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wmf" ContentType="image/x-wmf"/>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presentation.xml" ContentType="application/vnd.openxmlformats-officedocument.presentationml.presentation.main+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100"/>
  </p:notesMasterIdLst>
  <p:handoutMasterIdLst>
    <p:handoutMasterId r:id="rId101"/>
  </p:handoutMasterIdLst>
  <p:sldIdLst>
    <p:sldId id="314" r:id="rId2"/>
    <p:sldId id="491" r:id="rId3"/>
    <p:sldId id="469" r:id="rId4"/>
    <p:sldId id="472" r:id="rId5"/>
    <p:sldId id="473" r:id="rId6"/>
    <p:sldId id="474" r:id="rId7"/>
    <p:sldId id="475" r:id="rId8"/>
    <p:sldId id="389" r:id="rId9"/>
    <p:sldId id="323" r:id="rId10"/>
    <p:sldId id="324" r:id="rId11"/>
    <p:sldId id="387" r:id="rId12"/>
    <p:sldId id="335" r:id="rId13"/>
    <p:sldId id="426" r:id="rId14"/>
    <p:sldId id="336" r:id="rId15"/>
    <p:sldId id="397" r:id="rId16"/>
    <p:sldId id="339" r:id="rId17"/>
    <p:sldId id="390" r:id="rId18"/>
    <p:sldId id="341" r:id="rId19"/>
    <p:sldId id="392" r:id="rId20"/>
    <p:sldId id="398" r:id="rId21"/>
    <p:sldId id="396" r:id="rId22"/>
    <p:sldId id="395" r:id="rId23"/>
    <p:sldId id="393" r:id="rId24"/>
    <p:sldId id="492" r:id="rId25"/>
    <p:sldId id="493" r:id="rId26"/>
    <p:sldId id="400" r:id="rId27"/>
    <p:sldId id="401" r:id="rId28"/>
    <p:sldId id="411" r:id="rId29"/>
    <p:sldId id="412" r:id="rId30"/>
    <p:sldId id="413" r:id="rId31"/>
    <p:sldId id="405" r:id="rId32"/>
    <p:sldId id="342" r:id="rId33"/>
    <p:sldId id="402" r:id="rId34"/>
    <p:sldId id="406" r:id="rId35"/>
    <p:sldId id="407" r:id="rId36"/>
    <p:sldId id="399" r:id="rId37"/>
    <p:sldId id="403" r:id="rId38"/>
    <p:sldId id="404" r:id="rId39"/>
    <p:sldId id="408" r:id="rId40"/>
    <p:sldId id="409" r:id="rId41"/>
    <p:sldId id="410" r:id="rId42"/>
    <p:sldId id="351" r:id="rId43"/>
    <p:sldId id="494" r:id="rId44"/>
    <p:sldId id="495" r:id="rId45"/>
    <p:sldId id="354" r:id="rId46"/>
    <p:sldId id="487" r:id="rId47"/>
    <p:sldId id="355" r:id="rId48"/>
    <p:sldId id="417" r:id="rId49"/>
    <p:sldId id="488" r:id="rId50"/>
    <p:sldId id="416" r:id="rId51"/>
    <p:sldId id="418" r:id="rId52"/>
    <p:sldId id="419" r:id="rId53"/>
    <p:sldId id="424" r:id="rId54"/>
    <p:sldId id="360" r:id="rId55"/>
    <p:sldId id="430" r:id="rId56"/>
    <p:sldId id="431" r:id="rId57"/>
    <p:sldId id="432" r:id="rId58"/>
    <p:sldId id="433" r:id="rId59"/>
    <p:sldId id="496" r:id="rId60"/>
    <p:sldId id="434" r:id="rId61"/>
    <p:sldId id="435" r:id="rId62"/>
    <p:sldId id="437" r:id="rId63"/>
    <p:sldId id="439" r:id="rId64"/>
    <p:sldId id="441" r:id="rId65"/>
    <p:sldId id="489" r:id="rId66"/>
    <p:sldId id="440" r:id="rId67"/>
    <p:sldId id="443" r:id="rId68"/>
    <p:sldId id="356" r:id="rId69"/>
    <p:sldId id="427" r:id="rId70"/>
    <p:sldId id="444" r:id="rId71"/>
    <p:sldId id="429" r:id="rId72"/>
    <p:sldId id="497" r:id="rId73"/>
    <p:sldId id="445" r:id="rId74"/>
    <p:sldId id="364" r:id="rId75"/>
    <p:sldId id="446" r:id="rId76"/>
    <p:sldId id="448" r:id="rId77"/>
    <p:sldId id="449" r:id="rId78"/>
    <p:sldId id="450" r:id="rId79"/>
    <p:sldId id="451" r:id="rId80"/>
    <p:sldId id="453" r:id="rId81"/>
    <p:sldId id="365" r:id="rId82"/>
    <p:sldId id="368" r:id="rId83"/>
    <p:sldId id="371" r:id="rId84"/>
    <p:sldId id="370" r:id="rId85"/>
    <p:sldId id="454" r:id="rId86"/>
    <p:sldId id="382" r:id="rId87"/>
    <p:sldId id="466" r:id="rId88"/>
    <p:sldId id="481" r:id="rId89"/>
    <p:sldId id="383" r:id="rId90"/>
    <p:sldId id="482" r:id="rId91"/>
    <p:sldId id="483" r:id="rId92"/>
    <p:sldId id="490" r:id="rId93"/>
    <p:sldId id="484" r:id="rId94"/>
    <p:sldId id="455" r:id="rId95"/>
    <p:sldId id="456" r:id="rId96"/>
    <p:sldId id="457" r:id="rId97"/>
    <p:sldId id="458" r:id="rId98"/>
    <p:sldId id="459" r:id="rId99"/>
  </p:sldIdLst>
  <p:sldSz cx="12192000" cy="6858000"/>
  <p:notesSz cx="9601200" cy="73152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6600"/>
    <a:srgbClr val="C808B1"/>
    <a:srgbClr val="F86320"/>
    <a:srgbClr val="E389D0"/>
    <a:srgbClr val="0000FF"/>
    <a:srgbClr val="36A84C"/>
    <a:srgbClr val="CBA435"/>
    <a:srgbClr val="0D07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5332" autoAdjust="0"/>
  </p:normalViewPr>
  <p:slideViewPr>
    <p:cSldViewPr snapToGrid="0">
      <p:cViewPr varScale="1">
        <p:scale>
          <a:sx n="119" d="100"/>
          <a:sy n="119" d="100"/>
        </p:scale>
        <p:origin x="256" y="192"/>
      </p:cViewPr>
      <p:guideLst>
        <p:guide orient="horz" pos="2160"/>
        <p:guide pos="384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customXml" Target="../customXml/item2.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108"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ustomXml" Target="../customXml/item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3"/>
            <a:ext cx="4160520" cy="367030"/>
          </a:xfrm>
          <a:prstGeom prst="rect">
            <a:avLst/>
          </a:prstGeom>
        </p:spPr>
        <p:txBody>
          <a:bodyPr vert="horz" lIns="96653" tIns="48327" rIns="96653" bIns="48327" rtlCol="0"/>
          <a:lstStyle>
            <a:lvl1pPr algn="l">
              <a:defRPr sz="1200"/>
            </a:lvl1pPr>
          </a:lstStyle>
          <a:p>
            <a:endParaRPr lang="es-MX"/>
          </a:p>
        </p:txBody>
      </p:sp>
      <p:sp>
        <p:nvSpPr>
          <p:cNvPr id="3" name="Marcador de fecha 2"/>
          <p:cNvSpPr>
            <a:spLocks noGrp="1"/>
          </p:cNvSpPr>
          <p:nvPr>
            <p:ph type="dt" sz="quarter" idx="1"/>
          </p:nvPr>
        </p:nvSpPr>
        <p:spPr>
          <a:xfrm>
            <a:off x="5438458" y="3"/>
            <a:ext cx="4160520" cy="367030"/>
          </a:xfrm>
          <a:prstGeom prst="rect">
            <a:avLst/>
          </a:prstGeom>
        </p:spPr>
        <p:txBody>
          <a:bodyPr vert="horz" lIns="96653" tIns="48327" rIns="96653" bIns="48327" rtlCol="0"/>
          <a:lstStyle>
            <a:lvl1pPr algn="r">
              <a:defRPr sz="1200"/>
            </a:lvl1pPr>
          </a:lstStyle>
          <a:p>
            <a:fld id="{C79BA8FD-1C31-4706-B9FB-5DBDCC5C9FA1}" type="datetimeFigureOut">
              <a:rPr lang="es-MX" smtClean="0"/>
              <a:t>30/08/22</a:t>
            </a:fld>
            <a:endParaRPr lang="es-MX"/>
          </a:p>
        </p:txBody>
      </p:sp>
      <p:sp>
        <p:nvSpPr>
          <p:cNvPr id="4" name="Marcador de pie de página 3"/>
          <p:cNvSpPr>
            <a:spLocks noGrp="1"/>
          </p:cNvSpPr>
          <p:nvPr>
            <p:ph type="ftr" sz="quarter" idx="2"/>
          </p:nvPr>
        </p:nvSpPr>
        <p:spPr>
          <a:xfrm>
            <a:off x="0" y="6948171"/>
            <a:ext cx="4160520" cy="367029"/>
          </a:xfrm>
          <a:prstGeom prst="rect">
            <a:avLst/>
          </a:prstGeom>
        </p:spPr>
        <p:txBody>
          <a:bodyPr vert="horz" lIns="96653" tIns="48327" rIns="96653" bIns="48327" rtlCol="0" anchor="b"/>
          <a:lstStyle>
            <a:lvl1pPr algn="l">
              <a:defRPr sz="1200"/>
            </a:lvl1pPr>
          </a:lstStyle>
          <a:p>
            <a:endParaRPr lang="es-MX"/>
          </a:p>
        </p:txBody>
      </p:sp>
      <p:sp>
        <p:nvSpPr>
          <p:cNvPr id="5" name="Marcador de número de diapositiva 4"/>
          <p:cNvSpPr>
            <a:spLocks noGrp="1"/>
          </p:cNvSpPr>
          <p:nvPr>
            <p:ph type="sldNum" sz="quarter" idx="3"/>
          </p:nvPr>
        </p:nvSpPr>
        <p:spPr>
          <a:xfrm>
            <a:off x="5438458" y="6948171"/>
            <a:ext cx="4160520" cy="367029"/>
          </a:xfrm>
          <a:prstGeom prst="rect">
            <a:avLst/>
          </a:prstGeom>
        </p:spPr>
        <p:txBody>
          <a:bodyPr vert="horz" lIns="96653" tIns="48327" rIns="96653" bIns="48327" rtlCol="0" anchor="b"/>
          <a:lstStyle>
            <a:lvl1pPr algn="r">
              <a:defRPr sz="1200"/>
            </a:lvl1pPr>
          </a:lstStyle>
          <a:p>
            <a:fld id="{0690D2DE-6155-40AE-8D4E-E3DD9FAEAAF9}" type="slidenum">
              <a:rPr lang="es-MX" smtClean="0"/>
              <a:t>‹Nº›</a:t>
            </a:fld>
            <a:endParaRPr lang="es-MX"/>
          </a:p>
        </p:txBody>
      </p:sp>
    </p:spTree>
    <p:extLst>
      <p:ext uri="{BB962C8B-B14F-4D97-AF65-F5344CB8AC3E}">
        <p14:creationId xmlns:p14="http://schemas.microsoft.com/office/powerpoint/2010/main" val="18457850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4161176" cy="366092"/>
          </a:xfrm>
          <a:prstGeom prst="rect">
            <a:avLst/>
          </a:prstGeom>
        </p:spPr>
        <p:txBody>
          <a:bodyPr vert="horz" lIns="94851" tIns="47425" rIns="94851" bIns="47425" rtlCol="0"/>
          <a:lstStyle>
            <a:lvl1pPr algn="l">
              <a:defRPr sz="1200"/>
            </a:lvl1pPr>
          </a:lstStyle>
          <a:p>
            <a:endParaRPr lang="es-MX"/>
          </a:p>
        </p:txBody>
      </p:sp>
      <p:sp>
        <p:nvSpPr>
          <p:cNvPr id="3" name="Marcador de fecha 2"/>
          <p:cNvSpPr>
            <a:spLocks noGrp="1"/>
          </p:cNvSpPr>
          <p:nvPr>
            <p:ph type="dt" idx="1"/>
          </p:nvPr>
        </p:nvSpPr>
        <p:spPr>
          <a:xfrm>
            <a:off x="5438386" y="0"/>
            <a:ext cx="4161176" cy="366092"/>
          </a:xfrm>
          <a:prstGeom prst="rect">
            <a:avLst/>
          </a:prstGeom>
        </p:spPr>
        <p:txBody>
          <a:bodyPr vert="horz" lIns="94851" tIns="47425" rIns="94851" bIns="47425" rtlCol="0"/>
          <a:lstStyle>
            <a:lvl1pPr algn="r">
              <a:defRPr sz="1200"/>
            </a:lvl1pPr>
          </a:lstStyle>
          <a:p>
            <a:fld id="{444C9368-FBB5-48D0-BB0D-3750CF9859E0}" type="datetimeFigureOut">
              <a:rPr lang="es-MX" smtClean="0"/>
              <a:t>30/08/22</a:t>
            </a:fld>
            <a:endParaRPr lang="es-MX"/>
          </a:p>
        </p:txBody>
      </p:sp>
      <p:sp>
        <p:nvSpPr>
          <p:cNvPr id="4" name="Marcador de imagen de diapositiva 3"/>
          <p:cNvSpPr>
            <a:spLocks noGrp="1" noRot="1" noChangeAspect="1"/>
          </p:cNvSpPr>
          <p:nvPr>
            <p:ph type="sldImg" idx="2"/>
          </p:nvPr>
        </p:nvSpPr>
        <p:spPr>
          <a:xfrm>
            <a:off x="2606675" y="914400"/>
            <a:ext cx="4387850" cy="2468563"/>
          </a:xfrm>
          <a:prstGeom prst="rect">
            <a:avLst/>
          </a:prstGeom>
          <a:noFill/>
          <a:ln w="12700">
            <a:solidFill>
              <a:prstClr val="black"/>
            </a:solidFill>
          </a:ln>
        </p:spPr>
        <p:txBody>
          <a:bodyPr vert="horz" lIns="94851" tIns="47425" rIns="94851" bIns="47425" rtlCol="0" anchor="ctr"/>
          <a:lstStyle/>
          <a:p>
            <a:endParaRPr lang="es-MX"/>
          </a:p>
        </p:txBody>
      </p:sp>
      <p:sp>
        <p:nvSpPr>
          <p:cNvPr id="5" name="Marcador de notas 4"/>
          <p:cNvSpPr>
            <a:spLocks noGrp="1"/>
          </p:cNvSpPr>
          <p:nvPr>
            <p:ph type="body" sz="quarter" idx="3"/>
          </p:nvPr>
        </p:nvSpPr>
        <p:spPr>
          <a:xfrm>
            <a:off x="960776" y="3520109"/>
            <a:ext cx="7679648" cy="2880691"/>
          </a:xfrm>
          <a:prstGeom prst="rect">
            <a:avLst/>
          </a:prstGeom>
        </p:spPr>
        <p:txBody>
          <a:bodyPr vert="horz" lIns="94851" tIns="47425" rIns="94851" bIns="47425"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6949110"/>
            <a:ext cx="4161176" cy="366091"/>
          </a:xfrm>
          <a:prstGeom prst="rect">
            <a:avLst/>
          </a:prstGeom>
        </p:spPr>
        <p:txBody>
          <a:bodyPr vert="horz" lIns="94851" tIns="47425" rIns="94851" bIns="47425"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5438386" y="6949110"/>
            <a:ext cx="4161176" cy="366091"/>
          </a:xfrm>
          <a:prstGeom prst="rect">
            <a:avLst/>
          </a:prstGeom>
        </p:spPr>
        <p:txBody>
          <a:bodyPr vert="horz" lIns="94851" tIns="47425" rIns="94851" bIns="47425" rtlCol="0" anchor="b"/>
          <a:lstStyle>
            <a:lvl1pPr algn="r">
              <a:defRPr sz="1200"/>
            </a:lvl1pPr>
          </a:lstStyle>
          <a:p>
            <a:fld id="{5D3B59C6-391E-4A40-8DB2-B7541E97402D}" type="slidenum">
              <a:rPr lang="es-MX" smtClean="0"/>
              <a:t>‹Nº›</a:t>
            </a:fld>
            <a:endParaRPr lang="es-MX"/>
          </a:p>
        </p:txBody>
      </p:sp>
    </p:spTree>
    <p:extLst>
      <p:ext uri="{BB962C8B-B14F-4D97-AF65-F5344CB8AC3E}">
        <p14:creationId xmlns:p14="http://schemas.microsoft.com/office/powerpoint/2010/main" val="1811672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606675" y="914400"/>
            <a:ext cx="4387850" cy="2468563"/>
          </a:xfrm>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D3B59C6-391E-4A40-8DB2-B7541E97402D}" type="slidenum">
              <a:rPr lang="es-MX" smtClean="0"/>
              <a:t>26</a:t>
            </a:fld>
            <a:endParaRPr lang="es-MX"/>
          </a:p>
        </p:txBody>
      </p:sp>
    </p:spTree>
    <p:extLst>
      <p:ext uri="{BB962C8B-B14F-4D97-AF65-F5344CB8AC3E}">
        <p14:creationId xmlns:p14="http://schemas.microsoft.com/office/powerpoint/2010/main" val="2664330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606675" y="914400"/>
            <a:ext cx="4387850" cy="2468563"/>
          </a:xfrm>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D3B59C6-391E-4A40-8DB2-B7541E97402D}" type="slidenum">
              <a:rPr lang="es-MX" smtClean="0"/>
              <a:t>27</a:t>
            </a:fld>
            <a:endParaRPr lang="es-MX"/>
          </a:p>
        </p:txBody>
      </p:sp>
    </p:spTree>
    <p:extLst>
      <p:ext uri="{BB962C8B-B14F-4D97-AF65-F5344CB8AC3E}">
        <p14:creationId xmlns:p14="http://schemas.microsoft.com/office/powerpoint/2010/main" val="3816148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606675" y="914400"/>
            <a:ext cx="4387850" cy="2468563"/>
          </a:xfrm>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D3B59C6-391E-4A40-8DB2-B7541E97402D}" type="slidenum">
              <a:rPr lang="es-MX" smtClean="0"/>
              <a:t>33</a:t>
            </a:fld>
            <a:endParaRPr lang="es-MX"/>
          </a:p>
        </p:txBody>
      </p:sp>
    </p:spTree>
    <p:extLst>
      <p:ext uri="{BB962C8B-B14F-4D97-AF65-F5344CB8AC3E}">
        <p14:creationId xmlns:p14="http://schemas.microsoft.com/office/powerpoint/2010/main" val="773649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606675" y="914400"/>
            <a:ext cx="4387850" cy="2468563"/>
          </a:xfrm>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D3B59C6-391E-4A40-8DB2-B7541E97402D}" type="slidenum">
              <a:rPr lang="es-MX" smtClean="0"/>
              <a:t>35</a:t>
            </a:fld>
            <a:endParaRPr lang="es-MX"/>
          </a:p>
        </p:txBody>
      </p:sp>
    </p:spTree>
    <p:extLst>
      <p:ext uri="{BB962C8B-B14F-4D97-AF65-F5344CB8AC3E}">
        <p14:creationId xmlns:p14="http://schemas.microsoft.com/office/powerpoint/2010/main" val="4101964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lang="es-ES"/>
              <a:t>Haga clic para modificar el estilo de título del patrón</a:t>
            </a:r>
            <a:endParaRPr lang="en-US" dirty="0"/>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s-ES"/>
              <a:t>Haga clic para editar el estilo de subtítulo del patrón</a:t>
            </a:r>
            <a:endParaRPr lang="en-US" dirty="0"/>
          </a:p>
        </p:txBody>
      </p:sp>
      <p:sp>
        <p:nvSpPr>
          <p:cNvPr id="28" name="Date Placeholder 27"/>
          <p:cNvSpPr>
            <a:spLocks noGrp="1"/>
          </p:cNvSpPr>
          <p:nvPr>
            <p:ph type="dt" sz="half" idx="10"/>
          </p:nvPr>
        </p:nvSpPr>
        <p:spPr>
          <a:xfrm>
            <a:off x="101600" y="6068699"/>
            <a:ext cx="2743200" cy="685800"/>
          </a:xfrm>
        </p:spPr>
        <p:txBody>
          <a:bodyPr>
            <a:noAutofit/>
          </a:bodyPr>
          <a:lstStyle>
            <a:lvl1pPr algn="ctr">
              <a:defRPr sz="2000">
                <a:solidFill>
                  <a:srgbClr val="FFFFFF"/>
                </a:solidFill>
              </a:defRPr>
            </a:lvl1pPr>
          </a:lstStyle>
          <a:p>
            <a:fld id="{31EAEB39-6B7C-4DAE-8FF0-7A2AB88D74A4}" type="datetimeFigureOut">
              <a:rPr lang="es-MX" smtClean="0"/>
              <a:t>30/08/22</a:t>
            </a:fld>
            <a:endParaRPr lang="es-MX"/>
          </a:p>
        </p:txBody>
      </p:sp>
      <p:sp>
        <p:nvSpPr>
          <p:cNvPr id="17" name="Footer Placeholder 16"/>
          <p:cNvSpPr>
            <a:spLocks noGrp="1"/>
          </p:cNvSpPr>
          <p:nvPr>
            <p:ph type="ftr" sz="quarter" idx="11"/>
          </p:nvPr>
        </p:nvSpPr>
        <p:spPr>
          <a:xfrm>
            <a:off x="2780524" y="236539"/>
            <a:ext cx="7823200" cy="365125"/>
          </a:xfrm>
        </p:spPr>
        <p:txBody>
          <a:bodyPr/>
          <a:lstStyle>
            <a:lvl1pPr algn="r">
              <a:defRPr>
                <a:solidFill>
                  <a:schemeClr val="tx2"/>
                </a:solidFill>
              </a:defRPr>
            </a:lvl1pPr>
          </a:lstStyle>
          <a:p>
            <a:endParaRPr lang="es-MX"/>
          </a:p>
        </p:txBody>
      </p:sp>
      <p:sp>
        <p:nvSpPr>
          <p:cNvPr id="29" name="Slide Number Placeholder 28"/>
          <p:cNvSpPr>
            <a:spLocks noGrp="1"/>
          </p:cNvSpPr>
          <p:nvPr>
            <p:ph type="sldNum" sz="quarter" idx="12"/>
          </p:nvPr>
        </p:nvSpPr>
        <p:spPr>
          <a:xfrm>
            <a:off x="10668000" y="228600"/>
            <a:ext cx="1117600" cy="381000"/>
          </a:xfrm>
        </p:spPr>
        <p:txBody>
          <a:bodyPr/>
          <a:lstStyle>
            <a:lvl1pPr>
              <a:defRPr>
                <a:solidFill>
                  <a:schemeClr val="tx2"/>
                </a:solidFill>
              </a:defRPr>
            </a:lvl1pPr>
          </a:lstStyle>
          <a:p>
            <a:fld id="{199B507E-7BD1-4B15-9A95-93AAC64AD632}" type="slidenum">
              <a:rPr lang="es-MX" smtClean="0"/>
              <a:t>‹Nº›</a:t>
            </a:fld>
            <a:endParaRPr lang="es-MX"/>
          </a:p>
        </p:txBody>
      </p:sp>
    </p:spTree>
    <p:extLst>
      <p:ext uri="{BB962C8B-B14F-4D97-AF65-F5344CB8AC3E}">
        <p14:creationId xmlns:p14="http://schemas.microsoft.com/office/powerpoint/2010/main" val="2545139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31EAEB39-6B7C-4DAE-8FF0-7A2AB88D74A4}" type="datetimeFigureOut">
              <a:rPr lang="es-MX" smtClean="0"/>
              <a:t>30/08/22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99B507E-7BD1-4B15-9A95-93AAC64AD632}" type="slidenum">
              <a:rPr lang="es-MX" smtClean="0"/>
              <a:t>‹Nº›</a:t>
            </a:fld>
            <a:endParaRPr lang="es-MX"/>
          </a:p>
        </p:txBody>
      </p:sp>
    </p:spTree>
    <p:extLst>
      <p:ext uri="{BB962C8B-B14F-4D97-AF65-F5344CB8AC3E}">
        <p14:creationId xmlns:p14="http://schemas.microsoft.com/office/powerpoint/2010/main" val="2456308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609601"/>
            <a:ext cx="2743200" cy="551656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09600" y="609600"/>
            <a:ext cx="7416800" cy="5516564"/>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737600" y="6248403"/>
            <a:ext cx="2946400" cy="365125"/>
          </a:xfrm>
        </p:spPr>
        <p:txBody>
          <a:bodyPr/>
          <a:lstStyle/>
          <a:p>
            <a:fld id="{31EAEB39-6B7C-4DAE-8FF0-7A2AB88D74A4}" type="datetimeFigureOut">
              <a:rPr lang="es-MX" smtClean="0"/>
              <a:t>30/08/22</a:t>
            </a:fld>
            <a:endParaRPr lang="es-MX"/>
          </a:p>
        </p:txBody>
      </p:sp>
      <p:sp>
        <p:nvSpPr>
          <p:cNvPr id="5" name="Footer Placeholder 4"/>
          <p:cNvSpPr>
            <a:spLocks noGrp="1"/>
          </p:cNvSpPr>
          <p:nvPr>
            <p:ph type="ftr" sz="quarter" idx="11"/>
          </p:nvPr>
        </p:nvSpPr>
        <p:spPr>
          <a:xfrm>
            <a:off x="609602" y="6248208"/>
            <a:ext cx="7431311" cy="365125"/>
          </a:xfrm>
        </p:spPr>
        <p:txBody>
          <a:bodyPr/>
          <a:lstStyle/>
          <a:p>
            <a:endParaRPr lang="es-MX"/>
          </a:p>
        </p:txBody>
      </p:sp>
      <p:sp>
        <p:nvSpPr>
          <p:cNvPr id="7" name="Rectangle 6"/>
          <p:cNvSpPr/>
          <p:nvPr/>
        </p:nvSpPr>
        <p:spPr bwMode="white">
          <a:xfrm>
            <a:off x="8128424"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a:xfrm rot="5400000">
            <a:off x="8075084" y="103716"/>
            <a:ext cx="533400" cy="325968"/>
          </a:xfrm>
        </p:spPr>
        <p:txBody>
          <a:bodyPr/>
          <a:lstStyle/>
          <a:p>
            <a:fld id="{199B507E-7BD1-4B15-9A95-93AAC64AD632}" type="slidenum">
              <a:rPr lang="es-MX" smtClean="0"/>
              <a:t>‹Nº›</a:t>
            </a:fld>
            <a:endParaRPr lang="es-MX"/>
          </a:p>
        </p:txBody>
      </p:sp>
    </p:spTree>
    <p:extLst>
      <p:ext uri="{BB962C8B-B14F-4D97-AF65-F5344CB8AC3E}">
        <p14:creationId xmlns:p14="http://schemas.microsoft.com/office/powerpoint/2010/main" val="42695351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4638"/>
            <a:ext cx="10972800" cy="1143000"/>
          </a:xfrm>
        </p:spPr>
        <p:txBody>
          <a:bodyPr/>
          <a:lstStyle/>
          <a:p>
            <a:r>
              <a:rPr lang="es-ES"/>
              <a:t>Haga clic para modificar el estilo de título del patrón</a:t>
            </a:r>
            <a:endParaRPr lang="es-MX"/>
          </a:p>
        </p:txBody>
      </p:sp>
      <p:sp>
        <p:nvSpPr>
          <p:cNvPr id="3" name="2 Marcador de texto"/>
          <p:cNvSpPr>
            <a:spLocks noGrp="1"/>
          </p:cNvSpPr>
          <p:nvPr>
            <p:ph type="body" sz="half" idx="1"/>
          </p:nvPr>
        </p:nvSpPr>
        <p:spPr>
          <a:xfrm>
            <a:off x="609600" y="1600201"/>
            <a:ext cx="5384800" cy="4525963"/>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Rectangle 4"/>
          <p:cNvSpPr>
            <a:spLocks noGrp="1" noChangeArrowheads="1"/>
          </p:cNvSpPr>
          <p:nvPr>
            <p:ph type="dt" sz="half" idx="10"/>
          </p:nvPr>
        </p:nvSpPr>
        <p:spPr>
          <a:ln/>
        </p:spPr>
        <p:txBody>
          <a:bodyPr/>
          <a:lstStyle>
            <a:lvl1pPr>
              <a:defRPr/>
            </a:lvl1pPr>
          </a:lstStyle>
          <a:p>
            <a:fld id="{31EAEB39-6B7C-4DAE-8FF0-7A2AB88D74A4}" type="datetimeFigureOut">
              <a:rPr lang="es-MX" smtClean="0"/>
              <a:t>30/08/22</a:t>
            </a:fld>
            <a:endParaRPr lang="es-MX"/>
          </a:p>
        </p:txBody>
      </p:sp>
      <p:sp>
        <p:nvSpPr>
          <p:cNvPr id="6" name="Rectangle 5"/>
          <p:cNvSpPr>
            <a:spLocks noGrp="1" noChangeArrowheads="1"/>
          </p:cNvSpPr>
          <p:nvPr>
            <p:ph type="ftr" sz="quarter" idx="11"/>
          </p:nvPr>
        </p:nvSpPr>
        <p:spPr>
          <a:ln/>
        </p:spPr>
        <p:txBody>
          <a:bodyPr/>
          <a:lstStyle>
            <a:lvl1pPr>
              <a:defRPr/>
            </a:lvl1pPr>
          </a:lstStyle>
          <a:p>
            <a:endParaRPr lang="es-MX"/>
          </a:p>
        </p:txBody>
      </p:sp>
      <p:sp>
        <p:nvSpPr>
          <p:cNvPr id="7" name="Rectangle 6"/>
          <p:cNvSpPr>
            <a:spLocks noGrp="1" noChangeArrowheads="1"/>
          </p:cNvSpPr>
          <p:nvPr>
            <p:ph type="sldNum" sz="quarter" idx="12"/>
          </p:nvPr>
        </p:nvSpPr>
        <p:spPr>
          <a:ln/>
        </p:spPr>
        <p:txBody>
          <a:bodyPr/>
          <a:lstStyle>
            <a:lvl1pPr>
              <a:defRPr/>
            </a:lvl1pPr>
          </a:lstStyle>
          <a:p>
            <a:fld id="{199B507E-7BD1-4B15-9A95-93AAC64AD632}" type="slidenum">
              <a:rPr lang="es-MX" smtClean="0"/>
              <a:t>‹Nº›</a:t>
            </a:fld>
            <a:endParaRPr lang="es-MX"/>
          </a:p>
        </p:txBody>
      </p:sp>
    </p:spTree>
    <p:extLst>
      <p:ext uri="{BB962C8B-B14F-4D97-AF65-F5344CB8AC3E}">
        <p14:creationId xmlns:p14="http://schemas.microsoft.com/office/powerpoint/2010/main" val="381063094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ítulo, tex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4638"/>
            <a:ext cx="10972800" cy="1143000"/>
          </a:xfrm>
        </p:spPr>
        <p:txBody>
          <a:bodyPr/>
          <a:lstStyle/>
          <a:p>
            <a:r>
              <a:rPr lang="es-ES"/>
              <a:t>Haga clic para modificar el estilo de título del patrón</a:t>
            </a:r>
            <a:endParaRPr lang="es-MX"/>
          </a:p>
        </p:txBody>
      </p:sp>
      <p:sp>
        <p:nvSpPr>
          <p:cNvPr id="3" name="2 Marcador de texto"/>
          <p:cNvSpPr>
            <a:spLocks noGrp="1"/>
          </p:cNvSpPr>
          <p:nvPr>
            <p:ph type="body" sz="half" idx="1"/>
          </p:nvPr>
        </p:nvSpPr>
        <p:spPr>
          <a:xfrm>
            <a:off x="609600" y="1600201"/>
            <a:ext cx="5384800" cy="4525963"/>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quarter" idx="2"/>
          </p:nvPr>
        </p:nvSpPr>
        <p:spPr>
          <a:xfrm>
            <a:off x="6197600" y="1600200"/>
            <a:ext cx="5384800" cy="21859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contenido"/>
          <p:cNvSpPr>
            <a:spLocks noGrp="1"/>
          </p:cNvSpPr>
          <p:nvPr>
            <p:ph sz="quarter" idx="3"/>
          </p:nvPr>
        </p:nvSpPr>
        <p:spPr>
          <a:xfrm>
            <a:off x="6197600" y="3938589"/>
            <a:ext cx="5384800" cy="2187575"/>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Rectangle 4"/>
          <p:cNvSpPr>
            <a:spLocks noGrp="1" noChangeArrowheads="1"/>
          </p:cNvSpPr>
          <p:nvPr>
            <p:ph type="dt" sz="half" idx="10"/>
          </p:nvPr>
        </p:nvSpPr>
        <p:spPr>
          <a:ln/>
        </p:spPr>
        <p:txBody>
          <a:bodyPr/>
          <a:lstStyle>
            <a:lvl1pPr>
              <a:defRPr/>
            </a:lvl1pPr>
          </a:lstStyle>
          <a:p>
            <a:fld id="{31EAEB39-6B7C-4DAE-8FF0-7A2AB88D74A4}" type="datetimeFigureOut">
              <a:rPr lang="es-MX" smtClean="0"/>
              <a:t>30/08/22</a:t>
            </a:fld>
            <a:endParaRPr lang="es-MX"/>
          </a:p>
        </p:txBody>
      </p:sp>
      <p:sp>
        <p:nvSpPr>
          <p:cNvPr id="7" name="Rectangle 5"/>
          <p:cNvSpPr>
            <a:spLocks noGrp="1" noChangeArrowheads="1"/>
          </p:cNvSpPr>
          <p:nvPr>
            <p:ph type="ftr" sz="quarter" idx="11"/>
          </p:nvPr>
        </p:nvSpPr>
        <p:spPr>
          <a:ln/>
        </p:spPr>
        <p:txBody>
          <a:bodyPr/>
          <a:lstStyle>
            <a:lvl1pPr>
              <a:defRPr/>
            </a:lvl1pPr>
          </a:lstStyle>
          <a:p>
            <a:endParaRPr lang="es-MX"/>
          </a:p>
        </p:txBody>
      </p:sp>
      <p:sp>
        <p:nvSpPr>
          <p:cNvPr id="8" name="Rectangle 6"/>
          <p:cNvSpPr>
            <a:spLocks noGrp="1" noChangeArrowheads="1"/>
          </p:cNvSpPr>
          <p:nvPr>
            <p:ph type="sldNum" sz="quarter" idx="12"/>
          </p:nvPr>
        </p:nvSpPr>
        <p:spPr>
          <a:ln/>
        </p:spPr>
        <p:txBody>
          <a:bodyPr/>
          <a:lstStyle>
            <a:lvl1pPr>
              <a:defRPr/>
            </a:lvl1pPr>
          </a:lstStyle>
          <a:p>
            <a:fld id="{199B507E-7BD1-4B15-9A95-93AAC64AD632}" type="slidenum">
              <a:rPr lang="es-MX" smtClean="0"/>
              <a:t>‹Nº›</a:t>
            </a:fld>
            <a:endParaRPr lang="es-MX"/>
          </a:p>
        </p:txBody>
      </p:sp>
    </p:spTree>
    <p:extLst>
      <p:ext uri="{BB962C8B-B14F-4D97-AF65-F5344CB8AC3E}">
        <p14:creationId xmlns:p14="http://schemas.microsoft.com/office/powerpoint/2010/main" val="368078137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a:xfrm>
            <a:off x="838200" y="6356350"/>
            <a:ext cx="2743200" cy="365125"/>
          </a:xfrm>
          <a:prstGeom prst="rect">
            <a:avLst/>
          </a:prstGeom>
        </p:spPr>
        <p:txBody>
          <a:bodyPr/>
          <a:lstStyle/>
          <a:p>
            <a:fld id="{31EAEB39-6B7C-4DAE-8FF0-7A2AB88D74A4}" type="datetimeFigureOut">
              <a:rPr lang="es-MX" smtClean="0"/>
              <a:t>30/08/22</a:t>
            </a:fld>
            <a:endParaRPr lang="es-MX"/>
          </a:p>
        </p:txBody>
      </p:sp>
      <p:sp>
        <p:nvSpPr>
          <p:cNvPr id="4" name="Marcador de pie de página 3"/>
          <p:cNvSpPr>
            <a:spLocks noGrp="1"/>
          </p:cNvSpPr>
          <p:nvPr>
            <p:ph type="ftr" sz="quarter" idx="11"/>
          </p:nvPr>
        </p:nvSpPr>
        <p:spPr>
          <a:xfrm>
            <a:off x="4038600" y="6356350"/>
            <a:ext cx="4114800" cy="365125"/>
          </a:xfrm>
          <a:prstGeom prst="rect">
            <a:avLst/>
          </a:prstGeom>
        </p:spPr>
        <p:txBody>
          <a:bodyPr/>
          <a:lstStyle/>
          <a:p>
            <a:endParaRPr lang="es-MX"/>
          </a:p>
        </p:txBody>
      </p:sp>
      <p:sp>
        <p:nvSpPr>
          <p:cNvPr id="5" name="Marcador de número de diapositiva 4"/>
          <p:cNvSpPr>
            <a:spLocks noGrp="1"/>
          </p:cNvSpPr>
          <p:nvPr>
            <p:ph type="sldNum" sz="quarter" idx="12"/>
          </p:nvPr>
        </p:nvSpPr>
        <p:spPr>
          <a:xfrm>
            <a:off x="8610600" y="6356350"/>
            <a:ext cx="2743200" cy="365125"/>
          </a:xfrm>
          <a:prstGeom prst="rect">
            <a:avLst/>
          </a:prstGeom>
        </p:spPr>
        <p:txBody>
          <a:bodyPr/>
          <a:lstStyle/>
          <a:p>
            <a:fld id="{199B507E-7BD1-4B15-9A95-93AAC64AD632}" type="slidenum">
              <a:rPr lang="es-MX" smtClean="0"/>
              <a:t>‹Nº›</a:t>
            </a:fld>
            <a:endParaRPr lang="es-MX"/>
          </a:p>
        </p:txBody>
      </p:sp>
    </p:spTree>
    <p:extLst>
      <p:ext uri="{BB962C8B-B14F-4D97-AF65-F5344CB8AC3E}">
        <p14:creationId xmlns:p14="http://schemas.microsoft.com/office/powerpoint/2010/main" val="134368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lvl1pPr>
              <a:defRPr>
                <a:solidFill>
                  <a:schemeClr val="accent1">
                    <a:lumMod val="50000"/>
                  </a:schemeClr>
                </a:solidFill>
              </a:defRPr>
            </a:lvl1pPr>
          </a:lstStyle>
          <a:p>
            <a:r>
              <a:rPr lang="es-ES"/>
              <a:t>Haga clic para modificar el estilo de título del patrón</a:t>
            </a:r>
            <a:endParaRPr lang="en-US" dirty="0"/>
          </a:p>
        </p:txBody>
      </p:sp>
      <p:sp>
        <p:nvSpPr>
          <p:cNvPr id="4" name="Date Placeholder 3"/>
          <p:cNvSpPr>
            <a:spLocks noGrp="1"/>
          </p:cNvSpPr>
          <p:nvPr>
            <p:ph type="dt" sz="half" idx="10"/>
          </p:nvPr>
        </p:nvSpPr>
        <p:spPr/>
        <p:txBody>
          <a:bodyPr/>
          <a:lstStyle/>
          <a:p>
            <a:fld id="{7DBFF11D-9BA2-4F9F-907A-187F01F9B2E0}" type="datetime8">
              <a:rPr lang="en-US" smtClean="0"/>
              <a:t>8/30/22 6:06 PM</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1AD93096-5B34-4342-9326-69289CEAE4C2}" type="slidenum">
              <a:rPr lang="en-US" smtClean="0"/>
              <a:pPr/>
              <a:t>‹Nº›</a:t>
            </a:fld>
            <a:endParaRPr lang="en-US" dirty="0">
              <a:solidFill>
                <a:srgbClr val="FFFFFF"/>
              </a:solidFill>
            </a:endParaRPr>
          </a:p>
        </p:txBody>
      </p:sp>
      <p:sp>
        <p:nvSpPr>
          <p:cNvPr id="8" name="Content Placeholder 7"/>
          <p:cNvSpPr>
            <a:spLocks noGrp="1"/>
          </p:cNvSpPr>
          <p:nvPr>
            <p:ph sz="quarter" idx="1"/>
          </p:nvPr>
        </p:nvSpPr>
        <p:spPr>
          <a:xfrm>
            <a:off x="816864" y="1600200"/>
            <a:ext cx="10871200" cy="449580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498895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0"/>
            <a:ext cx="9497484" cy="1673225"/>
          </a:xfrm>
        </p:spPr>
        <p:txBody>
          <a:bodyPr anchor="t"/>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s-ES"/>
              <a:t>Editar el estilo de texto del patrón</a:t>
            </a:r>
          </a:p>
        </p:txBody>
      </p:sp>
      <p:sp>
        <p:nvSpPr>
          <p:cNvPr id="7"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2" name="Title 1"/>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lang="es-ES"/>
              <a:t>Haga clic para modificar el estilo de título del patrón</a:t>
            </a:r>
            <a:endParaRPr lang="en-US" dirty="0"/>
          </a:p>
        </p:txBody>
      </p:sp>
      <p:sp>
        <p:nvSpPr>
          <p:cNvPr id="12" name="Date Placeholder 11"/>
          <p:cNvSpPr>
            <a:spLocks noGrp="1"/>
          </p:cNvSpPr>
          <p:nvPr>
            <p:ph type="dt" sz="half" idx="10"/>
          </p:nvPr>
        </p:nvSpPr>
        <p:spPr/>
        <p:txBody>
          <a:bodyPr/>
          <a:lstStyle/>
          <a:p>
            <a:fld id="{31EAEB39-6B7C-4DAE-8FF0-7A2AB88D74A4}" type="datetimeFigureOut">
              <a:rPr lang="es-MX" smtClean="0"/>
              <a:t>30/08/22</a:t>
            </a:fld>
            <a:endParaRPr lang="es-MX"/>
          </a:p>
        </p:txBody>
      </p:sp>
      <p:sp>
        <p:nvSpPr>
          <p:cNvPr id="13" name="Slide Number Placeholder 12"/>
          <p:cNvSpPr>
            <a:spLocks noGrp="1"/>
          </p:cNvSpPr>
          <p:nvPr>
            <p:ph type="sldNum" sz="quarter" idx="11"/>
          </p:nvPr>
        </p:nvSpPr>
        <p:spPr>
          <a:xfrm>
            <a:off x="0" y="1752600"/>
            <a:ext cx="1727200" cy="701676"/>
          </a:xfrm>
        </p:spPr>
        <p:txBody>
          <a:bodyPr>
            <a:noAutofit/>
          </a:bodyPr>
          <a:lstStyle>
            <a:lvl1pPr>
              <a:defRPr sz="2400">
                <a:solidFill>
                  <a:srgbClr val="FFFFFF"/>
                </a:solidFill>
              </a:defRPr>
            </a:lvl1pPr>
          </a:lstStyle>
          <a:p>
            <a:fld id="{199B507E-7BD1-4B15-9A95-93AAC64AD632}" type="slidenum">
              <a:rPr lang="es-MX" smtClean="0"/>
              <a:t>‹Nº›</a:t>
            </a:fld>
            <a:endParaRPr lang="es-MX"/>
          </a:p>
        </p:txBody>
      </p:sp>
      <p:sp>
        <p:nvSpPr>
          <p:cNvPr id="14" name="Footer Placeholder 13"/>
          <p:cNvSpPr>
            <a:spLocks noGrp="1"/>
          </p:cNvSpPr>
          <p:nvPr>
            <p:ph type="ftr" sz="quarter" idx="12"/>
          </p:nvPr>
        </p:nvSpPr>
        <p:spPr/>
        <p:txBody>
          <a:bodyPr/>
          <a:lstStyle/>
          <a:p>
            <a:endParaRPr lang="es-MX"/>
          </a:p>
        </p:txBody>
      </p:sp>
    </p:spTree>
    <p:extLst>
      <p:ext uri="{BB962C8B-B14F-4D97-AF65-F5344CB8AC3E}">
        <p14:creationId xmlns:p14="http://schemas.microsoft.com/office/powerpoint/2010/main" val="3503006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9" name="Content Placeholder 8"/>
          <p:cNvSpPr>
            <a:spLocks noGrp="1"/>
          </p:cNvSpPr>
          <p:nvPr>
            <p:ph sz="quarter" idx="1"/>
          </p:nvPr>
        </p:nvSpPr>
        <p:spPr>
          <a:xfrm>
            <a:off x="812800" y="1589567"/>
            <a:ext cx="5181600" cy="457200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1" name="Content Placeholder 10"/>
          <p:cNvSpPr>
            <a:spLocks noGrp="1"/>
          </p:cNvSpPr>
          <p:nvPr>
            <p:ph sz="quarter" idx="2"/>
          </p:nvPr>
        </p:nvSpPr>
        <p:spPr>
          <a:xfrm>
            <a:off x="6459868" y="1589567"/>
            <a:ext cx="5181600" cy="457200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5"/>
          </p:nvPr>
        </p:nvSpPr>
        <p:spPr/>
        <p:txBody>
          <a:bodyPr rtlCol="0"/>
          <a:lstStyle/>
          <a:p>
            <a:fld id="{31EAEB39-6B7C-4DAE-8FF0-7A2AB88D74A4}" type="datetimeFigureOut">
              <a:rPr lang="es-MX" smtClean="0"/>
              <a:t>30/08/22</a:t>
            </a:fld>
            <a:endParaRPr lang="es-MX"/>
          </a:p>
        </p:txBody>
      </p:sp>
      <p:sp>
        <p:nvSpPr>
          <p:cNvPr id="10" name="Slide Number Placeholder 9"/>
          <p:cNvSpPr>
            <a:spLocks noGrp="1"/>
          </p:cNvSpPr>
          <p:nvPr>
            <p:ph type="sldNum" sz="quarter" idx="16"/>
          </p:nvPr>
        </p:nvSpPr>
        <p:spPr/>
        <p:txBody>
          <a:bodyPr rtlCol="0"/>
          <a:lstStyle/>
          <a:p>
            <a:fld id="{199B507E-7BD1-4B15-9A95-93AAC64AD632}" type="slidenum">
              <a:rPr lang="es-MX" smtClean="0"/>
              <a:t>‹Nº›</a:t>
            </a:fld>
            <a:endParaRPr lang="es-MX"/>
          </a:p>
        </p:txBody>
      </p:sp>
      <p:sp>
        <p:nvSpPr>
          <p:cNvPr id="12" name="Footer Placeholder 11"/>
          <p:cNvSpPr>
            <a:spLocks noGrp="1"/>
          </p:cNvSpPr>
          <p:nvPr>
            <p:ph type="ftr" sz="quarter" idx="17"/>
          </p:nvPr>
        </p:nvSpPr>
        <p:spPr/>
        <p:txBody>
          <a:bodyPr rtlCol="0"/>
          <a:lstStyle/>
          <a:p>
            <a:endParaRPr lang="es-MX"/>
          </a:p>
        </p:txBody>
      </p:sp>
    </p:spTree>
    <p:extLst>
      <p:ext uri="{BB962C8B-B14F-4D97-AF65-F5344CB8AC3E}">
        <p14:creationId xmlns:p14="http://schemas.microsoft.com/office/powerpoint/2010/main" val="1678374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nchor="ctr"/>
          <a:lstStyle>
            <a:lvl1pPr>
              <a:defRPr/>
            </a:lvl1pPr>
          </a:lstStyle>
          <a:p>
            <a:r>
              <a:rPr lang="es-ES"/>
              <a:t>Haga clic para modificar el estilo de título del patrón</a:t>
            </a:r>
            <a:endParaRPr lang="en-US" dirty="0"/>
          </a:p>
        </p:txBody>
      </p:sp>
      <p:sp>
        <p:nvSpPr>
          <p:cNvPr id="11" name="Content Placeholder 10"/>
          <p:cNvSpPr>
            <a:spLocks noGrp="1"/>
          </p:cNvSpPr>
          <p:nvPr>
            <p:ph sz="quarter" idx="2"/>
          </p:nvPr>
        </p:nvSpPr>
        <p:spPr>
          <a:xfrm>
            <a:off x="812800" y="2438400"/>
            <a:ext cx="5181600" cy="358140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3" name="Content Placeholder 12"/>
          <p:cNvSpPr>
            <a:spLocks noGrp="1"/>
          </p:cNvSpPr>
          <p:nvPr>
            <p:ph sz="quarter" idx="4"/>
          </p:nvPr>
        </p:nvSpPr>
        <p:spPr>
          <a:xfrm>
            <a:off x="6400800" y="2438400"/>
            <a:ext cx="5181600" cy="358140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0" name="Date Placeholder 9"/>
          <p:cNvSpPr>
            <a:spLocks noGrp="1"/>
          </p:cNvSpPr>
          <p:nvPr>
            <p:ph type="dt" sz="half" idx="15"/>
          </p:nvPr>
        </p:nvSpPr>
        <p:spPr/>
        <p:txBody>
          <a:bodyPr rtlCol="0"/>
          <a:lstStyle/>
          <a:p>
            <a:fld id="{31EAEB39-6B7C-4DAE-8FF0-7A2AB88D74A4}" type="datetimeFigureOut">
              <a:rPr lang="es-MX" smtClean="0"/>
              <a:t>30/08/22</a:t>
            </a:fld>
            <a:endParaRPr lang="es-MX"/>
          </a:p>
        </p:txBody>
      </p:sp>
      <p:sp>
        <p:nvSpPr>
          <p:cNvPr id="12" name="Slide Number Placeholder 11"/>
          <p:cNvSpPr>
            <a:spLocks noGrp="1"/>
          </p:cNvSpPr>
          <p:nvPr>
            <p:ph type="sldNum" sz="quarter" idx="16"/>
          </p:nvPr>
        </p:nvSpPr>
        <p:spPr/>
        <p:txBody>
          <a:bodyPr rtlCol="0"/>
          <a:lstStyle/>
          <a:p>
            <a:fld id="{199B507E-7BD1-4B15-9A95-93AAC64AD632}" type="slidenum">
              <a:rPr lang="es-MX" smtClean="0"/>
              <a:t>‹Nº›</a:t>
            </a:fld>
            <a:endParaRPr lang="es-MX"/>
          </a:p>
        </p:txBody>
      </p:sp>
      <p:sp>
        <p:nvSpPr>
          <p:cNvPr id="14" name="Footer Placeholder 13"/>
          <p:cNvSpPr>
            <a:spLocks noGrp="1"/>
          </p:cNvSpPr>
          <p:nvPr>
            <p:ph type="ftr" sz="quarter" idx="17"/>
          </p:nvPr>
        </p:nvSpPr>
        <p:spPr/>
        <p:txBody>
          <a:bodyPr rtlCol="0"/>
          <a:lstStyle/>
          <a:p>
            <a:endParaRPr lang="es-MX"/>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a:r>
              <a:rPr lang="es-ES"/>
              <a:t>Editar el estilo de texto del patrón</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a:r>
              <a:rPr lang="es-ES"/>
              <a:t>Editar el estilo de texto del patrón</a:t>
            </a:r>
          </a:p>
        </p:txBody>
      </p:sp>
    </p:spTree>
    <p:extLst>
      <p:ext uri="{BB962C8B-B14F-4D97-AF65-F5344CB8AC3E}">
        <p14:creationId xmlns:p14="http://schemas.microsoft.com/office/powerpoint/2010/main" val="2462825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31EAEB39-6B7C-4DAE-8FF0-7A2AB88D74A4}" type="datetimeFigureOut">
              <a:rPr lang="es-MX" smtClean="0"/>
              <a:t>30/08/22</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199B507E-7BD1-4B15-9A95-93AAC64AD632}" type="slidenum">
              <a:rPr lang="es-MX" smtClean="0"/>
              <a:t>‹Nº›</a:t>
            </a:fld>
            <a:endParaRPr lang="es-MX"/>
          </a:p>
        </p:txBody>
      </p:sp>
    </p:spTree>
    <p:extLst>
      <p:ext uri="{BB962C8B-B14F-4D97-AF65-F5344CB8AC3E}">
        <p14:creationId xmlns:p14="http://schemas.microsoft.com/office/powerpoint/2010/main" val="171558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EAEB39-6B7C-4DAE-8FF0-7A2AB88D74A4}" type="datetimeFigureOut">
              <a:rPr lang="es-MX" smtClean="0"/>
              <a:t>30/08/22</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a:xfrm>
            <a:off x="0" y="6248400"/>
            <a:ext cx="711200" cy="381000"/>
          </a:xfrm>
        </p:spPr>
        <p:txBody>
          <a:bodyPr/>
          <a:lstStyle>
            <a:lvl1pPr>
              <a:defRPr>
                <a:solidFill>
                  <a:schemeClr val="tx2"/>
                </a:solidFill>
              </a:defRPr>
            </a:lvl1pPr>
          </a:lstStyle>
          <a:p>
            <a:fld id="{199B507E-7BD1-4B15-9A95-93AAC64AD632}" type="slidenum">
              <a:rPr lang="es-MX" smtClean="0"/>
              <a:t>‹Nº›</a:t>
            </a:fld>
            <a:endParaRPr lang="es-MX"/>
          </a:p>
        </p:txBody>
      </p:sp>
    </p:spTree>
    <p:extLst>
      <p:ext uri="{BB962C8B-B14F-4D97-AF65-F5344CB8AC3E}">
        <p14:creationId xmlns:p14="http://schemas.microsoft.com/office/powerpoint/2010/main" val="2556895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nchor="ctr"/>
          <a:lstStyle>
            <a:lvl1pPr algn="l">
              <a:buNone/>
              <a:defRPr sz="4400" b="0"/>
            </a:lvl1pPr>
          </a:lstStyle>
          <a:p>
            <a:r>
              <a:rPr lang="es-ES"/>
              <a:t>Haga clic para modificar el estilo de título del patrón</a:t>
            </a:r>
            <a:endParaRPr lang="en-US" dirty="0"/>
          </a:p>
        </p:txBody>
      </p:sp>
      <p:sp>
        <p:nvSpPr>
          <p:cNvPr id="5" name="Date Placeholder 4"/>
          <p:cNvSpPr>
            <a:spLocks noGrp="1"/>
          </p:cNvSpPr>
          <p:nvPr>
            <p:ph type="dt" sz="half" idx="10"/>
          </p:nvPr>
        </p:nvSpPr>
        <p:spPr/>
        <p:txBody>
          <a:bodyPr/>
          <a:lstStyle/>
          <a:p>
            <a:fld id="{31EAEB39-6B7C-4DAE-8FF0-7A2AB88D74A4}" type="datetimeFigureOut">
              <a:rPr lang="es-MX" smtClean="0"/>
              <a:t>30/08/22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199B507E-7BD1-4B15-9A95-93AAC64AD632}" type="slidenum">
              <a:rPr lang="es-MX" smtClean="0"/>
              <a:t>‹Nº›</a:t>
            </a:fld>
            <a:endParaRPr lang="es-MX"/>
          </a:p>
        </p:txBody>
      </p:sp>
      <p:sp>
        <p:nvSpPr>
          <p:cNvPr id="9" name="Content Placeholder 8"/>
          <p:cNvSpPr>
            <a:spLocks noGrp="1"/>
          </p:cNvSpPr>
          <p:nvPr>
            <p:ph sz="quarter" idx="1"/>
          </p:nvPr>
        </p:nvSpPr>
        <p:spPr>
          <a:xfrm>
            <a:off x="3149600" y="1752600"/>
            <a:ext cx="8534400" cy="441960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8" name="Picture 7" descr="sm_book.png"/>
          <p:cNvPicPr>
            <a:picLocks noChangeAspect="1"/>
          </p:cNvPicPr>
          <p:nvPr/>
        </p:nvPicPr>
        <p:blipFill>
          <a:blip r:embed="rId2" cstate="print"/>
          <a:stretch>
            <a:fillRect/>
          </a:stretch>
        </p:blipFill>
        <p:spPr>
          <a:xfrm>
            <a:off x="816865" y="1755649"/>
            <a:ext cx="2153743" cy="1688453"/>
          </a:xfrm>
          <a:prstGeom prst="rect">
            <a:avLst/>
          </a:prstGeom>
          <a:ln w="50800" cap="sq" cmpd="dbl">
            <a:solidFill>
              <a:schemeClr val="accent2"/>
            </a:solidFill>
            <a:miter lim="800000"/>
          </a:ln>
        </p:spPr>
      </p:pic>
    </p:spTree>
    <p:extLst>
      <p:ext uri="{BB962C8B-B14F-4D97-AF65-F5344CB8AC3E}">
        <p14:creationId xmlns:p14="http://schemas.microsoft.com/office/powerpoint/2010/main" val="3780636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s-ES"/>
              <a:t>Editar el estilo de texto del patrón</a:t>
            </a:r>
          </a:p>
        </p:txBody>
      </p:sp>
      <p:sp>
        <p:nvSpPr>
          <p:cNvPr id="8" name="Rectangle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10" name="Rectangle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2" name="Title 1"/>
          <p:cNvSpPr>
            <a:spLocks noGrp="1"/>
          </p:cNvSpPr>
          <p:nvPr>
            <p:ph type="title"/>
          </p:nvPr>
        </p:nvSpPr>
        <p:spPr>
          <a:xfrm>
            <a:off x="2133600" y="4648200"/>
            <a:ext cx="9753600" cy="685800"/>
          </a:xfrm>
        </p:spPr>
        <p:txBody>
          <a:bodyPr anchor="ctr"/>
          <a:lstStyle>
            <a:lvl1pPr algn="l">
              <a:buNone/>
              <a:defRPr sz="2800" b="0">
                <a:solidFill>
                  <a:srgbClr val="FFFFFF"/>
                </a:solidFill>
              </a:defRPr>
            </a:lvl1pPr>
          </a:lstStyle>
          <a:p>
            <a:r>
              <a:rPr lang="es-ES"/>
              <a:t>Haga clic para modificar el estilo de título del patrón</a:t>
            </a:r>
            <a:endParaRPr lang="en-US" dirty="0"/>
          </a:p>
        </p:txBody>
      </p:sp>
      <p:sp>
        <p:nvSpPr>
          <p:cNvPr id="11" name="Rectangle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12" name="Date Placeholder 11"/>
          <p:cNvSpPr>
            <a:spLocks noGrp="1"/>
          </p:cNvSpPr>
          <p:nvPr>
            <p:ph type="dt" sz="half" idx="10"/>
          </p:nvPr>
        </p:nvSpPr>
        <p:spPr>
          <a:xfrm>
            <a:off x="8331200" y="6248401"/>
            <a:ext cx="3556000" cy="365125"/>
          </a:xfrm>
        </p:spPr>
        <p:txBody>
          <a:bodyPr rtlCol="0"/>
          <a:lstStyle/>
          <a:p>
            <a:fld id="{31EAEB39-6B7C-4DAE-8FF0-7A2AB88D74A4}" type="datetimeFigureOut">
              <a:rPr lang="es-MX" smtClean="0"/>
              <a:t>30/08/22</a:t>
            </a:fld>
            <a:endParaRPr lang="es-MX"/>
          </a:p>
        </p:txBody>
      </p:sp>
      <p:sp>
        <p:nvSpPr>
          <p:cNvPr id="13" name="Slide Number Placeholder 12"/>
          <p:cNvSpPr>
            <a:spLocks noGrp="1"/>
          </p:cNvSpPr>
          <p:nvPr>
            <p:ph type="sldNum" sz="quarter" idx="11"/>
          </p:nvPr>
        </p:nvSpPr>
        <p:spPr>
          <a:xfrm>
            <a:off x="0" y="4667249"/>
            <a:ext cx="1930400" cy="663578"/>
          </a:xfrm>
        </p:spPr>
        <p:txBody>
          <a:bodyPr rtlCol="0"/>
          <a:lstStyle>
            <a:lvl1pPr>
              <a:defRPr sz="2800"/>
            </a:lvl1pPr>
          </a:lstStyle>
          <a:p>
            <a:fld id="{199B507E-7BD1-4B15-9A95-93AAC64AD632}" type="slidenum">
              <a:rPr lang="es-MX" smtClean="0"/>
              <a:t>‹Nº›</a:t>
            </a:fld>
            <a:endParaRPr lang="es-MX"/>
          </a:p>
        </p:txBody>
      </p:sp>
      <p:sp>
        <p:nvSpPr>
          <p:cNvPr id="14" name="Footer Placeholder 13"/>
          <p:cNvSpPr>
            <a:spLocks noGrp="1"/>
          </p:cNvSpPr>
          <p:nvPr>
            <p:ph type="ftr" sz="quarter" idx="12"/>
          </p:nvPr>
        </p:nvSpPr>
        <p:spPr>
          <a:xfrm>
            <a:off x="2133600" y="6248207"/>
            <a:ext cx="6096000" cy="365125"/>
          </a:xfrm>
        </p:spPr>
        <p:txBody>
          <a:bodyPr rtlCol="0"/>
          <a:lstStyle/>
          <a:p>
            <a:endParaRPr lang="es-MX"/>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3200"/>
            </a:lvl1pPr>
          </a:lstStyle>
          <a:p>
            <a:r>
              <a:rPr lang="es-ES"/>
              <a:t>Haga clic en el icono para agregar una imagen</a:t>
            </a:r>
            <a:endParaRPr lang="en-US" dirty="0"/>
          </a:p>
        </p:txBody>
      </p:sp>
    </p:spTree>
    <p:extLst>
      <p:ext uri="{BB962C8B-B14F-4D97-AF65-F5344CB8AC3E}">
        <p14:creationId xmlns:p14="http://schemas.microsoft.com/office/powerpoint/2010/main" val="2675779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12800" y="228600"/>
            <a:ext cx="10871200" cy="990600"/>
          </a:xfrm>
          <a:prstGeom prst="rect">
            <a:avLst/>
          </a:prstGeom>
        </p:spPr>
        <p:txBody>
          <a:bodyPr vert="horz" anchor="ctr">
            <a:normAutofit/>
          </a:bodyPr>
          <a:lstStyle/>
          <a:p>
            <a:r>
              <a:rPr lang="es-ES" dirty="0"/>
              <a:t>Haga clic para modificar el estilo de título del patrón</a:t>
            </a:r>
            <a:endParaRPr lang="en-US" dirty="0"/>
          </a:p>
        </p:txBody>
      </p:sp>
      <p:sp>
        <p:nvSpPr>
          <p:cNvPr id="13" name="Text Placeholder 12"/>
          <p:cNvSpPr>
            <a:spLocks noGrp="1"/>
          </p:cNvSpPr>
          <p:nvPr>
            <p:ph type="body" idx="1"/>
          </p:nvPr>
        </p:nvSpPr>
        <p:spPr>
          <a:xfrm>
            <a:off x="816864" y="1600200"/>
            <a:ext cx="10871200" cy="4526280"/>
          </a:xfrm>
          <a:prstGeom prst="rect">
            <a:avLst/>
          </a:prstGeom>
        </p:spPr>
        <p:txBody>
          <a:bodyPr vert="horz">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4" name="Date Placeholder 13"/>
          <p:cNvSpPr>
            <a:spLocks noGrp="1"/>
          </p:cNvSpPr>
          <p:nvPr>
            <p:ph type="dt" sz="half" idx="2"/>
          </p:nvPr>
        </p:nvSpPr>
        <p:spPr>
          <a:xfrm>
            <a:off x="8128000" y="6248401"/>
            <a:ext cx="3556000" cy="365125"/>
          </a:xfrm>
          <a:prstGeom prst="rect">
            <a:avLst/>
          </a:prstGeom>
        </p:spPr>
        <p:txBody>
          <a:bodyPr vert="horz" anchor="ctr" anchorCtr="0"/>
          <a:lstStyle>
            <a:lvl1pPr algn="l">
              <a:defRPr sz="1400">
                <a:solidFill>
                  <a:schemeClr val="tx2"/>
                </a:solidFill>
              </a:defRPr>
            </a:lvl1pPr>
          </a:lstStyle>
          <a:p>
            <a:fld id="{31EAEB39-6B7C-4DAE-8FF0-7A2AB88D74A4}" type="datetimeFigureOut">
              <a:rPr lang="es-MX" smtClean="0"/>
              <a:t>30/08/22</a:t>
            </a:fld>
            <a:endParaRPr lang="es-MX"/>
          </a:p>
        </p:txBody>
      </p:sp>
      <p:sp>
        <p:nvSpPr>
          <p:cNvPr id="3" name="Footer Placeholder 2"/>
          <p:cNvSpPr>
            <a:spLocks noGrp="1"/>
          </p:cNvSpPr>
          <p:nvPr>
            <p:ph type="ftr" sz="quarter" idx="3"/>
          </p:nvPr>
        </p:nvSpPr>
        <p:spPr>
          <a:xfrm>
            <a:off x="812801" y="6248207"/>
            <a:ext cx="7228111" cy="365125"/>
          </a:xfrm>
          <a:prstGeom prst="rect">
            <a:avLst/>
          </a:prstGeom>
        </p:spPr>
        <p:txBody>
          <a:bodyPr vert="horz" anchor="ctr"/>
          <a:lstStyle>
            <a:lvl1pPr algn="r">
              <a:defRPr sz="1400">
                <a:solidFill>
                  <a:schemeClr val="tx2"/>
                </a:solidFill>
              </a:defRPr>
            </a:lvl1pPr>
          </a:lstStyle>
          <a:p>
            <a:endParaRPr lang="es-MX"/>
          </a:p>
        </p:txBody>
      </p:sp>
      <p:sp>
        <p:nvSpPr>
          <p:cNvPr id="7" name="Rectangle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9" name="Rectangle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23" name="Slide Number Placeholder 22"/>
          <p:cNvSpPr>
            <a:spLocks noGrp="1"/>
          </p:cNvSpPr>
          <p:nvPr>
            <p:ph type="sldNum" sz="quarter" idx="4"/>
          </p:nvPr>
        </p:nvSpPr>
        <p:spPr>
          <a:xfrm>
            <a:off x="0" y="1272222"/>
            <a:ext cx="711200" cy="244476"/>
          </a:xfrm>
          <a:prstGeom prst="rect">
            <a:avLst/>
          </a:prstGeom>
        </p:spPr>
        <p:txBody>
          <a:bodyPr vert="horz" anchor="ctr" anchorCtr="0">
            <a:normAutofit/>
          </a:bodyPr>
          <a:lstStyle>
            <a:lvl1pPr algn="ctr">
              <a:defRPr sz="1400" b="1">
                <a:solidFill>
                  <a:srgbClr val="FFFFFF"/>
                </a:solidFill>
              </a:defRPr>
            </a:lvl1pPr>
          </a:lstStyle>
          <a:p>
            <a:fld id="{199B507E-7BD1-4B15-9A95-93AAC64AD632}" type="slidenum">
              <a:rPr lang="es-MX" smtClean="0"/>
              <a:t>‹Nº›</a:t>
            </a:fld>
            <a:endParaRPr lang="es-MX"/>
          </a:p>
        </p:txBody>
      </p:sp>
    </p:spTree>
    <p:extLst>
      <p:ext uri="{BB962C8B-B14F-4D97-AF65-F5344CB8AC3E}">
        <p14:creationId xmlns:p14="http://schemas.microsoft.com/office/powerpoint/2010/main" val="173789443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txStyles>
    <p:titleStyle>
      <a:lvl1pPr algn="l" rtl="0" eaLnBrk="1" latinLnBrk="0" hangingPunct="1">
        <a:spcBef>
          <a:spcPct val="0"/>
        </a:spcBef>
        <a:buNone/>
        <a:defRPr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15.wmf"/><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3.bin"/><Relationship Id="rId1" Type="http://schemas.openxmlformats.org/officeDocument/2006/relationships/slideLayout" Target="../slideLayouts/slideLayout2.xml"/><Relationship Id="rId6" Type="http://schemas.openxmlformats.org/officeDocument/2006/relationships/image" Target="../media/image26.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51.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59.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5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50.png"/><Relationship Id="rId7"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70.png"/><Relationship Id="rId10" Type="http://schemas.openxmlformats.org/officeDocument/2006/relationships/image" Target="../media/image700.png"/><Relationship Id="rId4" Type="http://schemas.openxmlformats.org/officeDocument/2006/relationships/image" Target="../media/image66.png"/><Relationship Id="rId9"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6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6.png"/><Relationship Id="rId7" Type="http://schemas.openxmlformats.org/officeDocument/2006/relationships/image" Target="../media/image71.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78.png"/><Relationship Id="rId10" Type="http://schemas.openxmlformats.org/officeDocument/2006/relationships/image" Target="../media/image88.png"/><Relationship Id="rId4" Type="http://schemas.openxmlformats.org/officeDocument/2006/relationships/image" Target="../media/image77.png"/><Relationship Id="rId9" Type="http://schemas.openxmlformats.org/officeDocument/2006/relationships/image" Target="../media/image8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20.png"/></Relationships>
</file>

<file path=ppt/slides/_rels/slide51.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89.png"/><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media/image710.png"/></Relationships>
</file>

<file path=ppt/slides/_rels/slide60.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01.png"/><Relationship Id="rId4" Type="http://schemas.openxmlformats.org/officeDocument/2006/relationships/image" Target="../media/image100.png"/></Relationships>
</file>

<file path=ppt/slides/_rels/slide61.xml.rels><?xml version="1.0" encoding="UTF-8" standalone="yes"?>
<Relationships xmlns="http://schemas.openxmlformats.org/package/2006/relationships"><Relationship Id="rId8" Type="http://schemas.openxmlformats.org/officeDocument/2006/relationships/image" Target="../media/image407.png"/><Relationship Id="rId3" Type="http://schemas.openxmlformats.org/officeDocument/2006/relationships/image" Target="../media/image102.png"/><Relationship Id="rId7" Type="http://schemas.openxmlformats.org/officeDocument/2006/relationships/image" Target="../media/image1120.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406.png"/><Relationship Id="rId5" Type="http://schemas.openxmlformats.org/officeDocument/2006/relationships/image" Target="../media/image101.png"/><Relationship Id="rId10" Type="http://schemas.openxmlformats.org/officeDocument/2006/relationships/image" Target="../media/image108.png"/><Relationship Id="rId4" Type="http://schemas.openxmlformats.org/officeDocument/2006/relationships/image" Target="../media/image100.png"/><Relationship Id="rId9" Type="http://schemas.openxmlformats.org/officeDocument/2006/relationships/image" Target="../media/image114.png"/></Relationships>
</file>

<file path=ppt/slides/_rels/slide62.xml.rels><?xml version="1.0" encoding="UTF-8" standalone="yes"?>
<Relationships xmlns="http://schemas.openxmlformats.org/package/2006/relationships"><Relationship Id="rId8" Type="http://schemas.openxmlformats.org/officeDocument/2006/relationships/image" Target="../media/image1300.png"/><Relationship Id="rId3" Type="http://schemas.openxmlformats.org/officeDocument/2006/relationships/image" Target="../media/image111.png"/><Relationship Id="rId7" Type="http://schemas.openxmlformats.org/officeDocument/2006/relationships/image" Target="../media/image1290.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190.png"/><Relationship Id="rId5" Type="http://schemas.openxmlformats.org/officeDocument/2006/relationships/image" Target="../media/image1280.png"/><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8" Type="http://schemas.openxmlformats.org/officeDocument/2006/relationships/image" Target="../media/image1340.png"/><Relationship Id="rId3" Type="http://schemas.openxmlformats.org/officeDocument/2006/relationships/image" Target="../media/image115.png"/><Relationship Id="rId7" Type="http://schemas.openxmlformats.org/officeDocument/2006/relationships/image" Target="../media/image1330.pn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190.png"/><Relationship Id="rId9" Type="http://schemas.openxmlformats.org/officeDocument/2006/relationships/image" Target="../media/image1350.png"/></Relationships>
</file>

<file path=ppt/slides/_rels/slide6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0.png"/><Relationship Id="rId3" Type="http://schemas.openxmlformats.org/officeDocument/2006/relationships/image" Target="../media/image1400.png"/><Relationship Id="rId7" Type="http://schemas.openxmlformats.org/officeDocument/2006/relationships/image" Target="../media/image155.png"/><Relationship Id="rId12" Type="http://schemas.openxmlformats.org/officeDocument/2006/relationships/image" Target="../media/image159.png"/><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54.png"/><Relationship Id="rId11" Type="http://schemas.openxmlformats.org/officeDocument/2006/relationships/image" Target="../media/image158.png"/><Relationship Id="rId5" Type="http://schemas.openxmlformats.org/officeDocument/2006/relationships/image" Target="../media/image153.png"/><Relationship Id="rId10" Type="http://schemas.openxmlformats.org/officeDocument/2006/relationships/image" Target="../media/image148.png"/><Relationship Id="rId4" Type="http://schemas.openxmlformats.org/officeDocument/2006/relationships/image" Target="../media/image152.png"/><Relationship Id="rId9" Type="http://schemas.openxmlformats.org/officeDocument/2006/relationships/image" Target="../media/image15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8" Type="http://schemas.openxmlformats.org/officeDocument/2006/relationships/image" Target="../media/image1670.png"/><Relationship Id="rId13" Type="http://schemas.openxmlformats.org/officeDocument/2006/relationships/image" Target="../media/image172.png"/><Relationship Id="rId3" Type="http://schemas.openxmlformats.org/officeDocument/2006/relationships/image" Target="../media/image163.png"/><Relationship Id="rId7" Type="http://schemas.openxmlformats.org/officeDocument/2006/relationships/image" Target="../media/image1660.png"/><Relationship Id="rId12" Type="http://schemas.openxmlformats.org/officeDocument/2006/relationships/image" Target="../media/image1710.png"/><Relationship Id="rId2" Type="http://schemas.openxmlformats.org/officeDocument/2006/relationships/image" Target="../media/image1370.png"/><Relationship Id="rId1" Type="http://schemas.openxmlformats.org/officeDocument/2006/relationships/slideLayout" Target="../slideLayouts/slideLayout7.xml"/><Relationship Id="rId6" Type="http://schemas.openxmlformats.org/officeDocument/2006/relationships/image" Target="../media/image1650.png"/><Relationship Id="rId11" Type="http://schemas.openxmlformats.org/officeDocument/2006/relationships/image" Target="../media/image1700.png"/><Relationship Id="rId5" Type="http://schemas.openxmlformats.org/officeDocument/2006/relationships/image" Target="../media/image109.png"/><Relationship Id="rId10" Type="http://schemas.openxmlformats.org/officeDocument/2006/relationships/image" Target="../media/image1690.png"/><Relationship Id="rId4" Type="http://schemas.openxmlformats.org/officeDocument/2006/relationships/image" Target="../media/image1640.png"/><Relationship Id="rId9" Type="http://schemas.openxmlformats.org/officeDocument/2006/relationships/image" Target="../media/image117.png"/></Relationships>
</file>

<file path=ppt/slides/_rels/slide71.xml.rels><?xml version="1.0" encoding="UTF-8" standalone="yes"?>
<Relationships xmlns="http://schemas.openxmlformats.org/package/2006/relationships"><Relationship Id="rId3" Type="http://schemas.openxmlformats.org/officeDocument/2006/relationships/image" Target="../media/image1390.png"/><Relationship Id="rId2" Type="http://schemas.openxmlformats.org/officeDocument/2006/relationships/image" Target="../media/image1380.png"/><Relationship Id="rId1" Type="http://schemas.openxmlformats.org/officeDocument/2006/relationships/slideLayout" Target="../slideLayouts/slideLayout2.xml"/><Relationship Id="rId5" Type="http://schemas.openxmlformats.org/officeDocument/2006/relationships/image" Target="../media/image1420.png"/><Relationship Id="rId4" Type="http://schemas.openxmlformats.org/officeDocument/2006/relationships/image" Target="../media/image141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81.png"/><Relationship Id="rId1" Type="http://schemas.openxmlformats.org/officeDocument/2006/relationships/slideLayout" Target="../slideLayouts/slideLayout6.xml"/><Relationship Id="rId4" Type="http://schemas.openxmlformats.org/officeDocument/2006/relationships/image" Target="../media/image183.png"/></Relationships>
</file>

<file path=ppt/slides/_rels/slide79.xml.rels><?xml version="1.0" encoding="UTF-8" standalone="yes"?>
<Relationships xmlns="http://schemas.openxmlformats.org/package/2006/relationships"><Relationship Id="rId3" Type="http://schemas.openxmlformats.org/officeDocument/2006/relationships/image" Target="../media/image1740.png"/><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6" Type="http://schemas.openxmlformats.org/officeDocument/2006/relationships/image" Target="../media/image1750.png"/><Relationship Id="rId5" Type="http://schemas.openxmlformats.org/officeDocument/2006/relationships/image" Target="../media/image1870.png"/><Relationship Id="rId4" Type="http://schemas.openxmlformats.org/officeDocument/2006/relationships/image" Target="../media/image1741.png"/></Relationships>
</file>

<file path=ppt/slides/_rels/slide81.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124.wmf"/><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26.w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emf"/><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p:cNvSpPr txBox="1">
            <a:spLocks/>
          </p:cNvSpPr>
          <p:nvPr/>
        </p:nvSpPr>
        <p:spPr>
          <a:xfrm>
            <a:off x="3329136" y="1852542"/>
            <a:ext cx="8636000" cy="1828800"/>
          </a:xfrm>
          <a:prstGeom prst="rect">
            <a:avLst/>
          </a:prstGeom>
        </p:spPr>
        <p:txBody>
          <a:bodyPr vert="horz" anchor="b">
            <a:normAutofit lnSpcReduction="10000"/>
          </a:bodyPr>
          <a:lstStyle>
            <a:lvl1pPr algn="l" rtl="0" eaLnBrk="1" latinLnBrk="0" hangingPunct="1">
              <a:spcBef>
                <a:spcPct val="0"/>
              </a:spcBef>
              <a:buNone/>
              <a:defRPr sz="4400" kern="1200" cap="all" baseline="0">
                <a:solidFill>
                  <a:schemeClr val="tx2"/>
                </a:solidFill>
                <a:latin typeface="+mj-lt"/>
                <a:ea typeface="+mj-ea"/>
                <a:cs typeface="+mj-cs"/>
              </a:defRPr>
            </a:lvl1pPr>
          </a:lstStyle>
          <a:p>
            <a:pPr algn="ctr"/>
            <a:r>
              <a:rPr lang="es-MX" altLang="es-MX" sz="3200" b="1" dirty="0">
                <a:solidFill>
                  <a:schemeClr val="accent1">
                    <a:lumMod val="50000"/>
                  </a:schemeClr>
                </a:solidFill>
              </a:rPr>
              <a:t>Tema 4</a:t>
            </a:r>
            <a:br>
              <a:rPr lang="es-MX" dirty="0"/>
            </a:br>
            <a:r>
              <a:rPr lang="es-MX" dirty="0"/>
              <a:t>Modelos de distribución </a:t>
            </a:r>
            <a:br>
              <a:rPr lang="es-MX" dirty="0"/>
            </a:br>
            <a:r>
              <a:rPr lang="es-MX" dirty="0"/>
              <a:t>de probabilidad Continua</a:t>
            </a:r>
          </a:p>
        </p:txBody>
      </p:sp>
      <p:sp>
        <p:nvSpPr>
          <p:cNvPr id="4" name="Subtítulo 2"/>
          <p:cNvSpPr txBox="1">
            <a:spLocks/>
          </p:cNvSpPr>
          <p:nvPr/>
        </p:nvSpPr>
        <p:spPr>
          <a:xfrm>
            <a:off x="3251200" y="3841624"/>
            <a:ext cx="8940800" cy="2088232"/>
          </a:xfrm>
          <a:prstGeom prst="rect">
            <a:avLst/>
          </a:prstGeom>
        </p:spPr>
        <p:txBody>
          <a:bodyPr vert="horz" anchor="ctr">
            <a:normAutofit/>
          </a:bodyPr>
          <a:lstStyle>
            <a:lvl1pPr marL="0" indent="0" algn="l" rtl="0" eaLnBrk="1" latinLnBrk="0" hangingPunct="1">
              <a:spcBef>
                <a:spcPts val="525"/>
              </a:spcBef>
              <a:buClr>
                <a:schemeClr val="accent2"/>
              </a:buClr>
              <a:buSzPct val="60000"/>
              <a:buFont typeface="Wingdings"/>
              <a:buNone/>
              <a:defRPr sz="1950" kern="1200">
                <a:solidFill>
                  <a:srgbClr val="FFFFFF"/>
                </a:solidFill>
                <a:latin typeface="+mn-lt"/>
                <a:ea typeface="+mn-ea"/>
                <a:cs typeface="+mn-cs"/>
              </a:defRPr>
            </a:lvl1pPr>
            <a:lvl2pPr marL="342900" indent="0" algn="ctr" rtl="0" eaLnBrk="1" latinLnBrk="0" hangingPunct="1">
              <a:spcBef>
                <a:spcPts val="413"/>
              </a:spcBef>
              <a:buClr>
                <a:schemeClr val="accent1"/>
              </a:buClr>
              <a:buSzPct val="70000"/>
              <a:buFont typeface="Wingdings 2"/>
              <a:buNone/>
              <a:defRPr sz="1950" kern="1200">
                <a:solidFill>
                  <a:schemeClr val="tx1"/>
                </a:solidFill>
                <a:latin typeface="+mn-lt"/>
                <a:ea typeface="+mn-ea"/>
                <a:cs typeface="+mn-cs"/>
              </a:defRPr>
            </a:lvl2pPr>
            <a:lvl3pPr marL="685800" indent="0" algn="ctr" rtl="0" eaLnBrk="1" latinLnBrk="0" hangingPunct="1">
              <a:spcBef>
                <a:spcPts val="375"/>
              </a:spcBef>
              <a:buClr>
                <a:schemeClr val="accent2"/>
              </a:buClr>
              <a:buSzPct val="75000"/>
              <a:buFont typeface="Wingdings"/>
              <a:buNone/>
              <a:defRPr sz="1725" kern="1200">
                <a:solidFill>
                  <a:schemeClr val="tx1"/>
                </a:solidFill>
                <a:latin typeface="+mn-lt"/>
                <a:ea typeface="+mn-ea"/>
                <a:cs typeface="+mn-cs"/>
              </a:defRPr>
            </a:lvl3pPr>
            <a:lvl4pPr marL="1028700" indent="0" algn="ctr" rtl="0" eaLnBrk="1" latinLnBrk="0" hangingPunct="1">
              <a:spcBef>
                <a:spcPts val="300"/>
              </a:spcBef>
              <a:buClr>
                <a:schemeClr val="accent3"/>
              </a:buClr>
              <a:buSzPct val="75000"/>
              <a:buFont typeface="Wingdings"/>
              <a:buNone/>
              <a:defRPr sz="1500" kern="1200">
                <a:solidFill>
                  <a:schemeClr val="tx1"/>
                </a:solidFill>
                <a:latin typeface="+mn-lt"/>
                <a:ea typeface="+mn-ea"/>
                <a:cs typeface="+mn-cs"/>
              </a:defRPr>
            </a:lvl4pPr>
            <a:lvl5pPr marL="1371600" indent="0" algn="ctr" rtl="0" eaLnBrk="1" latinLnBrk="0" hangingPunct="1">
              <a:spcBef>
                <a:spcPts val="300"/>
              </a:spcBef>
              <a:buClr>
                <a:schemeClr val="accent4"/>
              </a:buClr>
              <a:buSzPct val="65000"/>
              <a:buFont typeface="Wingdings"/>
              <a:buNone/>
              <a:defRPr sz="1500" kern="1200">
                <a:solidFill>
                  <a:schemeClr val="tx1"/>
                </a:solidFill>
                <a:latin typeface="+mn-lt"/>
                <a:ea typeface="+mn-ea"/>
                <a:cs typeface="+mn-cs"/>
              </a:defRPr>
            </a:lvl5pPr>
            <a:lvl6pPr marL="1714500" indent="0" algn="ctr" rtl="0" eaLnBrk="1" latinLnBrk="0" hangingPunct="1">
              <a:spcBef>
                <a:spcPct val="20000"/>
              </a:spcBef>
              <a:buClr>
                <a:schemeClr val="accent1"/>
              </a:buClr>
              <a:buFont typeface="Wingdings"/>
              <a:buNone/>
              <a:defRPr sz="1350" kern="1200" baseline="0">
                <a:solidFill>
                  <a:schemeClr val="tx1"/>
                </a:solidFill>
                <a:latin typeface="+mn-lt"/>
                <a:ea typeface="+mn-ea"/>
                <a:cs typeface="+mn-cs"/>
              </a:defRPr>
            </a:lvl6pPr>
            <a:lvl7pPr marL="2057400" indent="0" algn="ctr" rtl="0" eaLnBrk="1" latinLnBrk="0" hangingPunct="1">
              <a:spcBef>
                <a:spcPct val="20000"/>
              </a:spcBef>
              <a:buClr>
                <a:schemeClr val="accent2"/>
              </a:buClr>
              <a:buFont typeface="Wingdings"/>
              <a:buNone/>
              <a:defRPr sz="1350" kern="1200" baseline="0">
                <a:solidFill>
                  <a:schemeClr val="tx1"/>
                </a:solidFill>
                <a:latin typeface="+mn-lt"/>
                <a:ea typeface="+mn-ea"/>
                <a:cs typeface="+mn-cs"/>
              </a:defRPr>
            </a:lvl7pPr>
            <a:lvl8pPr marL="2400300" indent="0" algn="ctr" rtl="0" eaLnBrk="1" latinLnBrk="0" hangingPunct="1">
              <a:spcBef>
                <a:spcPct val="20000"/>
              </a:spcBef>
              <a:buClr>
                <a:schemeClr val="accent3"/>
              </a:buClr>
              <a:buFont typeface="Wingdings"/>
              <a:buNone/>
              <a:defRPr sz="1350" kern="1200" baseline="0">
                <a:solidFill>
                  <a:schemeClr val="tx1"/>
                </a:solidFill>
                <a:latin typeface="+mn-lt"/>
                <a:ea typeface="+mn-ea"/>
                <a:cs typeface="+mn-cs"/>
              </a:defRPr>
            </a:lvl8pPr>
            <a:lvl9pPr marL="2743200" indent="0" algn="ctr" rtl="0" eaLnBrk="1" latinLnBrk="0" hangingPunct="1">
              <a:spcBef>
                <a:spcPct val="20000"/>
              </a:spcBef>
              <a:buClr>
                <a:schemeClr val="accent4"/>
              </a:buClr>
              <a:buFont typeface="Wingdings"/>
              <a:buNone/>
              <a:defRPr sz="1350" kern="1200" baseline="0">
                <a:solidFill>
                  <a:schemeClr val="tx1"/>
                </a:solidFill>
                <a:latin typeface="+mn-lt"/>
                <a:ea typeface="+mn-ea"/>
                <a:cs typeface="+mn-cs"/>
              </a:defRPr>
            </a:lvl9pPr>
          </a:lstStyle>
          <a:p>
            <a:pPr algn="ctr"/>
            <a:r>
              <a:rPr lang="es-MX" altLang="es-MX" sz="2400" b="1" dirty="0">
                <a:solidFill>
                  <a:schemeClr val="tx1"/>
                </a:solidFill>
              </a:rPr>
              <a:t>Maestra: Vanesa Avalos</a:t>
            </a:r>
          </a:p>
          <a:p>
            <a:pPr algn="ctr"/>
            <a:r>
              <a:rPr lang="es-MX" altLang="es-MX" sz="2400" b="1" dirty="0">
                <a:solidFill>
                  <a:schemeClr val="tx1"/>
                </a:solidFill>
              </a:rPr>
              <a:t>vanesaavalos@uadec.edu.mx</a:t>
            </a:r>
          </a:p>
          <a:p>
            <a:pPr algn="ctr"/>
            <a:r>
              <a:rPr lang="es-MX" altLang="es-MX" sz="2400" b="1" dirty="0">
                <a:solidFill>
                  <a:schemeClr val="tx1"/>
                </a:solidFill>
              </a:rPr>
              <a:t>Semestre Agosto-Diciembre 2022</a:t>
            </a:r>
          </a:p>
          <a:p>
            <a:pPr algn="ctr"/>
            <a:endParaRPr lang="es-MX" dirty="0"/>
          </a:p>
        </p:txBody>
      </p:sp>
    </p:spTree>
    <p:extLst>
      <p:ext uri="{BB962C8B-B14F-4D97-AF65-F5344CB8AC3E}">
        <p14:creationId xmlns:p14="http://schemas.microsoft.com/office/powerpoint/2010/main" val="2423003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9"/>
          <p:cNvSpPr>
            <a:spLocks noChangeArrowheads="1"/>
          </p:cNvSpPr>
          <p:nvPr/>
        </p:nvSpPr>
        <p:spPr bwMode="auto">
          <a:xfrm>
            <a:off x="732532" y="1667064"/>
            <a:ext cx="43968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ctr" eaLnBrk="1" hangingPunct="1">
              <a:spcBef>
                <a:spcPct val="0"/>
              </a:spcBef>
              <a:buClrTx/>
              <a:buFontTx/>
              <a:buNone/>
            </a:pPr>
            <a:r>
              <a:rPr lang="es-MX" altLang="es-MX" dirty="0">
                <a:latin typeface="Bookman Old Style" pitchFamily="18" charset="0"/>
                <a:cs typeface="Times New Roman" pitchFamily="18" charset="0"/>
              </a:rPr>
              <a:t>Propiedades de f(y), p(y)</a:t>
            </a:r>
            <a:endParaRPr lang="en-US" altLang="es-MX" sz="1800" dirty="0">
              <a:latin typeface="Arial" charset="0"/>
            </a:endParaRPr>
          </a:p>
        </p:txBody>
      </p:sp>
      <p:sp>
        <p:nvSpPr>
          <p:cNvPr id="16387" name="Rectangle 17"/>
          <p:cNvSpPr>
            <a:spLocks noChangeArrowheads="1"/>
          </p:cNvSpPr>
          <p:nvPr/>
        </p:nvSpPr>
        <p:spPr bwMode="auto">
          <a:xfrm>
            <a:off x="3246439" y="248285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endParaRPr lang="es-MX" altLang="es-MX">
              <a:latin typeface="Comic Sans MS" pitchFamily="66" charset="0"/>
            </a:endParaRPr>
          </a:p>
        </p:txBody>
      </p:sp>
      <p:graphicFrame>
        <p:nvGraphicFramePr>
          <p:cNvPr id="16388" name="Object 8"/>
          <p:cNvGraphicFramePr>
            <a:graphicFrameLocks noChangeAspect="1"/>
          </p:cNvGraphicFramePr>
          <p:nvPr>
            <p:extLst>
              <p:ext uri="{D42A27DB-BD31-4B8C-83A1-F6EECF244321}">
                <p14:modId xmlns:p14="http://schemas.microsoft.com/office/powerpoint/2010/main" val="3156200146"/>
              </p:ext>
            </p:extLst>
          </p:nvPr>
        </p:nvGraphicFramePr>
        <p:xfrm>
          <a:off x="3626231" y="4612641"/>
          <a:ext cx="1697038" cy="815975"/>
        </p:xfrm>
        <a:graphic>
          <a:graphicData uri="http://schemas.openxmlformats.org/presentationml/2006/ole">
            <mc:AlternateContent xmlns:mc="http://schemas.openxmlformats.org/markup-compatibility/2006">
              <mc:Choice xmlns:v="urn:schemas-microsoft-com:vml" Requires="v">
                <p:oleObj name="Equation" r:id="rId2" imgW="736280" imgH="355446" progId="Equation.3">
                  <p:embed/>
                </p:oleObj>
              </mc:Choice>
              <mc:Fallback>
                <p:oleObj name="Equation" r:id="rId2" imgW="736280" imgH="355446" progId="Equation.3">
                  <p:embed/>
                  <p:pic>
                    <p:nvPicPr>
                      <p:cNvPr id="16388"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6231" y="4612641"/>
                        <a:ext cx="1697038"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9" name="Rectangle 19"/>
          <p:cNvSpPr>
            <a:spLocks noChangeArrowheads="1"/>
          </p:cNvSpPr>
          <p:nvPr/>
        </p:nvSpPr>
        <p:spPr bwMode="auto">
          <a:xfrm>
            <a:off x="3246439" y="248285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endParaRPr lang="es-MX" altLang="es-MX">
              <a:latin typeface="Comic Sans MS" pitchFamily="66" charset="0"/>
            </a:endParaRPr>
          </a:p>
        </p:txBody>
      </p:sp>
      <p:graphicFrame>
        <p:nvGraphicFramePr>
          <p:cNvPr id="16390" name="Object 7"/>
          <p:cNvGraphicFramePr>
            <a:graphicFrameLocks noChangeAspect="1"/>
          </p:cNvGraphicFramePr>
          <p:nvPr>
            <p:extLst>
              <p:ext uri="{D42A27DB-BD31-4B8C-83A1-F6EECF244321}">
                <p14:modId xmlns:p14="http://schemas.microsoft.com/office/powerpoint/2010/main" val="3363567539"/>
              </p:ext>
            </p:extLst>
          </p:nvPr>
        </p:nvGraphicFramePr>
        <p:xfrm>
          <a:off x="7082219" y="4541204"/>
          <a:ext cx="1871662" cy="915987"/>
        </p:xfrm>
        <a:graphic>
          <a:graphicData uri="http://schemas.openxmlformats.org/presentationml/2006/ole">
            <mc:AlternateContent xmlns:mc="http://schemas.openxmlformats.org/markup-compatibility/2006">
              <mc:Choice xmlns:v="urn:schemas-microsoft-com:vml" Requires="v">
                <p:oleObj name="Equation" r:id="rId4" imgW="825500" imgH="469900" progId="Equation.3">
                  <p:embed/>
                </p:oleObj>
              </mc:Choice>
              <mc:Fallback>
                <p:oleObj name="Equation" r:id="rId4" imgW="825500" imgH="469900" progId="Equation.3">
                  <p:embed/>
                  <p:pic>
                    <p:nvPicPr>
                      <p:cNvPr id="1639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2219" y="4541204"/>
                        <a:ext cx="1871662"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3371" name="Group 75"/>
          <p:cNvGraphicFramePr>
            <a:graphicFrameLocks noGrp="1"/>
          </p:cNvGraphicFramePr>
          <p:nvPr>
            <p:extLst>
              <p:ext uri="{D42A27DB-BD31-4B8C-83A1-F6EECF244321}">
                <p14:modId xmlns:p14="http://schemas.microsoft.com/office/powerpoint/2010/main" val="2963026410"/>
              </p:ext>
            </p:extLst>
          </p:nvPr>
        </p:nvGraphicFramePr>
        <p:xfrm>
          <a:off x="2351881" y="2804150"/>
          <a:ext cx="7488237" cy="3019394"/>
        </p:xfrm>
        <a:graphic>
          <a:graphicData uri="http://schemas.openxmlformats.org/drawingml/2006/table">
            <a:tbl>
              <a:tblPr/>
              <a:tblGrid>
                <a:gridCol w="658812">
                  <a:extLst>
                    <a:ext uri="{9D8B030D-6E8A-4147-A177-3AD203B41FA5}">
                      <a16:colId xmlns:a16="http://schemas.microsoft.com/office/drawing/2014/main" val="20000"/>
                    </a:ext>
                  </a:extLst>
                </a:gridCol>
                <a:gridCol w="3303588">
                  <a:extLst>
                    <a:ext uri="{9D8B030D-6E8A-4147-A177-3AD203B41FA5}">
                      <a16:colId xmlns:a16="http://schemas.microsoft.com/office/drawing/2014/main" val="20001"/>
                    </a:ext>
                  </a:extLst>
                </a:gridCol>
                <a:gridCol w="3525837">
                  <a:extLst>
                    <a:ext uri="{9D8B030D-6E8A-4147-A177-3AD203B41FA5}">
                      <a16:colId xmlns:a16="http://schemas.microsoft.com/office/drawing/2014/main" val="20002"/>
                    </a:ext>
                  </a:extLst>
                </a:gridCol>
              </a:tblGrid>
              <a:tr h="7207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MX" sz="2800" b="0" i="0" u="none" strike="noStrike" cap="none" normalizeH="0" baseline="0" dirty="0">
                        <a:ln>
                          <a:noFill/>
                        </a:ln>
                        <a:solidFill>
                          <a:schemeClr val="tx1"/>
                        </a:solidFill>
                        <a:effectLst/>
                        <a:latin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2400" b="1" i="0" u="none" strike="noStrike" cap="none" normalizeH="0" baseline="0" dirty="0">
                          <a:ln>
                            <a:noFill/>
                          </a:ln>
                          <a:solidFill>
                            <a:schemeClr val="tx1"/>
                          </a:solidFill>
                          <a:effectLst/>
                          <a:latin typeface="+mn-lt"/>
                          <a:cs typeface="Times New Roman" pitchFamily="18" charset="0"/>
                        </a:rPr>
                        <a:t>Caso Discreto</a:t>
                      </a:r>
                      <a:endParaRPr kumimoji="0" lang="es-MX" sz="2400" b="0" i="0" u="none" strike="noStrike" cap="none" normalizeH="0" baseline="0" dirty="0">
                        <a:ln>
                          <a:noFill/>
                        </a:ln>
                        <a:solidFill>
                          <a:schemeClr val="tx1"/>
                        </a:solidFill>
                        <a:effectLst/>
                        <a:latin typeface="+mn-lt"/>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2400" b="1" i="0" u="none" strike="noStrike" cap="none" normalizeH="0" baseline="0" dirty="0">
                          <a:ln>
                            <a:noFill/>
                          </a:ln>
                          <a:solidFill>
                            <a:schemeClr val="tx1"/>
                          </a:solidFill>
                          <a:effectLst/>
                          <a:latin typeface="+mn-lt"/>
                          <a:cs typeface="Times New Roman" pitchFamily="18" charset="0"/>
                        </a:rPr>
                        <a:t>Caso Continuo</a:t>
                      </a:r>
                      <a:endParaRPr kumimoji="0" lang="es-MX" sz="2400" b="0" i="0" u="none" strike="noStrike" cap="none" normalizeH="0" baseline="0" dirty="0">
                        <a:ln>
                          <a:noFill/>
                        </a:ln>
                        <a:solidFill>
                          <a:schemeClr val="tx1"/>
                        </a:solidFill>
                        <a:effectLst/>
                        <a:latin typeface="+mn-lt"/>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7293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2400" b="1" i="0" u="none" strike="noStrike" cap="none" normalizeH="0" baseline="0" dirty="0">
                          <a:ln>
                            <a:noFill/>
                          </a:ln>
                          <a:solidFill>
                            <a:schemeClr val="tx1"/>
                          </a:solidFill>
                          <a:effectLst/>
                          <a:latin typeface="+mn-lt"/>
                          <a:cs typeface="Times New Roman" pitchFamily="18" charset="0"/>
                        </a:rPr>
                        <a:t>1)</a:t>
                      </a:r>
                      <a:endParaRPr kumimoji="0" lang="es-MX" sz="2400" b="1" i="0" u="none" strike="noStrike" cap="none" normalizeH="0" baseline="0" dirty="0">
                        <a:ln>
                          <a:noFill/>
                        </a:ln>
                        <a:solidFill>
                          <a:schemeClr val="tx1"/>
                        </a:solidFill>
                        <a:effectLst/>
                        <a:latin typeface="+mn-lt"/>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2400" b="0" i="0" u="none" strike="noStrike" cap="none" normalizeH="0" baseline="0" dirty="0">
                          <a:ln>
                            <a:noFill/>
                          </a:ln>
                          <a:solidFill>
                            <a:schemeClr val="tx1"/>
                          </a:solidFill>
                          <a:effectLst/>
                          <a:latin typeface="+mn-lt"/>
                          <a:cs typeface="Times New Roman" pitchFamily="18" charset="0"/>
                        </a:rPr>
                        <a:t>         p(y) </a:t>
                      </a:r>
                      <a:r>
                        <a:rPr kumimoji="0" lang="es-MX" sz="2400" b="0" i="0" u="none" strike="noStrike" cap="none" normalizeH="0" baseline="0" dirty="0">
                          <a:ln>
                            <a:noFill/>
                          </a:ln>
                          <a:solidFill>
                            <a:schemeClr val="tx1"/>
                          </a:solidFill>
                          <a:effectLst/>
                          <a:latin typeface="+mn-lt"/>
                          <a:cs typeface="Times New Roman" pitchFamily="18" charset="0"/>
                          <a:sym typeface="Symbol" pitchFamily="18" charset="2"/>
                        </a:rPr>
                        <a:t></a:t>
                      </a:r>
                      <a:r>
                        <a:rPr kumimoji="0" lang="es-MX" sz="2400" b="0" i="0" u="none" strike="noStrike" cap="none" normalizeH="0" baseline="0" dirty="0">
                          <a:ln>
                            <a:noFill/>
                          </a:ln>
                          <a:solidFill>
                            <a:schemeClr val="tx1"/>
                          </a:solidFill>
                          <a:effectLst/>
                          <a:latin typeface="+mn-lt"/>
                          <a:cs typeface="Times New Roman" pitchFamily="18" charset="0"/>
                        </a:rPr>
                        <a:t> 0</a:t>
                      </a:r>
                      <a:endParaRPr kumimoji="0" lang="es-MX" sz="2400" b="0" i="0" u="none" strike="noStrike" cap="none" normalizeH="0" baseline="0" dirty="0">
                        <a:ln>
                          <a:noFill/>
                        </a:ln>
                        <a:solidFill>
                          <a:schemeClr val="tx1"/>
                        </a:solidFill>
                        <a:effectLst/>
                        <a:latin typeface="+mn-lt"/>
                        <a:cs typeface="Times New Roman" pitchFamily="18" charset="0"/>
                        <a:sym typeface="Symbol" pitchFamily="18" charset="2"/>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2400" b="0" i="0" u="none" strike="noStrike" cap="none" normalizeH="0" baseline="0" dirty="0">
                          <a:ln>
                            <a:noFill/>
                          </a:ln>
                          <a:solidFill>
                            <a:schemeClr val="tx1"/>
                          </a:solidFill>
                          <a:effectLst/>
                          <a:latin typeface="+mn-lt"/>
                          <a:cs typeface="Times New Roman" pitchFamily="18" charset="0"/>
                        </a:rPr>
                        <a:t>             f(y) </a:t>
                      </a:r>
                      <a:r>
                        <a:rPr kumimoji="0" lang="es-MX" sz="2400" b="0" i="0" u="none" strike="noStrike" cap="none" normalizeH="0" baseline="0" dirty="0">
                          <a:ln>
                            <a:noFill/>
                          </a:ln>
                          <a:solidFill>
                            <a:schemeClr val="tx1"/>
                          </a:solidFill>
                          <a:effectLst/>
                          <a:latin typeface="+mn-lt"/>
                          <a:cs typeface="Times New Roman" pitchFamily="18" charset="0"/>
                          <a:sym typeface="Symbol" pitchFamily="18" charset="2"/>
                        </a:rPr>
                        <a:t></a:t>
                      </a:r>
                      <a:r>
                        <a:rPr kumimoji="0" lang="es-MX" sz="2400" b="0" i="0" u="none" strike="noStrike" cap="none" normalizeH="0" baseline="0" dirty="0">
                          <a:ln>
                            <a:noFill/>
                          </a:ln>
                          <a:solidFill>
                            <a:schemeClr val="tx1"/>
                          </a:solidFill>
                          <a:effectLst/>
                          <a:latin typeface="+mn-lt"/>
                          <a:cs typeface="Times New Roman" pitchFamily="18" charset="0"/>
                        </a:rPr>
                        <a:t> 0</a:t>
                      </a:r>
                      <a:endParaRPr kumimoji="0" lang="es-MX" sz="2400" b="0" i="0" u="none" strike="noStrike" cap="none" normalizeH="0" baseline="0" dirty="0">
                        <a:ln>
                          <a:noFill/>
                        </a:ln>
                        <a:solidFill>
                          <a:schemeClr val="tx1"/>
                        </a:solidFill>
                        <a:effectLst/>
                        <a:latin typeface="+mn-lt"/>
                        <a:cs typeface="Times New Roman" pitchFamily="18" charset="0"/>
                        <a:sym typeface="Symbol" pitchFamily="18" charset="2"/>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256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2400" b="1" i="0" u="none" strike="noStrike" cap="none" normalizeH="0" baseline="0" dirty="0">
                          <a:ln>
                            <a:noFill/>
                          </a:ln>
                          <a:solidFill>
                            <a:schemeClr val="tx1"/>
                          </a:solidFill>
                          <a:effectLst/>
                          <a:latin typeface="+mn-lt"/>
                          <a:cs typeface="Times New Roman" pitchFamily="18" charset="0"/>
                        </a:rPr>
                        <a:t>2)</a:t>
                      </a:r>
                      <a:endParaRPr kumimoji="0" lang="es-MX" sz="2400" b="1" i="0" u="none" strike="noStrike" cap="none" normalizeH="0" baseline="0" dirty="0">
                        <a:ln>
                          <a:noFill/>
                        </a:ln>
                        <a:solidFill>
                          <a:schemeClr val="tx1"/>
                        </a:solidFill>
                        <a:effectLst/>
                        <a:latin typeface="+mn-lt"/>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MX" sz="2400" b="0" i="0" u="none" strike="noStrike" cap="none" normalizeH="0" baseline="0" dirty="0">
                        <a:ln>
                          <a:noFill/>
                        </a:ln>
                        <a:solidFill>
                          <a:schemeClr val="tx1"/>
                        </a:solidFill>
                        <a:effectLst/>
                        <a:latin typeface="+mn-lt"/>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MX" sz="2400" b="0" i="0" u="none" strike="noStrike" cap="none" normalizeH="0" baseline="0" dirty="0">
                        <a:ln>
                          <a:noFill/>
                        </a:ln>
                        <a:solidFill>
                          <a:schemeClr val="tx1"/>
                        </a:solidFill>
                        <a:effectLst/>
                        <a:latin typeface="+mn-lt"/>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19235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5638799" y="1154654"/>
            <a:ext cx="5283015" cy="3653598"/>
          </a:xfrm>
        </p:spPr>
        <p:txBody>
          <a:bodyPr>
            <a:normAutofit/>
          </a:bodyPr>
          <a:lstStyle/>
          <a:p>
            <a:r>
              <a:rPr lang="es-MX" sz="4800" dirty="0"/>
              <a:t>Función de Densidad de Probabilidad Normal</a:t>
            </a:r>
          </a:p>
        </p:txBody>
      </p:sp>
      <p:pic>
        <p:nvPicPr>
          <p:cNvPr id="4" name="Imagen 3"/>
          <p:cNvPicPr>
            <a:picLocks noChangeAspect="1"/>
          </p:cNvPicPr>
          <p:nvPr/>
        </p:nvPicPr>
        <p:blipFill rotWithShape="1">
          <a:blip r:embed="rId2"/>
          <a:srcRect l="2271" t="5401" r="3121" b="3052"/>
          <a:stretch/>
        </p:blipFill>
        <p:spPr>
          <a:xfrm>
            <a:off x="1384247" y="1177962"/>
            <a:ext cx="3361764" cy="2886636"/>
          </a:xfrm>
          <a:prstGeom prst="rect">
            <a:avLst/>
          </a:prstGeom>
        </p:spPr>
      </p:pic>
      <p:sp>
        <p:nvSpPr>
          <p:cNvPr id="5" name="2 Subtítulo"/>
          <p:cNvSpPr txBox="1">
            <a:spLocks/>
          </p:cNvSpPr>
          <p:nvPr/>
        </p:nvSpPr>
        <p:spPr>
          <a:xfrm>
            <a:off x="1138517" y="5201205"/>
            <a:ext cx="9870141" cy="491384"/>
          </a:xfrm>
          <a:prstGeom prst="rect">
            <a:avLst/>
          </a:prstGeom>
        </p:spPr>
        <p:txBody>
          <a:bodyPr vert="horz" lIns="91440" tIns="45720" rIns="91440" bIns="45720" rtlCol="0">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es-MX" sz="1600" dirty="0"/>
              <a:t>https://calculadorasonline.com/calculadora-de-distribucion-nomal-campana-de-gauss/</a:t>
            </a:r>
          </a:p>
        </p:txBody>
      </p:sp>
    </p:spTree>
    <p:extLst>
      <p:ext uri="{BB962C8B-B14F-4D97-AF65-F5344CB8AC3E}">
        <p14:creationId xmlns:p14="http://schemas.microsoft.com/office/powerpoint/2010/main" val="3657191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434" name="Rectangle 6"/>
              <p:cNvSpPr>
                <a:spLocks noChangeArrowheads="1"/>
              </p:cNvSpPr>
              <p:nvPr/>
            </p:nvSpPr>
            <p:spPr bwMode="auto">
              <a:xfrm>
                <a:off x="759180" y="1700540"/>
                <a:ext cx="10817352" cy="7848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228528" bIns="0"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a:buNone/>
                </a:pPr>
                <a:r>
                  <a:rPr lang="es-MX" sz="2400" dirty="0"/>
                  <a:t>Se dice que una </a:t>
                </a:r>
                <a:r>
                  <a:rPr lang="es-MX" sz="2400" dirty="0" err="1"/>
                  <a:t>v.a.c</a:t>
                </a:r>
                <a:r>
                  <a:rPr lang="es-MX" sz="2400" dirty="0"/>
                  <a:t> </a:t>
                </a:r>
                <a:r>
                  <a:rPr lang="es-MX" sz="2400" i="1" dirty="0"/>
                  <a:t>Y </a:t>
                </a:r>
                <a:r>
                  <a:rPr lang="es-MX" sz="2400" dirty="0"/>
                  <a:t>tiene una </a:t>
                </a:r>
                <a:r>
                  <a:rPr lang="es-MX" sz="2400" i="1" dirty="0"/>
                  <a:t>distribución normal</a:t>
                </a:r>
                <a:r>
                  <a:rPr lang="es-MX" sz="2400" b="1" dirty="0"/>
                  <a:t> </a:t>
                </a:r>
                <a:r>
                  <a:rPr lang="es-MX" sz="2400" dirty="0"/>
                  <a:t>con parámetros </a:t>
                </a:r>
                <a14:m>
                  <m:oMath xmlns:m="http://schemas.openxmlformats.org/officeDocument/2006/math">
                    <m:r>
                      <a:rPr lang="es-MX" sz="2400" i="1">
                        <a:latin typeface="Cambria Math"/>
                      </a:rPr>
                      <m:t>𝜇</m:t>
                    </m:r>
                  </m:oMath>
                </a14:m>
                <a:r>
                  <a:rPr lang="es-MX" sz="2400" dirty="0"/>
                  <a:t> y </a:t>
                </a:r>
                <a14:m>
                  <m:oMath xmlns:m="http://schemas.openxmlformats.org/officeDocument/2006/math">
                    <m:sSup>
                      <m:sSupPr>
                        <m:ctrlPr>
                          <a:rPr lang="es-MX" sz="2400" i="1">
                            <a:latin typeface="Cambria Math" panose="02040503050406030204" pitchFamily="18" charset="0"/>
                          </a:rPr>
                        </m:ctrlPr>
                      </m:sSupPr>
                      <m:e>
                        <m:r>
                          <a:rPr lang="es-MX" sz="2400" i="1">
                            <a:latin typeface="Cambria Math"/>
                          </a:rPr>
                          <m:t>𝜎</m:t>
                        </m:r>
                      </m:e>
                      <m:sup>
                        <m:r>
                          <a:rPr lang="es-MX" sz="2400" i="1">
                            <a:latin typeface="Cambria Math"/>
                          </a:rPr>
                          <m:t>2</m:t>
                        </m:r>
                      </m:sup>
                    </m:sSup>
                  </m:oMath>
                </a14:m>
                <a:r>
                  <a:rPr lang="es-MX" sz="2400" dirty="0"/>
                  <a:t>, donde </a:t>
                </a:r>
                <a14:m>
                  <m:oMath xmlns:m="http://schemas.openxmlformats.org/officeDocument/2006/math">
                    <m:r>
                      <a:rPr lang="es-MX" sz="2400" i="1">
                        <a:latin typeface="Cambria Math"/>
                      </a:rPr>
                      <m:t>−∞≤</m:t>
                    </m:r>
                    <m:r>
                      <a:rPr lang="es-MX" sz="2400" i="1">
                        <a:latin typeface="Cambria Math"/>
                      </a:rPr>
                      <m:t>𝜇</m:t>
                    </m:r>
                    <m:r>
                      <a:rPr lang="es-MX" sz="2400" i="1">
                        <a:latin typeface="Cambria Math"/>
                      </a:rPr>
                      <m:t>≤∞</m:t>
                    </m:r>
                  </m:oMath>
                </a14:m>
                <a:r>
                  <a:rPr lang="es-MX" sz="2400" dirty="0"/>
                  <a:t> y </a:t>
                </a:r>
                <a14:m>
                  <m:oMath xmlns:m="http://schemas.openxmlformats.org/officeDocument/2006/math">
                    <m:r>
                      <a:rPr lang="es-MX" sz="2400" i="1">
                        <a:latin typeface="Cambria Math"/>
                      </a:rPr>
                      <m:t>𝜎</m:t>
                    </m:r>
                    <m:r>
                      <a:rPr lang="es-MX" sz="2400" i="1">
                        <a:latin typeface="Cambria Math"/>
                      </a:rPr>
                      <m:t>&gt;0</m:t>
                    </m:r>
                  </m:oMath>
                </a14:m>
                <a:r>
                  <a:rPr lang="es-MX" sz="2400" dirty="0"/>
                  <a:t>, si la función de densidad de probabilidad de </a:t>
                </a:r>
                <a:r>
                  <a:rPr lang="es-MX" sz="2400" i="1" dirty="0"/>
                  <a:t>Y </a:t>
                </a:r>
                <a:r>
                  <a:rPr lang="es-MX" sz="2400" dirty="0"/>
                  <a:t>es:</a:t>
                </a:r>
                <a:endParaRPr lang="en-US" altLang="es-MX" sz="2400" dirty="0">
                  <a:latin typeface="Bookman Old Style" pitchFamily="18" charset="0"/>
                </a:endParaRPr>
              </a:p>
            </p:txBody>
          </p:sp>
        </mc:Choice>
        <mc:Fallback xmlns="">
          <p:sp>
            <p:nvSpPr>
              <p:cNvPr id="18434" name="Rectangle 6"/>
              <p:cNvSpPr>
                <a:spLocks noRot="1" noChangeAspect="1" noMove="1" noResize="1" noEditPoints="1" noAdjustHandles="1" noChangeArrowheads="1" noChangeShapeType="1" noTextEdit="1"/>
              </p:cNvSpPr>
              <p:nvPr/>
            </p:nvSpPr>
            <p:spPr bwMode="auto">
              <a:xfrm>
                <a:off x="759180" y="1700540"/>
                <a:ext cx="10817352" cy="784830"/>
              </a:xfrm>
              <a:prstGeom prst="rect">
                <a:avLst/>
              </a:prstGeom>
              <a:blipFill>
                <a:blip r:embed="rId2"/>
                <a:stretch>
                  <a:fillRect t="-5426" r="-902" b="-2325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sp>
        <p:nvSpPr>
          <p:cNvPr id="18435" name="Rectangle 7"/>
          <p:cNvSpPr>
            <a:spLocks noChangeArrowheads="1"/>
          </p:cNvSpPr>
          <p:nvPr/>
        </p:nvSpPr>
        <p:spPr bwMode="auto">
          <a:xfrm>
            <a:off x="3552825" y="4492625"/>
            <a:ext cx="2012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0"/>
              </a:spcBef>
              <a:buClrTx/>
              <a:buFontTx/>
              <a:buNone/>
            </a:pPr>
            <a:r>
              <a:rPr lang="es-MX" altLang="es-MX" sz="1200">
                <a:latin typeface="Arial" charset="0"/>
                <a:cs typeface="Times New Roman" pitchFamily="18" charset="0"/>
              </a:rPr>
              <a:t>		</a:t>
            </a:r>
            <a:endParaRPr lang="es-MX" altLang="es-MX" sz="1800">
              <a:latin typeface="Arial" charset="0"/>
            </a:endParaRPr>
          </a:p>
        </p:txBody>
      </p:sp>
      <p:sp>
        <p:nvSpPr>
          <p:cNvPr id="18436" name="Rectangle 8"/>
          <p:cNvSpPr>
            <a:spLocks noChangeArrowheads="1"/>
          </p:cNvSpPr>
          <p:nvPr/>
        </p:nvSpPr>
        <p:spPr bwMode="auto">
          <a:xfrm>
            <a:off x="1524001" y="-330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endParaRPr lang="es-MX" altLang="es-MX">
              <a:latin typeface="Comic Sans MS" pitchFamily="66" charset="0"/>
            </a:endParaRPr>
          </a:p>
        </p:txBody>
      </p:sp>
      <p:sp>
        <p:nvSpPr>
          <p:cNvPr id="18437" name="Rectangle 9"/>
          <p:cNvSpPr>
            <a:spLocks noChangeArrowheads="1"/>
          </p:cNvSpPr>
          <p:nvPr/>
        </p:nvSpPr>
        <p:spPr bwMode="auto">
          <a:xfrm>
            <a:off x="1524001" y="62421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spcBef>
                <a:spcPct val="0"/>
              </a:spcBef>
              <a:buClrTx/>
              <a:buFontTx/>
              <a:buNone/>
            </a:pPr>
            <a:endParaRPr lang="es-MX" altLang="es-MX">
              <a:latin typeface="Comic Sans MS" pitchFamily="66" charset="0"/>
            </a:endParaRPr>
          </a:p>
        </p:txBody>
      </p:sp>
      <p:sp>
        <p:nvSpPr>
          <p:cNvPr id="18438" name="Rectangle 10"/>
          <p:cNvSpPr>
            <a:spLocks noChangeArrowheads="1"/>
          </p:cNvSpPr>
          <p:nvPr/>
        </p:nvSpPr>
        <p:spPr bwMode="auto">
          <a:xfrm>
            <a:off x="1524001" y="81471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spcBef>
                <a:spcPct val="0"/>
              </a:spcBef>
              <a:buClrTx/>
              <a:buFontTx/>
              <a:buNone/>
            </a:pPr>
            <a:endParaRPr lang="es-MX" altLang="es-MX">
              <a:latin typeface="Comic Sans MS" pitchFamily="66" charset="0"/>
            </a:endParaRPr>
          </a:p>
        </p:txBody>
      </p:sp>
      <p:sp>
        <p:nvSpPr>
          <p:cNvPr id="18439" name="Rectangle 11"/>
          <p:cNvSpPr>
            <a:spLocks noChangeArrowheads="1"/>
          </p:cNvSpPr>
          <p:nvPr/>
        </p:nvSpPr>
        <p:spPr bwMode="auto">
          <a:xfrm>
            <a:off x="1524001" y="100521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spcBef>
                <a:spcPct val="0"/>
              </a:spcBef>
              <a:buClrTx/>
              <a:buFontTx/>
              <a:buNone/>
            </a:pPr>
            <a:endParaRPr lang="es-MX" altLang="es-MX">
              <a:latin typeface="Comic Sans MS" pitchFamily="66" charset="0"/>
            </a:endParaRPr>
          </a:p>
        </p:txBody>
      </p:sp>
      <p:sp>
        <p:nvSpPr>
          <p:cNvPr id="18440" name="Rectangle 15"/>
          <p:cNvSpPr>
            <a:spLocks noChangeArrowheads="1"/>
          </p:cNvSpPr>
          <p:nvPr/>
        </p:nvSpPr>
        <p:spPr bwMode="auto">
          <a:xfrm>
            <a:off x="1524001" y="-330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endParaRPr lang="es-MX" altLang="es-MX">
              <a:latin typeface="Comic Sans MS" pitchFamily="66" charset="0"/>
            </a:endParaRPr>
          </a:p>
        </p:txBody>
      </p:sp>
      <p:sp>
        <p:nvSpPr>
          <p:cNvPr id="18442" name="Rectangle 17"/>
          <p:cNvSpPr>
            <a:spLocks noChangeArrowheads="1"/>
          </p:cNvSpPr>
          <p:nvPr/>
        </p:nvSpPr>
        <p:spPr bwMode="auto">
          <a:xfrm>
            <a:off x="1524001" y="153861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spcBef>
                <a:spcPct val="0"/>
              </a:spcBef>
              <a:buClrTx/>
              <a:buFontTx/>
              <a:buNone/>
            </a:pPr>
            <a:endParaRPr lang="es-MX" altLang="es-MX">
              <a:latin typeface="Comic Sans MS" pitchFamily="66" charset="0"/>
            </a:endParaRPr>
          </a:p>
        </p:txBody>
      </p:sp>
      <p:sp>
        <p:nvSpPr>
          <p:cNvPr id="18443" name="Rectangle 18"/>
          <p:cNvSpPr>
            <a:spLocks noChangeArrowheads="1"/>
          </p:cNvSpPr>
          <p:nvPr/>
        </p:nvSpPr>
        <p:spPr bwMode="auto">
          <a:xfrm>
            <a:off x="1524001" y="218631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spcBef>
                <a:spcPct val="0"/>
              </a:spcBef>
              <a:buClrTx/>
              <a:buFontTx/>
              <a:buNone/>
            </a:pPr>
            <a:endParaRPr lang="es-MX" altLang="es-MX">
              <a:latin typeface="Comic Sans MS" pitchFamily="66" charset="0"/>
            </a:endParaRPr>
          </a:p>
        </p:txBody>
      </p:sp>
      <p:sp>
        <p:nvSpPr>
          <p:cNvPr id="18444" name="Rectangle 20"/>
          <p:cNvSpPr>
            <a:spLocks noChangeArrowheads="1"/>
          </p:cNvSpPr>
          <p:nvPr/>
        </p:nvSpPr>
        <p:spPr bwMode="auto">
          <a:xfrm>
            <a:off x="1524000" y="13157"/>
            <a:ext cx="110799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spcBef>
                <a:spcPct val="0"/>
              </a:spcBef>
              <a:buClrTx/>
              <a:buFontTx/>
              <a:buNone/>
            </a:pPr>
            <a:r>
              <a:rPr lang="es-MX" altLang="es-MX" sz="2200">
                <a:latin typeface="Bookman Old Style" pitchFamily="18" charset="0"/>
                <a:ea typeface="Calibri" pitchFamily="34" charset="0"/>
                <a:cs typeface="Times New Roman" pitchFamily="18" charset="0"/>
              </a:rPr>
              <a:t>	</a:t>
            </a:r>
            <a:endParaRPr lang="es-MX" altLang="es-MX">
              <a:latin typeface="Comic Sans MS" pitchFamily="66" charset="0"/>
              <a:ea typeface="Calibri" pitchFamily="34" charset="0"/>
              <a:cs typeface="Times New Roman" pitchFamily="18" charset="0"/>
            </a:endParaRPr>
          </a:p>
        </p:txBody>
      </p:sp>
      <p:sp>
        <p:nvSpPr>
          <p:cNvPr id="18445" name="Rectangle 21"/>
          <p:cNvSpPr>
            <a:spLocks noChangeArrowheads="1"/>
          </p:cNvSpPr>
          <p:nvPr/>
        </p:nvSpPr>
        <p:spPr bwMode="auto">
          <a:xfrm>
            <a:off x="1524001" y="131954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tabLst>
                <a:tab pos="3821113" algn="l"/>
              </a:tabLst>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tabLst>
                <a:tab pos="3821113" algn="l"/>
              </a:tabLst>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tabLst>
                <a:tab pos="3821113" algn="l"/>
              </a:tabLst>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tabLst>
                <a:tab pos="3821113" algn="l"/>
              </a:tabLst>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tabLst>
                <a:tab pos="3821113" algn="l"/>
              </a:tabLst>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9pPr>
          </a:lstStyle>
          <a:p>
            <a:pPr>
              <a:spcBef>
                <a:spcPct val="0"/>
              </a:spcBef>
              <a:buClrTx/>
              <a:buFontTx/>
              <a:buNone/>
            </a:pPr>
            <a:endParaRPr lang="es-MX" altLang="es-MX">
              <a:latin typeface="Comic Sans MS" pitchFamily="66" charset="0"/>
            </a:endParaRPr>
          </a:p>
        </p:txBody>
      </p:sp>
      <p:sp>
        <p:nvSpPr>
          <p:cNvPr id="18446" name="Rectangle 23"/>
          <p:cNvSpPr>
            <a:spLocks noChangeArrowheads="1"/>
          </p:cNvSpPr>
          <p:nvPr/>
        </p:nvSpPr>
        <p:spPr bwMode="auto">
          <a:xfrm>
            <a:off x="1524000" y="13157"/>
            <a:ext cx="110799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spcBef>
                <a:spcPct val="0"/>
              </a:spcBef>
              <a:buClrTx/>
              <a:buFontTx/>
              <a:buNone/>
            </a:pPr>
            <a:r>
              <a:rPr lang="es-MX" altLang="es-MX" sz="2200">
                <a:latin typeface="Bookman Old Style" pitchFamily="18" charset="0"/>
                <a:ea typeface="Calibri" pitchFamily="34" charset="0"/>
                <a:cs typeface="Times New Roman" pitchFamily="18" charset="0"/>
              </a:rPr>
              <a:t>	</a:t>
            </a:r>
            <a:endParaRPr lang="es-MX" altLang="es-MX">
              <a:latin typeface="Comic Sans MS" pitchFamily="66" charset="0"/>
              <a:ea typeface="Calibri" pitchFamily="34" charset="0"/>
              <a:cs typeface="Times New Roman" pitchFamily="18" charset="0"/>
            </a:endParaRPr>
          </a:p>
        </p:txBody>
      </p:sp>
      <p:sp>
        <p:nvSpPr>
          <p:cNvPr id="18448" name="Rectangle 24"/>
          <p:cNvSpPr>
            <a:spLocks noChangeArrowheads="1"/>
          </p:cNvSpPr>
          <p:nvPr/>
        </p:nvSpPr>
        <p:spPr bwMode="auto">
          <a:xfrm>
            <a:off x="1524001" y="154814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tabLst>
                <a:tab pos="3821113" algn="l"/>
              </a:tabLst>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tabLst>
                <a:tab pos="3821113" algn="l"/>
              </a:tabLst>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tabLst>
                <a:tab pos="3821113" algn="l"/>
              </a:tabLst>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tabLst>
                <a:tab pos="3821113" algn="l"/>
              </a:tabLst>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tabLst>
                <a:tab pos="3821113" algn="l"/>
              </a:tabLst>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9pPr>
          </a:lstStyle>
          <a:p>
            <a:pPr>
              <a:spcBef>
                <a:spcPct val="0"/>
              </a:spcBef>
              <a:buClrTx/>
              <a:buFontTx/>
              <a:buNone/>
            </a:pPr>
            <a:endParaRPr lang="es-MX" altLang="es-MX">
              <a:latin typeface="Comic Sans MS" pitchFamily="66" charset="0"/>
            </a:endParaRPr>
          </a:p>
        </p:txBody>
      </p:sp>
      <p:sp>
        <p:nvSpPr>
          <p:cNvPr id="18449" name="Rectangle 26"/>
          <p:cNvSpPr>
            <a:spLocks noChangeArrowheads="1"/>
          </p:cNvSpPr>
          <p:nvPr/>
        </p:nvSpPr>
        <p:spPr bwMode="auto">
          <a:xfrm>
            <a:off x="1524001" y="-330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endParaRPr lang="es-MX" altLang="es-MX">
              <a:latin typeface="Comic Sans MS" pitchFamily="66" charset="0"/>
            </a:endParaRPr>
          </a:p>
        </p:txBody>
      </p:sp>
      <p:sp>
        <p:nvSpPr>
          <p:cNvPr id="18451" name="Rectangle 27"/>
          <p:cNvSpPr>
            <a:spLocks noChangeArrowheads="1"/>
          </p:cNvSpPr>
          <p:nvPr/>
        </p:nvSpPr>
        <p:spPr bwMode="auto">
          <a:xfrm>
            <a:off x="1524001" y="8051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tabLst>
                <a:tab pos="3821113" algn="l"/>
              </a:tabLst>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tabLst>
                <a:tab pos="3821113" algn="l"/>
              </a:tabLst>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tabLst>
                <a:tab pos="3821113" algn="l"/>
              </a:tabLst>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tabLst>
                <a:tab pos="3821113" algn="l"/>
              </a:tabLst>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tabLst>
                <a:tab pos="3821113" algn="l"/>
              </a:tabLst>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9pPr>
          </a:lstStyle>
          <a:p>
            <a:pPr>
              <a:spcBef>
                <a:spcPct val="0"/>
              </a:spcBef>
              <a:buClrTx/>
              <a:buFontTx/>
              <a:buNone/>
            </a:pPr>
            <a:endParaRPr lang="es-MX" altLang="es-MX">
              <a:latin typeface="Comic Sans MS" pitchFamily="66" charset="0"/>
            </a:endParaRPr>
          </a:p>
        </p:txBody>
      </p:sp>
      <p:sp>
        <p:nvSpPr>
          <p:cNvPr id="18452" name="Rectangle 29"/>
          <p:cNvSpPr>
            <a:spLocks noChangeArrowheads="1"/>
          </p:cNvSpPr>
          <p:nvPr/>
        </p:nvSpPr>
        <p:spPr bwMode="auto">
          <a:xfrm>
            <a:off x="1524001" y="-330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endParaRPr lang="es-MX" altLang="es-MX">
              <a:latin typeface="Comic Sans MS" pitchFamily="66" charset="0"/>
            </a:endParaRPr>
          </a:p>
        </p:txBody>
      </p:sp>
      <p:sp>
        <p:nvSpPr>
          <p:cNvPr id="18454" name="Rectangle 30"/>
          <p:cNvSpPr>
            <a:spLocks noChangeArrowheads="1"/>
          </p:cNvSpPr>
          <p:nvPr/>
        </p:nvSpPr>
        <p:spPr bwMode="auto">
          <a:xfrm>
            <a:off x="1524001" y="8051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tabLst>
                <a:tab pos="3821113" algn="l"/>
              </a:tabLst>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tabLst>
                <a:tab pos="3821113" algn="l"/>
              </a:tabLst>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tabLst>
                <a:tab pos="3821113" algn="l"/>
              </a:tabLst>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tabLst>
                <a:tab pos="3821113" algn="l"/>
              </a:tabLst>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tabLst>
                <a:tab pos="3821113" algn="l"/>
              </a:tabLst>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9pPr>
          </a:lstStyle>
          <a:p>
            <a:pPr>
              <a:spcBef>
                <a:spcPct val="0"/>
              </a:spcBef>
              <a:buClrTx/>
              <a:buFontTx/>
              <a:buNone/>
            </a:pPr>
            <a:endParaRPr lang="es-MX" altLang="es-MX">
              <a:latin typeface="Comic Sans MS" pitchFamily="66" charset="0"/>
            </a:endParaRPr>
          </a:p>
        </p:txBody>
      </p:sp>
      <p:sp>
        <p:nvSpPr>
          <p:cNvPr id="18455" name="Rectangle 32"/>
          <p:cNvSpPr>
            <a:spLocks noChangeArrowheads="1"/>
          </p:cNvSpPr>
          <p:nvPr/>
        </p:nvSpPr>
        <p:spPr bwMode="auto">
          <a:xfrm>
            <a:off x="1524001" y="-330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endParaRPr lang="es-MX" altLang="es-MX">
              <a:latin typeface="Comic Sans MS" pitchFamily="66" charset="0"/>
            </a:endParaRPr>
          </a:p>
        </p:txBody>
      </p:sp>
      <p:sp>
        <p:nvSpPr>
          <p:cNvPr id="18456" name="Rectangle 33"/>
          <p:cNvSpPr>
            <a:spLocks noChangeArrowheads="1"/>
          </p:cNvSpPr>
          <p:nvPr/>
        </p:nvSpPr>
        <p:spPr bwMode="auto">
          <a:xfrm>
            <a:off x="1524001" y="8051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tabLst>
                <a:tab pos="3821113" algn="l"/>
              </a:tabLst>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tabLst>
                <a:tab pos="3821113" algn="l"/>
              </a:tabLst>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tabLst>
                <a:tab pos="3821113" algn="l"/>
              </a:tabLst>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tabLst>
                <a:tab pos="3821113" algn="l"/>
              </a:tabLst>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tabLst>
                <a:tab pos="3821113" algn="l"/>
              </a:tabLst>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9pPr>
          </a:lstStyle>
          <a:p>
            <a:pPr>
              <a:spcBef>
                <a:spcPct val="0"/>
              </a:spcBef>
              <a:buClrTx/>
              <a:buFontTx/>
              <a:buNone/>
            </a:pPr>
            <a:endParaRPr lang="es-MX" altLang="es-MX">
              <a:latin typeface="Comic Sans MS" pitchFamily="66" charset="0"/>
            </a:endParaRPr>
          </a:p>
        </p:txBody>
      </p:sp>
      <p:sp>
        <p:nvSpPr>
          <p:cNvPr id="18457" name="Rectangle 35"/>
          <p:cNvSpPr>
            <a:spLocks noChangeArrowheads="1"/>
          </p:cNvSpPr>
          <p:nvPr/>
        </p:nvSpPr>
        <p:spPr bwMode="auto">
          <a:xfrm>
            <a:off x="1524001" y="-330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endParaRPr lang="es-MX" altLang="es-MX">
              <a:latin typeface="Comic Sans MS" pitchFamily="66" charset="0"/>
            </a:endParaRPr>
          </a:p>
        </p:txBody>
      </p:sp>
      <p:sp>
        <p:nvSpPr>
          <p:cNvPr id="18459" name="Rectangle 36"/>
          <p:cNvSpPr>
            <a:spLocks noChangeArrowheads="1"/>
          </p:cNvSpPr>
          <p:nvPr/>
        </p:nvSpPr>
        <p:spPr bwMode="auto">
          <a:xfrm>
            <a:off x="1524001" y="8051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tabLst>
                <a:tab pos="3821113" algn="l"/>
              </a:tabLst>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tabLst>
                <a:tab pos="3821113" algn="l"/>
              </a:tabLst>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tabLst>
                <a:tab pos="3821113" algn="l"/>
              </a:tabLst>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tabLst>
                <a:tab pos="3821113" algn="l"/>
              </a:tabLst>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tabLst>
                <a:tab pos="3821113" algn="l"/>
              </a:tabLst>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9pPr>
          </a:lstStyle>
          <a:p>
            <a:pPr>
              <a:spcBef>
                <a:spcPct val="0"/>
              </a:spcBef>
              <a:buClrTx/>
              <a:buFontTx/>
              <a:buNone/>
            </a:pPr>
            <a:endParaRPr lang="es-MX" altLang="es-MX">
              <a:latin typeface="Comic Sans MS" pitchFamily="66" charset="0"/>
            </a:endParaRPr>
          </a:p>
        </p:txBody>
      </p:sp>
      <mc:AlternateContent xmlns:mc="http://schemas.openxmlformats.org/markup-compatibility/2006" xmlns:a14="http://schemas.microsoft.com/office/drawing/2010/main">
        <mc:Choice Requires="a14">
          <p:sp>
            <p:nvSpPr>
              <p:cNvPr id="3" name="2 CuadroTexto"/>
              <p:cNvSpPr txBox="1"/>
              <p:nvPr/>
            </p:nvSpPr>
            <p:spPr>
              <a:xfrm>
                <a:off x="2234515" y="4426407"/>
                <a:ext cx="6819046" cy="470000"/>
              </a:xfrm>
              <a:prstGeom prst="rect">
                <a:avLst/>
              </a:prstGeom>
              <a:noFill/>
            </p:spPr>
            <p:txBody>
              <a:bodyPr wrap="none" rtlCol="0">
                <a:spAutoFit/>
              </a:bodyPr>
              <a:lstStyle/>
              <a:p>
                <a14:m>
                  <m:oMath xmlns:m="http://schemas.openxmlformats.org/officeDocument/2006/math">
                    <m:r>
                      <a:rPr lang="es-MX" sz="2400" b="1" i="1">
                        <a:latin typeface="Cambria Math"/>
                      </a:rPr>
                      <m:t>𝝁</m:t>
                    </m:r>
                    <m:r>
                      <a:rPr lang="es-MX" sz="2400" i="1">
                        <a:latin typeface="Cambria Math"/>
                      </a:rPr>
                      <m:t>:</m:t>
                    </m:r>
                  </m:oMath>
                </a14:m>
                <a:r>
                  <a:rPr lang="es-MX" sz="2400" dirty="0"/>
                  <a:t> media.       </a:t>
                </a:r>
                <a14:m>
                  <m:oMath xmlns:m="http://schemas.openxmlformats.org/officeDocument/2006/math">
                    <m:sSup>
                      <m:sSupPr>
                        <m:ctrlPr>
                          <a:rPr lang="es-MX" sz="2400" b="1" i="1">
                            <a:latin typeface="Cambria Math" panose="02040503050406030204" pitchFamily="18" charset="0"/>
                          </a:rPr>
                        </m:ctrlPr>
                      </m:sSupPr>
                      <m:e>
                        <m:r>
                          <a:rPr lang="es-MX" sz="2400" b="1" i="1">
                            <a:latin typeface="Cambria Math"/>
                          </a:rPr>
                          <m:t>𝝈</m:t>
                        </m:r>
                      </m:e>
                      <m:sup>
                        <m:r>
                          <a:rPr lang="es-MX" sz="2400" b="1" i="1">
                            <a:latin typeface="Cambria Math"/>
                          </a:rPr>
                          <m:t>𝟐</m:t>
                        </m:r>
                      </m:sup>
                    </m:sSup>
                    <m:r>
                      <a:rPr lang="es-MX" sz="2400" i="1">
                        <a:latin typeface="Cambria Math"/>
                      </a:rPr>
                      <m:t>:</m:t>
                    </m:r>
                  </m:oMath>
                </a14:m>
                <a:r>
                  <a:rPr lang="es-MX" sz="2400" dirty="0"/>
                  <a:t> varianza.    </a:t>
                </a:r>
                <a14:m>
                  <m:oMath xmlns:m="http://schemas.openxmlformats.org/officeDocument/2006/math">
                    <m:r>
                      <a:rPr lang="es-MX" sz="2400" b="1" i="1">
                        <a:latin typeface="Cambria Math"/>
                      </a:rPr>
                      <m:t>𝝈</m:t>
                    </m:r>
                    <m:r>
                      <a:rPr lang="es-MX" sz="2400" i="1">
                        <a:latin typeface="Cambria Math"/>
                      </a:rPr>
                      <m:t>:</m:t>
                    </m:r>
                  </m:oMath>
                </a14:m>
                <a:r>
                  <a:rPr lang="es-MX" sz="2400" dirty="0"/>
                  <a:t> desviación estándar.</a:t>
                </a:r>
              </a:p>
            </p:txBody>
          </p:sp>
        </mc:Choice>
        <mc:Fallback xmlns="">
          <p:sp>
            <p:nvSpPr>
              <p:cNvPr id="3" name="2 CuadroTexto"/>
              <p:cNvSpPr txBox="1">
                <a:spLocks noRot="1" noChangeAspect="1" noMove="1" noResize="1" noEditPoints="1" noAdjustHandles="1" noChangeArrowheads="1" noChangeShapeType="1" noTextEdit="1"/>
              </p:cNvSpPr>
              <p:nvPr/>
            </p:nvSpPr>
            <p:spPr>
              <a:xfrm>
                <a:off x="2234515" y="4426407"/>
                <a:ext cx="6819046" cy="470000"/>
              </a:xfrm>
              <a:prstGeom prst="rect">
                <a:avLst/>
              </a:prstGeom>
              <a:blipFill>
                <a:blip r:embed="rId3"/>
                <a:stretch>
                  <a:fillRect l="-268" t="-7792" r="-716" b="-2987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3 CuadroTexto"/>
              <p:cNvSpPr txBox="1"/>
              <p:nvPr/>
            </p:nvSpPr>
            <p:spPr>
              <a:xfrm>
                <a:off x="2791119" y="2866370"/>
                <a:ext cx="6622903" cy="1506823"/>
              </a:xfrm>
              <a:prstGeom prst="rect">
                <a:avLst/>
              </a:prstGeom>
              <a:noFill/>
            </p:spPr>
            <p:txBody>
              <a:bodyPr wrap="none" rtlCol="0">
                <a:spAutoFit/>
              </a:bodyPr>
              <a:lstStyle/>
              <a:p>
                <a14:m>
                  <m:oMath xmlns:m="http://schemas.openxmlformats.org/officeDocument/2006/math">
                    <m:r>
                      <a:rPr lang="es-MX" sz="3200" i="1">
                        <a:latin typeface="Cambria Math"/>
                      </a:rPr>
                      <m:t>𝑓</m:t>
                    </m:r>
                    <m:d>
                      <m:dPr>
                        <m:ctrlPr>
                          <a:rPr lang="es-MX" sz="3200" i="1">
                            <a:latin typeface="Cambria Math" panose="02040503050406030204" pitchFamily="18" charset="0"/>
                          </a:rPr>
                        </m:ctrlPr>
                      </m:dPr>
                      <m:e>
                        <m:r>
                          <a:rPr lang="es-MX" sz="3200" i="1">
                            <a:latin typeface="Cambria Math"/>
                          </a:rPr>
                          <m:t>𝑦</m:t>
                        </m:r>
                      </m:e>
                    </m:d>
                    <m:r>
                      <a:rPr lang="es-MX" sz="3200" i="1">
                        <a:latin typeface="Cambria Math"/>
                      </a:rPr>
                      <m:t>=</m:t>
                    </m:r>
                    <m:f>
                      <m:fPr>
                        <m:ctrlPr>
                          <a:rPr lang="es-MX" sz="3200" i="1">
                            <a:latin typeface="Cambria Math" panose="02040503050406030204" pitchFamily="18" charset="0"/>
                          </a:rPr>
                        </m:ctrlPr>
                      </m:fPr>
                      <m:num>
                        <m:sSup>
                          <m:sSupPr>
                            <m:ctrlPr>
                              <a:rPr lang="es-MX" sz="3200" i="1">
                                <a:latin typeface="Cambria Math" panose="02040503050406030204" pitchFamily="18" charset="0"/>
                              </a:rPr>
                            </m:ctrlPr>
                          </m:sSupPr>
                          <m:e>
                            <m:r>
                              <a:rPr lang="es-MX" sz="3200" i="1">
                                <a:latin typeface="Cambria Math"/>
                              </a:rPr>
                              <m:t>𝑒</m:t>
                            </m:r>
                          </m:e>
                          <m:sup>
                            <m:r>
                              <a:rPr lang="es-MX" sz="3200" i="1">
                                <a:latin typeface="Cambria Math"/>
                              </a:rPr>
                              <m:t>−</m:t>
                            </m:r>
                            <m:f>
                              <m:fPr>
                                <m:ctrlPr>
                                  <a:rPr lang="es-MX" sz="3200" i="1">
                                    <a:latin typeface="Cambria Math" panose="02040503050406030204" pitchFamily="18" charset="0"/>
                                  </a:rPr>
                                </m:ctrlPr>
                              </m:fPr>
                              <m:num>
                                <m:sSup>
                                  <m:sSupPr>
                                    <m:ctrlPr>
                                      <a:rPr lang="es-MX" sz="3200" i="1">
                                        <a:latin typeface="Cambria Math" panose="02040503050406030204" pitchFamily="18" charset="0"/>
                                      </a:rPr>
                                    </m:ctrlPr>
                                  </m:sSupPr>
                                  <m:e>
                                    <m:d>
                                      <m:dPr>
                                        <m:ctrlPr>
                                          <a:rPr lang="es-MX" sz="3200" i="1">
                                            <a:latin typeface="Cambria Math" panose="02040503050406030204" pitchFamily="18" charset="0"/>
                                          </a:rPr>
                                        </m:ctrlPr>
                                      </m:dPr>
                                      <m:e>
                                        <m:r>
                                          <a:rPr lang="es-MX" sz="3200" i="1">
                                            <a:latin typeface="Cambria Math"/>
                                          </a:rPr>
                                          <m:t>𝑦</m:t>
                                        </m:r>
                                        <m:r>
                                          <a:rPr lang="es-MX" sz="3200" i="1">
                                            <a:latin typeface="Cambria Math"/>
                                          </a:rPr>
                                          <m:t>−</m:t>
                                        </m:r>
                                        <m:r>
                                          <a:rPr lang="es-MX" sz="3200" i="1">
                                            <a:latin typeface="Cambria Math"/>
                                          </a:rPr>
                                          <m:t>𝜇</m:t>
                                        </m:r>
                                      </m:e>
                                    </m:d>
                                  </m:e>
                                  <m:sup>
                                    <m:r>
                                      <a:rPr lang="es-MX" sz="3200" i="1">
                                        <a:latin typeface="Cambria Math"/>
                                      </a:rPr>
                                      <m:t>2</m:t>
                                    </m:r>
                                  </m:sup>
                                </m:sSup>
                              </m:num>
                              <m:den>
                                <m:r>
                                  <a:rPr lang="es-MX" sz="3200" i="1">
                                    <a:latin typeface="Cambria Math"/>
                                  </a:rPr>
                                  <m:t>2</m:t>
                                </m:r>
                                <m:sSup>
                                  <m:sSupPr>
                                    <m:ctrlPr>
                                      <a:rPr lang="es-MX" sz="3200" i="1">
                                        <a:latin typeface="Cambria Math" panose="02040503050406030204" pitchFamily="18" charset="0"/>
                                      </a:rPr>
                                    </m:ctrlPr>
                                  </m:sSupPr>
                                  <m:e>
                                    <m:r>
                                      <a:rPr lang="es-MX" sz="3200" i="1">
                                        <a:latin typeface="Cambria Math"/>
                                      </a:rPr>
                                      <m:t>𝜎</m:t>
                                    </m:r>
                                  </m:e>
                                  <m:sup>
                                    <m:r>
                                      <a:rPr lang="es-MX" sz="3200" i="1">
                                        <a:latin typeface="Cambria Math"/>
                                      </a:rPr>
                                      <m:t>2</m:t>
                                    </m:r>
                                  </m:sup>
                                </m:sSup>
                              </m:den>
                            </m:f>
                          </m:sup>
                        </m:sSup>
                      </m:num>
                      <m:den>
                        <m:rad>
                          <m:radPr>
                            <m:degHide m:val="on"/>
                            <m:ctrlPr>
                              <a:rPr lang="es-MX" sz="3200" i="1">
                                <a:latin typeface="Cambria Math" panose="02040503050406030204" pitchFamily="18" charset="0"/>
                              </a:rPr>
                            </m:ctrlPr>
                          </m:radPr>
                          <m:deg/>
                          <m:e>
                            <m:r>
                              <a:rPr lang="es-MX" sz="3200" i="1">
                                <a:latin typeface="Cambria Math"/>
                              </a:rPr>
                              <m:t>2</m:t>
                            </m:r>
                            <m:r>
                              <a:rPr lang="es-MX" sz="3200" i="1">
                                <a:latin typeface="Cambria Math"/>
                              </a:rPr>
                              <m:t>𝜋</m:t>
                            </m:r>
                          </m:e>
                        </m:rad>
                        <m:r>
                          <a:rPr lang="es-MX" sz="3200" i="1">
                            <a:latin typeface="Cambria Math"/>
                          </a:rPr>
                          <m:t>𝜎</m:t>
                        </m:r>
                      </m:den>
                    </m:f>
                  </m:oMath>
                </a14:m>
                <a:r>
                  <a:rPr lang="es-MX" sz="2400" i="1" dirty="0">
                    <a:latin typeface="Cambria Math"/>
                  </a:rPr>
                  <a:t>              </a:t>
                </a:r>
                <a:r>
                  <a:rPr lang="es-MX" sz="2400" dirty="0">
                    <a:latin typeface="Cambria Math"/>
                  </a:rPr>
                  <a:t>con</a:t>
                </a:r>
                <a:r>
                  <a:rPr lang="es-MX" sz="2400" i="1" dirty="0">
                    <a:latin typeface="Cambria Math"/>
                  </a:rPr>
                  <a:t>          </a:t>
                </a:r>
                <a14:m>
                  <m:oMath xmlns:m="http://schemas.openxmlformats.org/officeDocument/2006/math">
                    <m:r>
                      <a:rPr lang="es-MX" sz="2400" i="1" dirty="0">
                        <a:latin typeface="Cambria Math"/>
                      </a:rPr>
                      <m:t>−∞&lt;</m:t>
                    </m:r>
                    <m:r>
                      <a:rPr lang="es-MX" sz="2400" i="1" dirty="0">
                        <a:latin typeface="Cambria Math"/>
                      </a:rPr>
                      <m:t>𝑦</m:t>
                    </m:r>
                    <m:r>
                      <a:rPr lang="es-MX" sz="2400" i="1" dirty="0">
                        <a:latin typeface="Cambria Math"/>
                      </a:rPr>
                      <m:t>&lt;∞</m:t>
                    </m:r>
                  </m:oMath>
                </a14:m>
                <a:endParaRPr lang="es-MX" sz="2400" i="1" dirty="0">
                  <a:latin typeface="Cambria Math"/>
                </a:endParaRPr>
              </a:p>
              <a:p>
                <a:pPr/>
                <a14:m>
                  <m:oMathPara xmlns:m="http://schemas.openxmlformats.org/officeDocument/2006/math">
                    <m:oMathParaPr>
                      <m:jc m:val="centerGroup"/>
                    </m:oMathParaPr>
                    <m:oMath xmlns:m="http://schemas.openxmlformats.org/officeDocument/2006/math">
                      <m:r>
                        <a:rPr lang="es-MX" i="1">
                          <a:latin typeface="Cambria Math"/>
                        </a:rPr>
                        <m:t> </m:t>
                      </m:r>
                    </m:oMath>
                  </m:oMathPara>
                </a14:m>
                <a:endParaRPr lang="es-MX" dirty="0"/>
              </a:p>
            </p:txBody>
          </p:sp>
        </mc:Choice>
        <mc:Fallback xmlns="">
          <p:sp>
            <p:nvSpPr>
              <p:cNvPr id="4" name="3 CuadroTexto"/>
              <p:cNvSpPr txBox="1">
                <a:spLocks noRot="1" noChangeAspect="1" noMove="1" noResize="1" noEditPoints="1" noAdjustHandles="1" noChangeArrowheads="1" noChangeShapeType="1" noTextEdit="1"/>
              </p:cNvSpPr>
              <p:nvPr/>
            </p:nvSpPr>
            <p:spPr>
              <a:xfrm>
                <a:off x="2791119" y="2866370"/>
                <a:ext cx="6622903" cy="1506823"/>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4 CuadroTexto"/>
              <p:cNvSpPr txBox="1"/>
              <p:nvPr/>
            </p:nvSpPr>
            <p:spPr>
              <a:xfrm>
                <a:off x="3019719" y="5709349"/>
                <a:ext cx="6296275" cy="461665"/>
              </a:xfrm>
              <a:prstGeom prst="rect">
                <a:avLst/>
              </a:prstGeom>
              <a:noFill/>
            </p:spPr>
            <p:txBody>
              <a:bodyPr wrap="none" rtlCol="0">
                <a:spAutoFit/>
              </a:bodyPr>
              <a:lstStyle/>
              <a:p>
                <a14:m>
                  <m:oMath xmlns:m="http://schemas.openxmlformats.org/officeDocument/2006/math">
                    <m:r>
                      <a:rPr lang="es-MX" sz="2400" i="1">
                        <a:latin typeface="Cambria Math"/>
                      </a:rPr>
                      <m:t>𝑒</m:t>
                    </m:r>
                    <m:r>
                      <a:rPr lang="es-MX" sz="2400" i="1">
                        <a:latin typeface="Cambria Math"/>
                      </a:rPr>
                      <m:t>=2.71818281828</m:t>
                    </m:r>
                  </m:oMath>
                </a14:m>
                <a:r>
                  <a:rPr lang="es-MX" sz="2400" dirty="0"/>
                  <a:t>        y       </a:t>
                </a:r>
                <a14:m>
                  <m:oMath xmlns:m="http://schemas.openxmlformats.org/officeDocument/2006/math">
                    <m:r>
                      <a:rPr lang="es-MX" sz="2400" i="1">
                        <a:latin typeface="Cambria Math"/>
                      </a:rPr>
                      <m:t>𝜋</m:t>
                    </m:r>
                    <m:r>
                      <a:rPr lang="es-MX" sz="2400" i="1">
                        <a:latin typeface="Cambria Math"/>
                      </a:rPr>
                      <m:t>=3.1415923</m:t>
                    </m:r>
                  </m:oMath>
                </a14:m>
                <a:endParaRPr lang="es-MX" sz="2400" dirty="0"/>
              </a:p>
            </p:txBody>
          </p:sp>
        </mc:Choice>
        <mc:Fallback xmlns="">
          <p:sp>
            <p:nvSpPr>
              <p:cNvPr id="5" name="4 CuadroTexto"/>
              <p:cNvSpPr txBox="1">
                <a:spLocks noRot="1" noChangeAspect="1" noMove="1" noResize="1" noEditPoints="1" noAdjustHandles="1" noChangeArrowheads="1" noChangeShapeType="1" noTextEdit="1"/>
              </p:cNvSpPr>
              <p:nvPr/>
            </p:nvSpPr>
            <p:spPr>
              <a:xfrm>
                <a:off x="3019719" y="5709349"/>
                <a:ext cx="6296275" cy="461665"/>
              </a:xfrm>
              <a:prstGeom prst="rect">
                <a:avLst/>
              </a:prstGeom>
              <a:blipFill>
                <a:blip r:embed="rId5"/>
                <a:stretch>
                  <a:fillRect t="-10667" b="-30667"/>
                </a:stretch>
              </a:blipFill>
            </p:spPr>
            <p:txBody>
              <a:bodyPr/>
              <a:lstStyle/>
              <a:p>
                <a:r>
                  <a:rPr lang="es-MX">
                    <a:noFill/>
                  </a:rPr>
                  <a:t> </a:t>
                </a:r>
              </a:p>
            </p:txBody>
          </p:sp>
        </mc:Fallback>
      </mc:AlternateContent>
      <p:sp>
        <p:nvSpPr>
          <p:cNvPr id="2" name="Rectángulo 1"/>
          <p:cNvSpPr/>
          <p:nvPr/>
        </p:nvSpPr>
        <p:spPr>
          <a:xfrm>
            <a:off x="894898" y="318933"/>
            <a:ext cx="8336449" cy="769441"/>
          </a:xfrm>
          <a:prstGeom prst="rect">
            <a:avLst/>
          </a:prstGeom>
        </p:spPr>
        <p:txBody>
          <a:bodyPr vert="horz" anchor="ctr">
            <a:normAutofit fontScale="97500"/>
          </a:bodyPr>
          <a:lstStyle/>
          <a:p>
            <a:pPr>
              <a:spcBef>
                <a:spcPct val="0"/>
              </a:spcBef>
            </a:pPr>
            <a:r>
              <a:rPr lang="es-MX" altLang="es-MX" sz="4400" cap="small" dirty="0">
                <a:solidFill>
                  <a:schemeClr val="tx2"/>
                </a:solidFill>
                <a:latin typeface="+mj-lt"/>
                <a:ea typeface="+mj-ea"/>
                <a:cs typeface="+mj-cs"/>
              </a:rPr>
              <a:t>Función de densidad  de la Normal</a:t>
            </a:r>
          </a:p>
        </p:txBody>
      </p:sp>
    </p:spTree>
    <p:extLst>
      <p:ext uri="{BB962C8B-B14F-4D97-AF65-F5344CB8AC3E}">
        <p14:creationId xmlns:p14="http://schemas.microsoft.com/office/powerpoint/2010/main" val="1614006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795528" y="-36615"/>
            <a:ext cx="11100816" cy="1400383"/>
          </a:xfrm>
          <a:prstGeom prst="rect">
            <a:avLst/>
          </a:prstGeom>
        </p:spPr>
        <p:txBody>
          <a:bodyPr vert="horz" anchor="ctr">
            <a:normAutofit fontScale="97500"/>
          </a:bodyPr>
          <a:lstStyle/>
          <a:p>
            <a:pPr>
              <a:spcBef>
                <a:spcPct val="0"/>
              </a:spcBef>
            </a:pPr>
            <a:r>
              <a:rPr lang="es-MX" altLang="es-MX" sz="3200" cap="small" dirty="0">
                <a:solidFill>
                  <a:schemeClr val="tx2"/>
                </a:solidFill>
                <a:latin typeface="+mj-lt"/>
                <a:ea typeface="+mj-ea"/>
                <a:cs typeface="+mj-cs"/>
              </a:rPr>
              <a:t>Media y desviación estándar de la Función de densidad  de la Normal</a:t>
            </a:r>
          </a:p>
        </p:txBody>
      </p:sp>
      <p:sp>
        <p:nvSpPr>
          <p:cNvPr id="18435" name="Rectangle 7"/>
          <p:cNvSpPr>
            <a:spLocks noChangeArrowheads="1"/>
          </p:cNvSpPr>
          <p:nvPr/>
        </p:nvSpPr>
        <p:spPr bwMode="auto">
          <a:xfrm>
            <a:off x="3552825" y="4492625"/>
            <a:ext cx="2012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0"/>
              </a:spcBef>
              <a:buClrTx/>
              <a:buFontTx/>
              <a:buNone/>
            </a:pPr>
            <a:r>
              <a:rPr lang="es-MX" altLang="es-MX" sz="1200">
                <a:latin typeface="Arial" charset="0"/>
                <a:cs typeface="Times New Roman" pitchFamily="18" charset="0"/>
              </a:rPr>
              <a:t>		</a:t>
            </a:r>
            <a:endParaRPr lang="es-MX" altLang="es-MX" sz="1800">
              <a:latin typeface="Arial" charset="0"/>
            </a:endParaRPr>
          </a:p>
        </p:txBody>
      </p:sp>
      <p:sp>
        <p:nvSpPr>
          <p:cNvPr id="18436" name="Rectangle 8"/>
          <p:cNvSpPr>
            <a:spLocks noChangeArrowheads="1"/>
          </p:cNvSpPr>
          <p:nvPr/>
        </p:nvSpPr>
        <p:spPr bwMode="auto">
          <a:xfrm>
            <a:off x="1524001" y="-330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endParaRPr lang="es-MX" altLang="es-MX">
              <a:latin typeface="Comic Sans MS" pitchFamily="66" charset="0"/>
            </a:endParaRPr>
          </a:p>
        </p:txBody>
      </p:sp>
      <p:sp>
        <p:nvSpPr>
          <p:cNvPr id="18437" name="Rectangle 9"/>
          <p:cNvSpPr>
            <a:spLocks noChangeArrowheads="1"/>
          </p:cNvSpPr>
          <p:nvPr/>
        </p:nvSpPr>
        <p:spPr bwMode="auto">
          <a:xfrm>
            <a:off x="1524001" y="62421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spcBef>
                <a:spcPct val="0"/>
              </a:spcBef>
              <a:buClrTx/>
              <a:buFontTx/>
              <a:buNone/>
            </a:pPr>
            <a:endParaRPr lang="es-MX" altLang="es-MX">
              <a:latin typeface="Comic Sans MS" pitchFamily="66" charset="0"/>
            </a:endParaRPr>
          </a:p>
        </p:txBody>
      </p:sp>
      <p:sp>
        <p:nvSpPr>
          <p:cNvPr id="18438" name="Rectangle 10"/>
          <p:cNvSpPr>
            <a:spLocks noChangeArrowheads="1"/>
          </p:cNvSpPr>
          <p:nvPr/>
        </p:nvSpPr>
        <p:spPr bwMode="auto">
          <a:xfrm>
            <a:off x="1524001" y="81471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spcBef>
                <a:spcPct val="0"/>
              </a:spcBef>
              <a:buClrTx/>
              <a:buFontTx/>
              <a:buNone/>
            </a:pPr>
            <a:endParaRPr lang="es-MX" altLang="es-MX">
              <a:latin typeface="Comic Sans MS" pitchFamily="66" charset="0"/>
            </a:endParaRPr>
          </a:p>
        </p:txBody>
      </p:sp>
      <p:sp>
        <p:nvSpPr>
          <p:cNvPr id="18439" name="Rectangle 11"/>
          <p:cNvSpPr>
            <a:spLocks noChangeArrowheads="1"/>
          </p:cNvSpPr>
          <p:nvPr/>
        </p:nvSpPr>
        <p:spPr bwMode="auto">
          <a:xfrm>
            <a:off x="1524001" y="100521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spcBef>
                <a:spcPct val="0"/>
              </a:spcBef>
              <a:buClrTx/>
              <a:buFontTx/>
              <a:buNone/>
            </a:pPr>
            <a:endParaRPr lang="es-MX" altLang="es-MX">
              <a:latin typeface="Comic Sans MS" pitchFamily="66" charset="0"/>
            </a:endParaRPr>
          </a:p>
        </p:txBody>
      </p:sp>
      <p:sp>
        <p:nvSpPr>
          <p:cNvPr id="18440" name="Rectangle 15"/>
          <p:cNvSpPr>
            <a:spLocks noChangeArrowheads="1"/>
          </p:cNvSpPr>
          <p:nvPr/>
        </p:nvSpPr>
        <p:spPr bwMode="auto">
          <a:xfrm>
            <a:off x="1524001" y="-330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endParaRPr lang="es-MX" altLang="es-MX">
              <a:latin typeface="Comic Sans MS" pitchFamily="66" charset="0"/>
            </a:endParaRPr>
          </a:p>
        </p:txBody>
      </p:sp>
      <p:sp>
        <p:nvSpPr>
          <p:cNvPr id="18442" name="Rectangle 17"/>
          <p:cNvSpPr>
            <a:spLocks noChangeArrowheads="1"/>
          </p:cNvSpPr>
          <p:nvPr/>
        </p:nvSpPr>
        <p:spPr bwMode="auto">
          <a:xfrm>
            <a:off x="1524001" y="153861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spcBef>
                <a:spcPct val="0"/>
              </a:spcBef>
              <a:buClrTx/>
              <a:buFontTx/>
              <a:buNone/>
            </a:pPr>
            <a:endParaRPr lang="es-MX" altLang="es-MX">
              <a:latin typeface="Comic Sans MS" pitchFamily="66" charset="0"/>
            </a:endParaRPr>
          </a:p>
        </p:txBody>
      </p:sp>
      <p:sp>
        <p:nvSpPr>
          <p:cNvPr id="18443" name="Rectangle 18"/>
          <p:cNvSpPr>
            <a:spLocks noChangeArrowheads="1"/>
          </p:cNvSpPr>
          <p:nvPr/>
        </p:nvSpPr>
        <p:spPr bwMode="auto">
          <a:xfrm>
            <a:off x="1524001" y="218631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spcBef>
                <a:spcPct val="0"/>
              </a:spcBef>
              <a:buClrTx/>
              <a:buFontTx/>
              <a:buNone/>
            </a:pPr>
            <a:endParaRPr lang="es-MX" altLang="es-MX">
              <a:latin typeface="Comic Sans MS" pitchFamily="66" charset="0"/>
            </a:endParaRPr>
          </a:p>
        </p:txBody>
      </p:sp>
      <p:sp>
        <p:nvSpPr>
          <p:cNvPr id="18444" name="Rectangle 20"/>
          <p:cNvSpPr>
            <a:spLocks noChangeArrowheads="1"/>
          </p:cNvSpPr>
          <p:nvPr/>
        </p:nvSpPr>
        <p:spPr bwMode="auto">
          <a:xfrm>
            <a:off x="1524000" y="13157"/>
            <a:ext cx="110799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spcBef>
                <a:spcPct val="0"/>
              </a:spcBef>
              <a:buClrTx/>
              <a:buFontTx/>
              <a:buNone/>
            </a:pPr>
            <a:r>
              <a:rPr lang="es-MX" altLang="es-MX" sz="2200">
                <a:latin typeface="Bookman Old Style" pitchFamily="18" charset="0"/>
                <a:ea typeface="Calibri" pitchFamily="34" charset="0"/>
                <a:cs typeface="Times New Roman" pitchFamily="18" charset="0"/>
              </a:rPr>
              <a:t>	</a:t>
            </a:r>
            <a:endParaRPr lang="es-MX" altLang="es-MX">
              <a:latin typeface="Comic Sans MS" pitchFamily="66" charset="0"/>
              <a:ea typeface="Calibri" pitchFamily="34" charset="0"/>
              <a:cs typeface="Times New Roman" pitchFamily="18" charset="0"/>
            </a:endParaRPr>
          </a:p>
        </p:txBody>
      </p:sp>
      <p:sp>
        <p:nvSpPr>
          <p:cNvPr id="18445" name="Rectangle 21"/>
          <p:cNvSpPr>
            <a:spLocks noChangeArrowheads="1"/>
          </p:cNvSpPr>
          <p:nvPr/>
        </p:nvSpPr>
        <p:spPr bwMode="auto">
          <a:xfrm>
            <a:off x="1524001" y="131954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tabLst>
                <a:tab pos="3821113" algn="l"/>
              </a:tabLst>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tabLst>
                <a:tab pos="3821113" algn="l"/>
              </a:tabLst>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tabLst>
                <a:tab pos="3821113" algn="l"/>
              </a:tabLst>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tabLst>
                <a:tab pos="3821113" algn="l"/>
              </a:tabLst>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tabLst>
                <a:tab pos="3821113" algn="l"/>
              </a:tabLst>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9pPr>
          </a:lstStyle>
          <a:p>
            <a:pPr>
              <a:spcBef>
                <a:spcPct val="0"/>
              </a:spcBef>
              <a:buClrTx/>
              <a:buFontTx/>
              <a:buNone/>
            </a:pPr>
            <a:endParaRPr lang="es-MX" altLang="es-MX">
              <a:latin typeface="Comic Sans MS" pitchFamily="66" charset="0"/>
            </a:endParaRPr>
          </a:p>
        </p:txBody>
      </p:sp>
      <p:sp>
        <p:nvSpPr>
          <p:cNvPr id="18446" name="Rectangle 23"/>
          <p:cNvSpPr>
            <a:spLocks noChangeArrowheads="1"/>
          </p:cNvSpPr>
          <p:nvPr/>
        </p:nvSpPr>
        <p:spPr bwMode="auto">
          <a:xfrm>
            <a:off x="1524000" y="13157"/>
            <a:ext cx="110799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spcBef>
                <a:spcPct val="0"/>
              </a:spcBef>
              <a:buClrTx/>
              <a:buFontTx/>
              <a:buNone/>
            </a:pPr>
            <a:r>
              <a:rPr lang="es-MX" altLang="es-MX" sz="2200">
                <a:latin typeface="Bookman Old Style" pitchFamily="18" charset="0"/>
                <a:ea typeface="Calibri" pitchFamily="34" charset="0"/>
                <a:cs typeface="Times New Roman" pitchFamily="18" charset="0"/>
              </a:rPr>
              <a:t>	</a:t>
            </a:r>
            <a:endParaRPr lang="es-MX" altLang="es-MX">
              <a:latin typeface="Comic Sans MS" pitchFamily="66" charset="0"/>
              <a:ea typeface="Calibri" pitchFamily="34" charset="0"/>
              <a:cs typeface="Times New Roman" pitchFamily="18" charset="0"/>
            </a:endParaRPr>
          </a:p>
        </p:txBody>
      </p:sp>
      <p:sp>
        <p:nvSpPr>
          <p:cNvPr id="18448" name="Rectangle 24"/>
          <p:cNvSpPr>
            <a:spLocks noChangeArrowheads="1"/>
          </p:cNvSpPr>
          <p:nvPr/>
        </p:nvSpPr>
        <p:spPr bwMode="auto">
          <a:xfrm>
            <a:off x="1524001" y="154814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tabLst>
                <a:tab pos="3821113" algn="l"/>
              </a:tabLst>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tabLst>
                <a:tab pos="3821113" algn="l"/>
              </a:tabLst>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tabLst>
                <a:tab pos="3821113" algn="l"/>
              </a:tabLst>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tabLst>
                <a:tab pos="3821113" algn="l"/>
              </a:tabLst>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tabLst>
                <a:tab pos="3821113" algn="l"/>
              </a:tabLst>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9pPr>
          </a:lstStyle>
          <a:p>
            <a:pPr>
              <a:spcBef>
                <a:spcPct val="0"/>
              </a:spcBef>
              <a:buClrTx/>
              <a:buFontTx/>
              <a:buNone/>
            </a:pPr>
            <a:endParaRPr lang="es-MX" altLang="es-MX">
              <a:latin typeface="Comic Sans MS" pitchFamily="66" charset="0"/>
            </a:endParaRPr>
          </a:p>
        </p:txBody>
      </p:sp>
      <p:sp>
        <p:nvSpPr>
          <p:cNvPr id="18449" name="Rectangle 26"/>
          <p:cNvSpPr>
            <a:spLocks noChangeArrowheads="1"/>
          </p:cNvSpPr>
          <p:nvPr/>
        </p:nvSpPr>
        <p:spPr bwMode="auto">
          <a:xfrm>
            <a:off x="1524001" y="-330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endParaRPr lang="es-MX" altLang="es-MX">
              <a:latin typeface="Comic Sans MS" pitchFamily="66" charset="0"/>
            </a:endParaRPr>
          </a:p>
        </p:txBody>
      </p:sp>
      <p:sp>
        <p:nvSpPr>
          <p:cNvPr id="18451" name="Rectangle 27"/>
          <p:cNvSpPr>
            <a:spLocks noChangeArrowheads="1"/>
          </p:cNvSpPr>
          <p:nvPr/>
        </p:nvSpPr>
        <p:spPr bwMode="auto">
          <a:xfrm>
            <a:off x="1524001" y="8051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tabLst>
                <a:tab pos="3821113" algn="l"/>
              </a:tabLst>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tabLst>
                <a:tab pos="3821113" algn="l"/>
              </a:tabLst>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tabLst>
                <a:tab pos="3821113" algn="l"/>
              </a:tabLst>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tabLst>
                <a:tab pos="3821113" algn="l"/>
              </a:tabLst>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tabLst>
                <a:tab pos="3821113" algn="l"/>
              </a:tabLst>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9pPr>
          </a:lstStyle>
          <a:p>
            <a:pPr>
              <a:spcBef>
                <a:spcPct val="0"/>
              </a:spcBef>
              <a:buClrTx/>
              <a:buFontTx/>
              <a:buNone/>
            </a:pPr>
            <a:endParaRPr lang="es-MX" altLang="es-MX">
              <a:latin typeface="Comic Sans MS" pitchFamily="66" charset="0"/>
            </a:endParaRPr>
          </a:p>
        </p:txBody>
      </p:sp>
      <p:sp>
        <p:nvSpPr>
          <p:cNvPr id="18452" name="Rectangle 29"/>
          <p:cNvSpPr>
            <a:spLocks noChangeArrowheads="1"/>
          </p:cNvSpPr>
          <p:nvPr/>
        </p:nvSpPr>
        <p:spPr bwMode="auto">
          <a:xfrm>
            <a:off x="1524001" y="-330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endParaRPr lang="es-MX" altLang="es-MX">
              <a:latin typeface="Comic Sans MS" pitchFamily="66" charset="0"/>
            </a:endParaRPr>
          </a:p>
        </p:txBody>
      </p:sp>
      <p:sp>
        <p:nvSpPr>
          <p:cNvPr id="18454" name="Rectangle 30"/>
          <p:cNvSpPr>
            <a:spLocks noChangeArrowheads="1"/>
          </p:cNvSpPr>
          <p:nvPr/>
        </p:nvSpPr>
        <p:spPr bwMode="auto">
          <a:xfrm>
            <a:off x="1524001" y="8051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tabLst>
                <a:tab pos="3821113" algn="l"/>
              </a:tabLst>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tabLst>
                <a:tab pos="3821113" algn="l"/>
              </a:tabLst>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tabLst>
                <a:tab pos="3821113" algn="l"/>
              </a:tabLst>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tabLst>
                <a:tab pos="3821113" algn="l"/>
              </a:tabLst>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tabLst>
                <a:tab pos="3821113" algn="l"/>
              </a:tabLst>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9pPr>
          </a:lstStyle>
          <a:p>
            <a:pPr>
              <a:spcBef>
                <a:spcPct val="0"/>
              </a:spcBef>
              <a:buClrTx/>
              <a:buFontTx/>
              <a:buNone/>
            </a:pPr>
            <a:endParaRPr lang="es-MX" altLang="es-MX">
              <a:latin typeface="Comic Sans MS" pitchFamily="66" charset="0"/>
            </a:endParaRPr>
          </a:p>
        </p:txBody>
      </p:sp>
      <p:sp>
        <p:nvSpPr>
          <p:cNvPr id="18455" name="Rectangle 32"/>
          <p:cNvSpPr>
            <a:spLocks noChangeArrowheads="1"/>
          </p:cNvSpPr>
          <p:nvPr/>
        </p:nvSpPr>
        <p:spPr bwMode="auto">
          <a:xfrm>
            <a:off x="1524001" y="-330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endParaRPr lang="es-MX" altLang="es-MX">
              <a:latin typeface="Comic Sans MS" pitchFamily="66" charset="0"/>
            </a:endParaRPr>
          </a:p>
        </p:txBody>
      </p:sp>
      <p:sp>
        <p:nvSpPr>
          <p:cNvPr id="18456" name="Rectangle 33"/>
          <p:cNvSpPr>
            <a:spLocks noChangeArrowheads="1"/>
          </p:cNvSpPr>
          <p:nvPr/>
        </p:nvSpPr>
        <p:spPr bwMode="auto">
          <a:xfrm>
            <a:off x="1524001" y="8051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tabLst>
                <a:tab pos="3821113" algn="l"/>
              </a:tabLst>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tabLst>
                <a:tab pos="3821113" algn="l"/>
              </a:tabLst>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tabLst>
                <a:tab pos="3821113" algn="l"/>
              </a:tabLst>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tabLst>
                <a:tab pos="3821113" algn="l"/>
              </a:tabLst>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tabLst>
                <a:tab pos="3821113" algn="l"/>
              </a:tabLst>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9pPr>
          </a:lstStyle>
          <a:p>
            <a:pPr>
              <a:spcBef>
                <a:spcPct val="0"/>
              </a:spcBef>
              <a:buClrTx/>
              <a:buFontTx/>
              <a:buNone/>
            </a:pPr>
            <a:endParaRPr lang="es-MX" altLang="es-MX">
              <a:latin typeface="Comic Sans MS" pitchFamily="66" charset="0"/>
            </a:endParaRPr>
          </a:p>
        </p:txBody>
      </p:sp>
      <p:sp>
        <p:nvSpPr>
          <p:cNvPr id="18457" name="Rectangle 35"/>
          <p:cNvSpPr>
            <a:spLocks noChangeArrowheads="1"/>
          </p:cNvSpPr>
          <p:nvPr/>
        </p:nvSpPr>
        <p:spPr bwMode="auto">
          <a:xfrm>
            <a:off x="1524001" y="-330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endParaRPr lang="es-MX" altLang="es-MX">
              <a:latin typeface="Comic Sans MS" pitchFamily="66" charset="0"/>
            </a:endParaRPr>
          </a:p>
        </p:txBody>
      </p:sp>
      <p:sp>
        <p:nvSpPr>
          <p:cNvPr id="18459" name="Rectangle 36"/>
          <p:cNvSpPr>
            <a:spLocks noChangeArrowheads="1"/>
          </p:cNvSpPr>
          <p:nvPr/>
        </p:nvSpPr>
        <p:spPr bwMode="auto">
          <a:xfrm>
            <a:off x="1524001" y="8051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tabLst>
                <a:tab pos="3821113" algn="l"/>
              </a:tabLst>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tabLst>
                <a:tab pos="3821113" algn="l"/>
              </a:tabLst>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tabLst>
                <a:tab pos="3821113" algn="l"/>
              </a:tabLst>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tabLst>
                <a:tab pos="3821113" algn="l"/>
              </a:tabLst>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tabLst>
                <a:tab pos="3821113" algn="l"/>
              </a:tabLst>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tabLst>
                <a:tab pos="3821113" algn="l"/>
              </a:tabLst>
              <a:defRPr sz="2000">
                <a:solidFill>
                  <a:srgbClr val="A04DA3"/>
                </a:solidFill>
                <a:latin typeface="Georgia" pitchFamily="18" charset="0"/>
              </a:defRPr>
            </a:lvl9pPr>
          </a:lstStyle>
          <a:p>
            <a:pPr>
              <a:spcBef>
                <a:spcPct val="0"/>
              </a:spcBef>
              <a:buClrTx/>
              <a:buFontTx/>
              <a:buNone/>
            </a:pPr>
            <a:endParaRPr lang="es-MX" altLang="es-MX">
              <a:latin typeface="Comic Sans MS" pitchFamily="66" charset="0"/>
            </a:endParaRPr>
          </a:p>
        </p:txBody>
      </p:sp>
      <p:sp>
        <p:nvSpPr>
          <p:cNvPr id="2" name="Rectángulo 1"/>
          <p:cNvSpPr/>
          <p:nvPr/>
        </p:nvSpPr>
        <p:spPr>
          <a:xfrm>
            <a:off x="795528" y="2014865"/>
            <a:ext cx="10698480" cy="2893100"/>
          </a:xfrm>
          <a:prstGeom prst="rect">
            <a:avLst/>
          </a:prstGeom>
        </p:spPr>
        <p:txBody>
          <a:bodyPr wrap="square">
            <a:spAutoFit/>
          </a:bodyPr>
          <a:lstStyle/>
          <a:p>
            <a:pPr algn="just">
              <a:spcBef>
                <a:spcPct val="50000"/>
              </a:spcBef>
            </a:pPr>
            <a:r>
              <a:rPr lang="en-US" altLang="es-MX" sz="2800" b="1" dirty="0" err="1">
                <a:latin typeface="Bookman Old Style" pitchFamily="18" charset="0"/>
              </a:rPr>
              <a:t>Teorema</a:t>
            </a:r>
            <a:r>
              <a:rPr lang="en-US" altLang="es-MX" sz="2800" b="1" dirty="0">
                <a:latin typeface="Bookman Old Style" pitchFamily="18" charset="0"/>
              </a:rPr>
              <a:t>.</a:t>
            </a:r>
            <a:r>
              <a:rPr lang="en-US" altLang="es-MX" sz="2800" dirty="0">
                <a:latin typeface="Bookman Old Style" pitchFamily="18" charset="0"/>
              </a:rPr>
              <a:t> Si Y </a:t>
            </a:r>
            <a:r>
              <a:rPr lang="en-US" altLang="es-MX" sz="2800" dirty="0" err="1">
                <a:latin typeface="Bookman Old Style" pitchFamily="18" charset="0"/>
              </a:rPr>
              <a:t>es</a:t>
            </a:r>
            <a:r>
              <a:rPr lang="en-US" altLang="es-MX" sz="2800" dirty="0">
                <a:latin typeface="Bookman Old Style" pitchFamily="18" charset="0"/>
              </a:rPr>
              <a:t> </a:t>
            </a:r>
            <a:r>
              <a:rPr lang="en-US" altLang="es-MX" sz="2800" dirty="0" err="1">
                <a:latin typeface="Bookman Old Style" pitchFamily="18" charset="0"/>
              </a:rPr>
              <a:t>una</a:t>
            </a:r>
            <a:r>
              <a:rPr lang="en-US" altLang="es-MX" sz="2800" dirty="0">
                <a:latin typeface="Bookman Old Style" pitchFamily="18" charset="0"/>
              </a:rPr>
              <a:t> variable </a:t>
            </a:r>
            <a:r>
              <a:rPr lang="en-US" altLang="es-MX" sz="2800" dirty="0" err="1">
                <a:latin typeface="Bookman Old Style" pitchFamily="18" charset="0"/>
              </a:rPr>
              <a:t>aleatoria</a:t>
            </a:r>
            <a:r>
              <a:rPr lang="en-US" altLang="es-MX" sz="2800" dirty="0">
                <a:latin typeface="Bookman Old Style" pitchFamily="18" charset="0"/>
              </a:rPr>
              <a:t> con </a:t>
            </a:r>
            <a:r>
              <a:rPr lang="en-US" altLang="es-MX" sz="2800" dirty="0" err="1">
                <a:latin typeface="Bookman Old Style" pitchFamily="18" charset="0"/>
              </a:rPr>
              <a:t>distribución</a:t>
            </a:r>
            <a:r>
              <a:rPr lang="en-US" altLang="es-MX" sz="2800" dirty="0">
                <a:latin typeface="Bookman Old Style" pitchFamily="18" charset="0"/>
              </a:rPr>
              <a:t> normal y </a:t>
            </a:r>
            <a:r>
              <a:rPr lang="en-US" altLang="es-MX" sz="2800" dirty="0" err="1">
                <a:latin typeface="Bookman Old Style" pitchFamily="18" charset="0"/>
              </a:rPr>
              <a:t>parámetros</a:t>
            </a:r>
            <a:r>
              <a:rPr lang="en-US" altLang="es-MX" sz="2800" dirty="0">
                <a:latin typeface="Bookman Old Style" pitchFamily="18" charset="0"/>
              </a:rPr>
              <a:t> </a:t>
            </a:r>
            <a:r>
              <a:rPr lang="en-US" altLang="es-MX" sz="2800" dirty="0">
                <a:latin typeface="Bookman Old Style" pitchFamily="18" charset="0"/>
                <a:sym typeface="Symbol" pitchFamily="18" charset="2"/>
              </a:rPr>
              <a:t> y </a:t>
            </a:r>
            <a:r>
              <a:rPr lang="el-GR" altLang="es-MX" sz="2800" dirty="0">
                <a:latin typeface="Bookman Old Style" pitchFamily="18" charset="0"/>
                <a:sym typeface="Symbol" pitchFamily="18" charset="2"/>
              </a:rPr>
              <a:t>σ</a:t>
            </a:r>
            <a:r>
              <a:rPr lang="es-MX" altLang="es-MX" sz="2800" dirty="0">
                <a:latin typeface="Bookman Old Style" pitchFamily="18" charset="0"/>
                <a:sym typeface="Symbol" pitchFamily="18" charset="2"/>
              </a:rPr>
              <a:t>, entonces:</a:t>
            </a:r>
          </a:p>
          <a:p>
            <a:pPr algn="just">
              <a:spcBef>
                <a:spcPct val="50000"/>
              </a:spcBef>
            </a:pPr>
            <a:endParaRPr lang="es-MX" altLang="es-MX" sz="2800" dirty="0">
              <a:latin typeface="Bookman Old Style" pitchFamily="18" charset="0"/>
              <a:sym typeface="Symbol" pitchFamily="18" charset="2"/>
            </a:endParaRPr>
          </a:p>
          <a:p>
            <a:pPr algn="ctr">
              <a:spcBef>
                <a:spcPct val="50000"/>
              </a:spcBef>
            </a:pPr>
            <a:r>
              <a:rPr lang="es-MX" altLang="es-MX" sz="2800" dirty="0">
                <a:latin typeface="Bookman Old Style" pitchFamily="18" charset="0"/>
                <a:sym typeface="Symbol" pitchFamily="18" charset="2"/>
              </a:rPr>
              <a:t>   E[Y] = </a:t>
            </a:r>
            <a:r>
              <a:rPr lang="en-US" altLang="es-MX" sz="2800" dirty="0">
                <a:latin typeface="Bookman Old Style" pitchFamily="18" charset="0"/>
                <a:sym typeface="Symbol" pitchFamily="18" charset="2"/>
              </a:rPr>
              <a:t>     </a:t>
            </a:r>
          </a:p>
          <a:p>
            <a:pPr algn="ctr">
              <a:spcBef>
                <a:spcPct val="50000"/>
              </a:spcBef>
            </a:pPr>
            <a:r>
              <a:rPr lang="en-US" altLang="es-MX" sz="2800" dirty="0">
                <a:latin typeface="Bookman Old Style" pitchFamily="18" charset="0"/>
                <a:sym typeface="Symbol" pitchFamily="18" charset="2"/>
              </a:rPr>
              <a:t>    V[Y] = </a:t>
            </a:r>
            <a:r>
              <a:rPr lang="el-GR" altLang="es-MX" sz="2800" dirty="0">
                <a:latin typeface="Bookman Old Style" pitchFamily="18" charset="0"/>
                <a:sym typeface="Symbol" pitchFamily="18" charset="2"/>
              </a:rPr>
              <a:t>σ</a:t>
            </a:r>
            <a:r>
              <a:rPr lang="es-MX" altLang="es-MX" sz="2800" baseline="30000" dirty="0">
                <a:latin typeface="Bookman Old Style" pitchFamily="18" charset="0"/>
                <a:sym typeface="Symbol" pitchFamily="18" charset="2"/>
              </a:rPr>
              <a:t>2</a:t>
            </a:r>
            <a:r>
              <a:rPr lang="en-US" altLang="es-MX" sz="2800" dirty="0">
                <a:latin typeface="Bookman Old Style" pitchFamily="18" charset="0"/>
                <a:sym typeface="Symbol" pitchFamily="18" charset="2"/>
              </a:rPr>
              <a:t> </a:t>
            </a:r>
          </a:p>
        </p:txBody>
      </p:sp>
    </p:spTree>
    <p:extLst>
      <p:ext uri="{BB962C8B-B14F-4D97-AF65-F5344CB8AC3E}">
        <p14:creationId xmlns:p14="http://schemas.microsoft.com/office/powerpoint/2010/main" val="302880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ChangeArrowheads="1"/>
          </p:cNvSpPr>
          <p:nvPr/>
        </p:nvSpPr>
        <p:spPr bwMode="auto">
          <a:xfrm>
            <a:off x="977181" y="1845357"/>
            <a:ext cx="465138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0"/>
              </a:spcBef>
              <a:buClrTx/>
              <a:buFontTx/>
              <a:buNone/>
            </a:pPr>
            <a:r>
              <a:rPr lang="es-MX" altLang="es-MX" dirty="0">
                <a:latin typeface="Bookman Old Style" pitchFamily="18" charset="0"/>
              </a:rPr>
              <a:t>Sea Y una </a:t>
            </a:r>
            <a:r>
              <a:rPr lang="es-MX" altLang="es-MX" dirty="0" err="1">
                <a:latin typeface="Bookman Old Style" pitchFamily="18" charset="0"/>
              </a:rPr>
              <a:t>v.a.c</a:t>
            </a:r>
            <a:r>
              <a:rPr lang="es-MX" altLang="es-MX" dirty="0">
                <a:latin typeface="Bookman Old Style" pitchFamily="18" charset="0"/>
              </a:rPr>
              <a:t> normal con media </a:t>
            </a:r>
            <a:r>
              <a:rPr lang="es-MX" altLang="es-MX" dirty="0">
                <a:latin typeface="Bookman Old Style" pitchFamily="18" charset="0"/>
                <a:sym typeface="Symbol" pitchFamily="18" charset="2"/>
              </a:rPr>
              <a:t></a:t>
            </a:r>
            <a:r>
              <a:rPr lang="es-MX" altLang="es-MX" dirty="0">
                <a:latin typeface="Bookman Old Style" pitchFamily="18" charset="0"/>
              </a:rPr>
              <a:t> y varianza </a:t>
            </a:r>
            <a:r>
              <a:rPr lang="es-MX" altLang="es-MX" dirty="0">
                <a:latin typeface="Bookman Old Style" pitchFamily="18" charset="0"/>
                <a:sym typeface="Symbol" pitchFamily="18" charset="2"/>
              </a:rPr>
              <a:t></a:t>
            </a:r>
            <a:r>
              <a:rPr lang="es-MX" altLang="es-MX" baseline="30000" dirty="0">
                <a:latin typeface="Bookman Old Style" pitchFamily="18" charset="0"/>
              </a:rPr>
              <a:t>2</a:t>
            </a:r>
            <a:r>
              <a:rPr lang="es-MX" altLang="es-MX" dirty="0">
                <a:latin typeface="Bookman Old Style" pitchFamily="18" charset="0"/>
                <a:sym typeface="Symbol" pitchFamily="18" charset="2"/>
              </a:rPr>
              <a:t>, la denotaremos como:        </a:t>
            </a:r>
            <a:r>
              <a:rPr lang="es-MX" altLang="es-MX" b="1" dirty="0">
                <a:latin typeface="Bookman Old Style" pitchFamily="18" charset="0"/>
                <a:sym typeface="Symbol" pitchFamily="18" charset="2"/>
              </a:rPr>
              <a:t>Y ~ N (</a:t>
            </a:r>
            <a:r>
              <a:rPr lang="es-MX" altLang="es-MX" b="1" dirty="0">
                <a:latin typeface="Bookman Old Style" pitchFamily="18" charset="0"/>
              </a:rPr>
              <a:t> , </a:t>
            </a:r>
            <a:r>
              <a:rPr lang="es-MX" altLang="es-MX" b="1" dirty="0">
                <a:latin typeface="Bookman Old Style" pitchFamily="18" charset="0"/>
                <a:sym typeface="Symbol" pitchFamily="18" charset="2"/>
              </a:rPr>
              <a:t></a:t>
            </a:r>
            <a:r>
              <a:rPr lang="es-MX" altLang="es-MX" b="1" baseline="30000" dirty="0">
                <a:latin typeface="Bookman Old Style" pitchFamily="18" charset="0"/>
              </a:rPr>
              <a:t>2</a:t>
            </a:r>
            <a:r>
              <a:rPr lang="es-MX" altLang="es-MX" b="1" dirty="0">
                <a:latin typeface="Bookman Old Style" pitchFamily="18" charset="0"/>
                <a:sym typeface="Symbol" pitchFamily="18" charset="2"/>
              </a:rPr>
              <a:t>). </a:t>
            </a:r>
          </a:p>
        </p:txBody>
      </p:sp>
      <p:grpSp>
        <p:nvGrpSpPr>
          <p:cNvPr id="8" name="7 Grupo"/>
          <p:cNvGrpSpPr/>
          <p:nvPr/>
        </p:nvGrpSpPr>
        <p:grpSpPr>
          <a:xfrm>
            <a:off x="5492003" y="1729566"/>
            <a:ext cx="6353077" cy="2933221"/>
            <a:chOff x="1581462" y="3988251"/>
            <a:chExt cx="6353077" cy="2698302"/>
          </a:xfrm>
        </p:grpSpPr>
        <p:sp>
          <p:nvSpPr>
            <p:cNvPr id="19471" name="Text Box 13"/>
            <p:cNvSpPr txBox="1">
              <a:spLocks noChangeArrowheads="1"/>
            </p:cNvSpPr>
            <p:nvPr/>
          </p:nvSpPr>
          <p:spPr bwMode="auto">
            <a:xfrm>
              <a:off x="4462991" y="5894698"/>
              <a:ext cx="590021" cy="5648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n-US" altLang="es-MX" sz="1800" b="1" dirty="0">
                  <a:latin typeface="Times New Roman" pitchFamily="18" charset="0"/>
                  <a:sym typeface="Symbol" pitchFamily="18" charset="2"/>
                </a:rPr>
                <a:t></a:t>
              </a:r>
              <a:endParaRPr lang="en-US" altLang="es-MX" b="1" dirty="0">
                <a:latin typeface="Comic Sans MS" pitchFamily="66" charset="0"/>
              </a:endParaRPr>
            </a:p>
          </p:txBody>
        </p:sp>
        <p:sp>
          <p:nvSpPr>
            <p:cNvPr id="19477" name="Line 19"/>
            <p:cNvSpPr>
              <a:spLocks noChangeShapeType="1"/>
            </p:cNvSpPr>
            <p:nvPr/>
          </p:nvSpPr>
          <p:spPr bwMode="auto">
            <a:xfrm>
              <a:off x="4580995" y="4341491"/>
              <a:ext cx="0" cy="15532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8" name="Text Box 20"/>
            <p:cNvSpPr txBox="1">
              <a:spLocks noChangeArrowheads="1"/>
            </p:cNvSpPr>
            <p:nvPr/>
          </p:nvSpPr>
          <p:spPr bwMode="auto">
            <a:xfrm>
              <a:off x="5053013" y="5940806"/>
              <a:ext cx="564016" cy="2885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n-US" altLang="es-MX" sz="1200" b="1" dirty="0">
                  <a:solidFill>
                    <a:schemeClr val="accent1">
                      <a:lumMod val="50000"/>
                    </a:schemeClr>
                  </a:solidFill>
                  <a:latin typeface="Times New Roman" pitchFamily="18" charset="0"/>
                  <a:sym typeface="Symbol" pitchFamily="18" charset="2"/>
                </a:rPr>
                <a:t></a:t>
              </a:r>
              <a:r>
                <a:rPr lang="en-US" altLang="es-MX" sz="1200" b="1" dirty="0">
                  <a:solidFill>
                    <a:schemeClr val="accent1">
                      <a:lumMod val="50000"/>
                    </a:schemeClr>
                  </a:solidFill>
                  <a:latin typeface="Times New Roman" pitchFamily="18" charset="0"/>
                </a:rPr>
                <a:t> + </a:t>
              </a:r>
              <a:r>
                <a:rPr lang="en-US" altLang="es-MX" sz="1200" b="1" dirty="0">
                  <a:solidFill>
                    <a:schemeClr val="accent1">
                      <a:lumMod val="50000"/>
                    </a:schemeClr>
                  </a:solidFill>
                  <a:latin typeface="Times New Roman" pitchFamily="18" charset="0"/>
                  <a:sym typeface="Symbol" pitchFamily="18" charset="2"/>
                </a:rPr>
                <a:t></a:t>
              </a:r>
              <a:endParaRPr lang="en-US" altLang="es-MX" b="1" dirty="0">
                <a:solidFill>
                  <a:schemeClr val="accent1">
                    <a:lumMod val="50000"/>
                  </a:schemeClr>
                </a:solidFill>
                <a:latin typeface="Comic Sans MS" pitchFamily="66" charset="0"/>
              </a:endParaRPr>
            </a:p>
          </p:txBody>
        </p:sp>
        <p:sp>
          <p:nvSpPr>
            <p:cNvPr id="19479" name="Text Box 21"/>
            <p:cNvSpPr txBox="1">
              <a:spLocks noChangeArrowheads="1"/>
            </p:cNvSpPr>
            <p:nvPr/>
          </p:nvSpPr>
          <p:spPr bwMode="auto">
            <a:xfrm>
              <a:off x="3650073" y="5924015"/>
              <a:ext cx="480377" cy="282402"/>
            </a:xfrm>
            <a:prstGeom prst="rect">
              <a:avLst/>
            </a:prstGeom>
            <a:noFill/>
            <a:ln>
              <a:noFill/>
            </a:ln>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n-US" altLang="es-MX" sz="1200" b="1" dirty="0">
                  <a:solidFill>
                    <a:srgbClr val="0000FF"/>
                  </a:solidFill>
                  <a:latin typeface="Times New Roman" pitchFamily="18" charset="0"/>
                  <a:sym typeface="Symbol" pitchFamily="18" charset="2"/>
                </a:rPr>
                <a:t></a:t>
              </a:r>
              <a:r>
                <a:rPr lang="en-US" altLang="es-MX" sz="1200" b="1" dirty="0">
                  <a:solidFill>
                    <a:srgbClr val="0000FF"/>
                  </a:solidFill>
                  <a:latin typeface="Times New Roman" pitchFamily="18" charset="0"/>
                </a:rPr>
                <a:t> - </a:t>
              </a:r>
              <a:r>
                <a:rPr lang="en-US" altLang="es-MX" sz="1200" b="1" dirty="0">
                  <a:solidFill>
                    <a:srgbClr val="0000FF"/>
                  </a:solidFill>
                  <a:latin typeface="Times New Roman" pitchFamily="18" charset="0"/>
                  <a:sym typeface="Symbol" pitchFamily="18" charset="2"/>
                </a:rPr>
                <a:t></a:t>
              </a:r>
              <a:endParaRPr lang="en-US" altLang="es-MX" b="1" dirty="0">
                <a:solidFill>
                  <a:srgbClr val="0000FF"/>
                </a:solidFill>
                <a:latin typeface="Comic Sans MS" pitchFamily="66" charset="0"/>
              </a:endParaRPr>
            </a:p>
          </p:txBody>
        </p:sp>
        <p:sp>
          <p:nvSpPr>
            <p:cNvPr id="19468" name="Text Box 26"/>
            <p:cNvSpPr txBox="1">
              <a:spLocks noChangeArrowheads="1"/>
            </p:cNvSpPr>
            <p:nvPr/>
          </p:nvSpPr>
          <p:spPr bwMode="auto">
            <a:xfrm>
              <a:off x="3380335" y="6262951"/>
              <a:ext cx="2402696" cy="4236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ctr" eaLnBrk="1" hangingPunct="1">
                <a:spcBef>
                  <a:spcPct val="0"/>
                </a:spcBef>
                <a:buClrTx/>
                <a:buFontTx/>
                <a:buNone/>
              </a:pPr>
              <a:r>
                <a:rPr lang="en-US" altLang="es-MX" sz="1600" b="1" dirty="0" err="1">
                  <a:solidFill>
                    <a:srgbClr val="7030A0"/>
                  </a:solidFill>
                  <a:latin typeface="Bookman Old Style" pitchFamily="18" charset="0"/>
                </a:rPr>
                <a:t>Eventos</a:t>
              </a:r>
              <a:r>
                <a:rPr lang="en-US" altLang="es-MX" sz="1600" b="1" dirty="0">
                  <a:solidFill>
                    <a:srgbClr val="7030A0"/>
                  </a:solidFill>
                  <a:latin typeface="Bookman Old Style" pitchFamily="18" charset="0"/>
                </a:rPr>
                <a:t> </a:t>
              </a:r>
              <a:r>
                <a:rPr lang="en-US" altLang="es-MX" sz="1600" b="1" dirty="0" err="1">
                  <a:solidFill>
                    <a:srgbClr val="7030A0"/>
                  </a:solidFill>
                  <a:latin typeface="Bookman Old Style" pitchFamily="18" charset="0"/>
                </a:rPr>
                <a:t>Frecuentes</a:t>
              </a:r>
              <a:endParaRPr lang="en-US" altLang="es-MX" sz="1600" b="1" dirty="0">
                <a:solidFill>
                  <a:srgbClr val="7030A0"/>
                </a:solidFill>
                <a:latin typeface="Bookman Old Style" pitchFamily="18" charset="0"/>
              </a:endParaRPr>
            </a:p>
          </p:txBody>
        </p:sp>
        <p:pic>
          <p:nvPicPr>
            <p:cNvPr id="5" name="4 Imagen"/>
            <p:cNvPicPr>
              <a:picLocks noChangeAspect="1"/>
            </p:cNvPicPr>
            <p:nvPr/>
          </p:nvPicPr>
          <p:blipFill rotWithShape="1">
            <a:blip r:embed="rId2">
              <a:extLst>
                <a:ext uri="{28A0092B-C50C-407E-A947-70E740481C1C}">
                  <a14:useLocalDpi xmlns:a14="http://schemas.microsoft.com/office/drawing/2010/main" val="0"/>
                </a:ext>
              </a:extLst>
            </a:blip>
            <a:srcRect l="9781" t="21324" r="5415" b="14744"/>
            <a:stretch/>
          </p:blipFill>
          <p:spPr>
            <a:xfrm>
              <a:off x="1581462" y="4135124"/>
              <a:ext cx="6353077" cy="1748535"/>
            </a:xfrm>
            <a:prstGeom prst="rect">
              <a:avLst/>
            </a:prstGeom>
          </p:spPr>
        </p:pic>
        <p:sp>
          <p:nvSpPr>
            <p:cNvPr id="19465" name="Line 7"/>
            <p:cNvSpPr>
              <a:spLocks noChangeShapeType="1"/>
            </p:cNvSpPr>
            <p:nvPr/>
          </p:nvSpPr>
          <p:spPr bwMode="auto">
            <a:xfrm flipH="1" flipV="1">
              <a:off x="4580995" y="4012280"/>
              <a:ext cx="0" cy="196739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0" name="Text Box 12"/>
            <p:cNvSpPr txBox="1">
              <a:spLocks noChangeArrowheads="1"/>
            </p:cNvSpPr>
            <p:nvPr/>
          </p:nvSpPr>
          <p:spPr bwMode="auto">
            <a:xfrm>
              <a:off x="3991662" y="3988251"/>
              <a:ext cx="590021" cy="423602"/>
            </a:xfrm>
            <a:prstGeom prst="rect">
              <a:avLst/>
            </a:prstGeom>
            <a:noFill/>
            <a:ln>
              <a:noFill/>
            </a:ln>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n-US" altLang="es-MX" sz="1800" dirty="0">
                  <a:latin typeface="Times New Roman" pitchFamily="18" charset="0"/>
                </a:rPr>
                <a:t>f(y)</a:t>
              </a:r>
              <a:endParaRPr lang="en-US" altLang="es-MX" sz="4000" dirty="0">
                <a:latin typeface="Comic Sans MS" pitchFamily="66" charset="0"/>
              </a:endParaRPr>
            </a:p>
          </p:txBody>
        </p:sp>
        <p:grpSp>
          <p:nvGrpSpPr>
            <p:cNvPr id="6" name="5 Grupo"/>
            <p:cNvGrpSpPr/>
            <p:nvPr/>
          </p:nvGrpSpPr>
          <p:grpSpPr>
            <a:xfrm>
              <a:off x="5280856" y="5253543"/>
              <a:ext cx="0" cy="756938"/>
              <a:chOff x="5761037" y="5753498"/>
              <a:chExt cx="0" cy="756938"/>
            </a:xfrm>
          </p:grpSpPr>
          <p:sp>
            <p:nvSpPr>
              <p:cNvPr id="19482" name="Line 24"/>
              <p:cNvSpPr>
                <a:spLocks noChangeShapeType="1"/>
              </p:cNvSpPr>
              <p:nvPr/>
            </p:nvSpPr>
            <p:spPr bwMode="auto">
              <a:xfrm flipH="1">
                <a:off x="5761037" y="5753498"/>
                <a:ext cx="0" cy="4236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3" name="Line 25"/>
              <p:cNvSpPr>
                <a:spLocks noChangeShapeType="1"/>
              </p:cNvSpPr>
              <p:nvPr/>
            </p:nvSpPr>
            <p:spPr bwMode="auto">
              <a:xfrm flipH="1">
                <a:off x="5761037" y="6177100"/>
                <a:ext cx="0" cy="3333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grpSp>
          <p:nvGrpSpPr>
            <p:cNvPr id="7" name="6 Grupo"/>
            <p:cNvGrpSpPr/>
            <p:nvPr/>
          </p:nvGrpSpPr>
          <p:grpSpPr>
            <a:xfrm>
              <a:off x="3875629" y="5359675"/>
              <a:ext cx="0" cy="649250"/>
              <a:chOff x="3400954" y="5753498"/>
              <a:chExt cx="0" cy="649250"/>
            </a:xfrm>
          </p:grpSpPr>
          <p:sp>
            <p:nvSpPr>
              <p:cNvPr id="19480" name="Line 22"/>
              <p:cNvSpPr>
                <a:spLocks noChangeShapeType="1"/>
              </p:cNvSpPr>
              <p:nvPr/>
            </p:nvSpPr>
            <p:spPr bwMode="auto">
              <a:xfrm>
                <a:off x="3400954" y="5753498"/>
                <a:ext cx="0" cy="4236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1" name="Line 23"/>
              <p:cNvSpPr>
                <a:spLocks noChangeShapeType="1"/>
              </p:cNvSpPr>
              <p:nvPr/>
            </p:nvSpPr>
            <p:spPr bwMode="auto">
              <a:xfrm>
                <a:off x="3400954" y="6177099"/>
                <a:ext cx="0" cy="22564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grpSp>
      <p:sp>
        <p:nvSpPr>
          <p:cNvPr id="36" name="Rectangle 5"/>
          <p:cNvSpPr>
            <a:spLocks noChangeArrowheads="1"/>
          </p:cNvSpPr>
          <p:nvPr/>
        </p:nvSpPr>
        <p:spPr bwMode="auto">
          <a:xfrm>
            <a:off x="992070" y="4639267"/>
            <a:ext cx="8064500" cy="1646605"/>
          </a:xfrm>
          <a:prstGeom prst="rect">
            <a:avLst/>
          </a:prstGeom>
          <a:noFill/>
          <a:ln w="9525">
            <a:noFill/>
            <a:miter lim="800000"/>
            <a:headEnd/>
            <a:tailEnd/>
          </a:ln>
          <a:effectLst/>
        </p:spPr>
        <p:txBody>
          <a:bodyPr anchor="ctr">
            <a:spAutoFit/>
          </a:bodyPr>
          <a:lstStyle/>
          <a:p>
            <a:pPr marL="320040" lvl="1" indent="-320040">
              <a:spcBef>
                <a:spcPts val="700"/>
              </a:spcBef>
              <a:buClr>
                <a:schemeClr val="accent1"/>
              </a:buClr>
              <a:buSzPct val="100000"/>
              <a:buFont typeface="Wingdings" panose="05000000000000000000" pitchFamily="2" charset="2"/>
              <a:buChar char="§"/>
              <a:tabLst>
                <a:tab pos="457200" algn="l"/>
              </a:tabLst>
              <a:defRPr/>
            </a:pPr>
            <a:r>
              <a:rPr lang="es-MX" altLang="es-MX" sz="2900" dirty="0"/>
              <a:t>Propiedades de la Distribución Normal</a:t>
            </a:r>
            <a:endParaRPr lang="en-US" altLang="es-MX" sz="2900" dirty="0"/>
          </a:p>
          <a:p>
            <a:pPr marL="514350" indent="-514350" algn="just">
              <a:buFont typeface="Wingdings" panose="05000000000000000000" pitchFamily="2" charset="2"/>
              <a:buChar char="ü"/>
              <a:tabLst>
                <a:tab pos="457200" algn="l"/>
              </a:tabLst>
              <a:defRPr/>
            </a:pPr>
            <a:r>
              <a:rPr lang="es-MX" altLang="es-MX" dirty="0">
                <a:latin typeface="Bookman Old Style" pitchFamily="18" charset="0"/>
              </a:rPr>
              <a:t>La gráfica es simétrica.</a:t>
            </a:r>
            <a:endParaRPr lang="en-US" altLang="es-MX" dirty="0">
              <a:latin typeface="Bookman Old Style" pitchFamily="18" charset="0"/>
            </a:endParaRPr>
          </a:p>
          <a:p>
            <a:pPr marL="514350" indent="-514350" algn="just">
              <a:buFont typeface="Wingdings" panose="05000000000000000000" pitchFamily="2" charset="2"/>
              <a:buChar char="ü"/>
              <a:tabLst>
                <a:tab pos="457200" algn="l"/>
              </a:tabLst>
              <a:defRPr/>
            </a:pPr>
            <a:r>
              <a:rPr lang="es-MX" altLang="es-MX" dirty="0">
                <a:latin typeface="Bookman Old Style" pitchFamily="18" charset="0"/>
              </a:rPr>
              <a:t>La media, la moda y la mediana son iguales.</a:t>
            </a:r>
            <a:endParaRPr lang="en-US" altLang="es-MX" dirty="0">
              <a:latin typeface="Bookman Old Style" pitchFamily="18" charset="0"/>
            </a:endParaRPr>
          </a:p>
          <a:p>
            <a:pPr marL="514350" indent="-514350" algn="just">
              <a:buFont typeface="Wingdings" panose="05000000000000000000" pitchFamily="2" charset="2"/>
              <a:buChar char="ü"/>
              <a:tabLst>
                <a:tab pos="457200" algn="l"/>
              </a:tabLst>
              <a:defRPr/>
            </a:pPr>
            <a:r>
              <a:rPr lang="es-MX" altLang="es-MX" dirty="0">
                <a:latin typeface="Bookman Old Style" pitchFamily="18" charset="0"/>
              </a:rPr>
              <a:t>El sesgo es igual a cero.</a:t>
            </a:r>
            <a:endParaRPr lang="en-US" altLang="es-MX" dirty="0">
              <a:latin typeface="Bookman Old Style" pitchFamily="18" charset="0"/>
            </a:endParaRPr>
          </a:p>
          <a:p>
            <a:pPr marL="514350" indent="-514350" algn="just">
              <a:buFont typeface="Wingdings" panose="05000000000000000000" pitchFamily="2" charset="2"/>
              <a:buChar char="ü"/>
              <a:tabLst>
                <a:tab pos="457200" algn="l"/>
              </a:tabLst>
              <a:defRPr/>
            </a:pPr>
            <a:r>
              <a:rPr lang="es-MX" altLang="es-MX" dirty="0">
                <a:latin typeface="Bookman Old Style" pitchFamily="18" charset="0"/>
              </a:rPr>
              <a:t>El área izquierda a partir de </a:t>
            </a:r>
            <a:r>
              <a:rPr lang="es-MX" altLang="es-MX" dirty="0">
                <a:latin typeface="Bookman Old Style" pitchFamily="18" charset="0"/>
                <a:sym typeface="Symbol" pitchFamily="18" charset="2"/>
              </a:rPr>
              <a:t></a:t>
            </a:r>
            <a:r>
              <a:rPr lang="es-MX" altLang="es-MX" dirty="0">
                <a:latin typeface="Bookman Old Style" pitchFamily="18" charset="0"/>
              </a:rPr>
              <a:t> es igual al área derecha.</a:t>
            </a:r>
          </a:p>
        </p:txBody>
      </p:sp>
      <p:sp>
        <p:nvSpPr>
          <p:cNvPr id="2" name="Título 1"/>
          <p:cNvSpPr>
            <a:spLocks noGrp="1"/>
          </p:cNvSpPr>
          <p:nvPr>
            <p:ph type="title"/>
          </p:nvPr>
        </p:nvSpPr>
        <p:spPr/>
        <p:txBody>
          <a:bodyPr>
            <a:normAutofit/>
          </a:bodyPr>
          <a:lstStyle/>
          <a:p>
            <a:r>
              <a:rPr lang="es-MX" sz="3100" cap="small" dirty="0"/>
              <a:t>Función de distribución de probabilidad Normal</a:t>
            </a:r>
          </a:p>
        </p:txBody>
      </p:sp>
    </p:spTree>
    <p:extLst>
      <p:ext uri="{BB962C8B-B14F-4D97-AF65-F5344CB8AC3E}">
        <p14:creationId xmlns:p14="http://schemas.microsoft.com/office/powerpoint/2010/main" val="3983059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3 Grupo"/>
          <p:cNvGrpSpPr/>
          <p:nvPr/>
        </p:nvGrpSpPr>
        <p:grpSpPr>
          <a:xfrm>
            <a:off x="760938" y="1689142"/>
            <a:ext cx="7535863" cy="522288"/>
            <a:chOff x="637590" y="3665198"/>
            <a:chExt cx="7535863" cy="522288"/>
          </a:xfrm>
        </p:grpSpPr>
        <p:sp>
          <p:nvSpPr>
            <p:cNvPr id="40" name="Rectangle 27"/>
            <p:cNvSpPr>
              <a:spLocks noChangeArrowheads="1"/>
            </p:cNvSpPr>
            <p:nvPr/>
          </p:nvSpPr>
          <p:spPr bwMode="auto">
            <a:xfrm>
              <a:off x="637590" y="3665198"/>
              <a:ext cx="75358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s-MX" altLang="es-MX" dirty="0">
                  <a:solidFill>
                    <a:srgbClr val="000000"/>
                  </a:solidFill>
                  <a:latin typeface="Bookman Old Style" pitchFamily="18" charset="0"/>
                  <a:cs typeface="Times New Roman" pitchFamily="18" charset="0"/>
                </a:rPr>
                <a:t>Observe que:</a:t>
              </a:r>
              <a:endParaRPr lang="en-US" altLang="es-MX" dirty="0">
                <a:latin typeface="Bookman Old Style" pitchFamily="18" charset="0"/>
              </a:endParaRPr>
            </a:p>
          </p:txBody>
        </p:sp>
        <p:graphicFrame>
          <p:nvGraphicFramePr>
            <p:cNvPr id="41" name="Object 26"/>
            <p:cNvGraphicFramePr>
              <a:graphicFrameLocks noChangeAspect="1"/>
            </p:cNvGraphicFramePr>
            <p:nvPr/>
          </p:nvGraphicFramePr>
          <p:xfrm>
            <a:off x="3648638" y="3788344"/>
            <a:ext cx="3168650" cy="374650"/>
          </p:xfrm>
          <a:graphic>
            <a:graphicData uri="http://schemas.openxmlformats.org/presentationml/2006/ole">
              <mc:AlternateContent xmlns:mc="http://schemas.openxmlformats.org/markup-compatibility/2006">
                <mc:Choice xmlns:v="urn:schemas-microsoft-com:vml" Requires="v">
                  <p:oleObj name="Equation" r:id="rId2" imgW="1688367" imgH="203112" progId="Equation.3">
                    <p:embed/>
                  </p:oleObj>
                </mc:Choice>
                <mc:Fallback>
                  <p:oleObj name="Equation" r:id="rId2" imgW="1688367" imgH="203112" progId="Equation.3">
                    <p:embed/>
                    <p:pic>
                      <p:nvPicPr>
                        <p:cNvPr id="41" name="Object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638" y="3788344"/>
                          <a:ext cx="3168650" cy="374650"/>
                        </a:xfrm>
                        <a:prstGeom prst="rect">
                          <a:avLst/>
                        </a:prstGeom>
                        <a:noFill/>
                        <a:ln>
                          <a:noFill/>
                        </a:ln>
                      </p:spPr>
                    </p:pic>
                  </p:oleObj>
                </mc:Fallback>
              </mc:AlternateContent>
            </a:graphicData>
          </a:graphic>
        </p:graphicFrame>
      </p:grpSp>
      <p:grpSp>
        <p:nvGrpSpPr>
          <p:cNvPr id="6" name="5 Grupo"/>
          <p:cNvGrpSpPr/>
          <p:nvPr/>
        </p:nvGrpSpPr>
        <p:grpSpPr>
          <a:xfrm>
            <a:off x="3040372" y="2638427"/>
            <a:ext cx="6246503" cy="3074039"/>
            <a:chOff x="1672698" y="573987"/>
            <a:chExt cx="5592536" cy="2685444"/>
          </a:xfrm>
        </p:grpSpPr>
        <p:grpSp>
          <p:nvGrpSpPr>
            <p:cNvPr id="3" name="2 Grupo"/>
            <p:cNvGrpSpPr/>
            <p:nvPr/>
          </p:nvGrpSpPr>
          <p:grpSpPr>
            <a:xfrm>
              <a:off x="1672698" y="573987"/>
              <a:ext cx="5592536" cy="2685444"/>
              <a:chOff x="1356197" y="1387931"/>
              <a:chExt cx="6806010" cy="4275477"/>
            </a:xfrm>
          </p:grpSpPr>
          <p:pic>
            <p:nvPicPr>
              <p:cNvPr id="5" name="4 Imagen"/>
              <p:cNvPicPr>
                <a:picLocks noChangeAspect="1"/>
              </p:cNvPicPr>
              <p:nvPr/>
            </p:nvPicPr>
            <p:blipFill rotWithShape="1">
              <a:blip r:embed="rId4">
                <a:extLst>
                  <a:ext uri="{28A0092B-C50C-407E-A947-70E740481C1C}">
                    <a14:useLocalDpi xmlns:a14="http://schemas.microsoft.com/office/drawing/2010/main" val="0"/>
                  </a:ext>
                </a:extLst>
              </a:blip>
              <a:srcRect l="9595" t="14312" r="5411" b="9866"/>
              <a:stretch/>
            </p:blipFill>
            <p:spPr>
              <a:xfrm>
                <a:off x="1356197" y="1387931"/>
                <a:ext cx="6806010" cy="3910690"/>
              </a:xfrm>
              <a:prstGeom prst="rect">
                <a:avLst/>
              </a:prstGeom>
            </p:spPr>
          </p:pic>
          <p:cxnSp>
            <p:nvCxnSpPr>
              <p:cNvPr id="7" name="6 Conector recto"/>
              <p:cNvCxnSpPr/>
              <p:nvPr/>
            </p:nvCxnSpPr>
            <p:spPr>
              <a:xfrm flipV="1">
                <a:off x="4767943" y="1387931"/>
                <a:ext cx="0" cy="3657600"/>
              </a:xfrm>
              <a:prstGeom prst="line">
                <a:avLst/>
              </a:prstGeom>
              <a:ln w="28575">
                <a:solidFill>
                  <a:srgbClr val="006600"/>
                </a:solidFill>
              </a:ln>
            </p:spPr>
            <p:style>
              <a:lnRef idx="1">
                <a:schemeClr val="accent1"/>
              </a:lnRef>
              <a:fillRef idx="0">
                <a:schemeClr val="accent1"/>
              </a:fillRef>
              <a:effectRef idx="0">
                <a:schemeClr val="accent1"/>
              </a:effectRef>
              <a:fontRef idx="minor">
                <a:schemeClr val="tx1"/>
              </a:fontRef>
            </p:style>
          </p:cxnSp>
          <p:sp>
            <p:nvSpPr>
              <p:cNvPr id="36" name="35 CuadroTexto"/>
              <p:cNvSpPr txBox="1"/>
              <p:nvPr/>
            </p:nvSpPr>
            <p:spPr>
              <a:xfrm>
                <a:off x="5012737" y="3760290"/>
                <a:ext cx="776513" cy="428067"/>
              </a:xfrm>
              <a:prstGeom prst="rect">
                <a:avLst/>
              </a:prstGeom>
              <a:noFill/>
              <a:ln w="12700">
                <a:noFill/>
                <a:prstDash val="sysDash"/>
              </a:ln>
            </p:spPr>
            <p:txBody>
              <a:bodyPr wrap="square" rtlCol="0">
                <a:spAutoFit/>
              </a:bodyPr>
              <a:lstStyle/>
              <a:p>
                <a:r>
                  <a:rPr lang="es-MX" sz="1400" b="1" dirty="0">
                    <a:solidFill>
                      <a:srgbClr val="FF0000"/>
                    </a:solidFill>
                  </a:rPr>
                  <a:t>0.5</a:t>
                </a:r>
                <a:endParaRPr lang="es-MX" sz="1400" dirty="0">
                  <a:solidFill>
                    <a:srgbClr val="FF0000"/>
                  </a:solidFill>
                </a:endParaRPr>
              </a:p>
            </p:txBody>
          </p:sp>
          <p:sp>
            <p:nvSpPr>
              <p:cNvPr id="37" name="36 CuadroTexto"/>
              <p:cNvSpPr txBox="1"/>
              <p:nvPr/>
            </p:nvSpPr>
            <p:spPr>
              <a:xfrm>
                <a:off x="3760879" y="3780985"/>
                <a:ext cx="776513" cy="428067"/>
              </a:xfrm>
              <a:prstGeom prst="rect">
                <a:avLst/>
              </a:prstGeom>
              <a:noFill/>
              <a:ln w="12700">
                <a:noFill/>
                <a:prstDash val="sysDash"/>
              </a:ln>
            </p:spPr>
            <p:txBody>
              <a:bodyPr wrap="square" rtlCol="0">
                <a:spAutoFit/>
              </a:bodyPr>
              <a:lstStyle/>
              <a:p>
                <a:r>
                  <a:rPr lang="es-MX" sz="1400" b="1" dirty="0">
                    <a:solidFill>
                      <a:srgbClr val="FF0000"/>
                    </a:solidFill>
                  </a:rPr>
                  <a:t>0.5</a:t>
                </a:r>
                <a:endParaRPr lang="es-MX" sz="1400" dirty="0">
                  <a:solidFill>
                    <a:srgbClr val="FF0000"/>
                  </a:solidFill>
                </a:endParaRPr>
              </a:p>
            </p:txBody>
          </p:sp>
          <mc:AlternateContent xmlns:mc="http://schemas.openxmlformats.org/markup-compatibility/2006" xmlns:a14="http://schemas.microsoft.com/office/drawing/2010/main">
            <mc:Choice Requires="a14">
              <p:sp>
                <p:nvSpPr>
                  <p:cNvPr id="2" name="1 CuadroTexto"/>
                  <p:cNvSpPr txBox="1"/>
                  <p:nvPr/>
                </p:nvSpPr>
                <p:spPr>
                  <a:xfrm>
                    <a:off x="4568957" y="5149729"/>
                    <a:ext cx="428263" cy="5136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b="1" i="1">
                              <a:latin typeface="Cambria Math"/>
                            </a:rPr>
                            <m:t>𝝁</m:t>
                          </m:r>
                        </m:oMath>
                      </m:oMathPara>
                    </a14:m>
                    <a:endParaRPr lang="es-MX" b="1" dirty="0"/>
                  </a:p>
                </p:txBody>
              </p:sp>
            </mc:Choice>
            <mc:Fallback xmlns="">
              <p:sp>
                <p:nvSpPr>
                  <p:cNvPr id="2" name="1 CuadroTexto"/>
                  <p:cNvSpPr txBox="1">
                    <a:spLocks noRot="1" noChangeAspect="1" noMove="1" noResize="1" noEditPoints="1" noAdjustHandles="1" noChangeArrowheads="1" noChangeShapeType="1" noTextEdit="1"/>
                  </p:cNvSpPr>
                  <p:nvPr/>
                </p:nvSpPr>
                <p:spPr>
                  <a:xfrm>
                    <a:off x="4568957" y="5149729"/>
                    <a:ext cx="428263" cy="513679"/>
                  </a:xfrm>
                  <a:prstGeom prst="rect">
                    <a:avLst/>
                  </a:prstGeom>
                  <a:blipFill>
                    <a:blip r:embed="rId6"/>
                    <a:stretch>
                      <a:fillRect b="-3279"/>
                    </a:stretch>
                  </a:blipFill>
                </p:spPr>
                <p:txBody>
                  <a:bodyPr/>
                  <a:lstStyle/>
                  <a:p>
                    <a:r>
                      <a:rPr lang="es-MX">
                        <a:noFill/>
                      </a:rPr>
                      <a:t> </a:t>
                    </a:r>
                  </a:p>
                </p:txBody>
              </p:sp>
            </mc:Fallback>
          </mc:AlternateContent>
        </p:grpSp>
        <p:sp>
          <p:nvSpPr>
            <p:cNvPr id="45" name="Text Box 12"/>
            <p:cNvSpPr txBox="1">
              <a:spLocks noChangeArrowheads="1"/>
            </p:cNvSpPr>
            <p:nvPr/>
          </p:nvSpPr>
          <p:spPr bwMode="auto">
            <a:xfrm>
              <a:off x="3648638" y="724379"/>
              <a:ext cx="590021" cy="460482"/>
            </a:xfrm>
            <a:prstGeom prst="rect">
              <a:avLst/>
            </a:prstGeom>
            <a:noFill/>
            <a:ln>
              <a:noFill/>
            </a:ln>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n-US" altLang="es-MX" sz="1800" dirty="0">
                  <a:latin typeface="Times New Roman" pitchFamily="18" charset="0"/>
                </a:rPr>
                <a:t>f(y)</a:t>
              </a:r>
              <a:endParaRPr lang="en-US" altLang="es-MX" sz="4000" dirty="0">
                <a:latin typeface="Comic Sans MS" pitchFamily="66" charset="0"/>
              </a:endParaRPr>
            </a:p>
          </p:txBody>
        </p:sp>
      </p:grpSp>
      <p:sp>
        <p:nvSpPr>
          <p:cNvPr id="13" name="Título 1"/>
          <p:cNvSpPr>
            <a:spLocks noGrp="1"/>
          </p:cNvSpPr>
          <p:nvPr>
            <p:ph type="title"/>
          </p:nvPr>
        </p:nvSpPr>
        <p:spPr>
          <a:xfrm>
            <a:off x="812800" y="228600"/>
            <a:ext cx="10871200" cy="990600"/>
          </a:xfrm>
        </p:spPr>
        <p:txBody>
          <a:bodyPr>
            <a:normAutofit/>
          </a:bodyPr>
          <a:lstStyle/>
          <a:p>
            <a:r>
              <a:rPr lang="es-MX" sz="3100" cap="small" dirty="0"/>
              <a:t>Función de distribución de probabilidad Normal</a:t>
            </a:r>
          </a:p>
        </p:txBody>
      </p:sp>
    </p:spTree>
    <p:extLst>
      <p:ext uri="{BB962C8B-B14F-4D97-AF65-F5344CB8AC3E}">
        <p14:creationId xmlns:p14="http://schemas.microsoft.com/office/powerpoint/2010/main" val="325645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7 CuadroTexto"/>
          <p:cNvSpPr txBox="1">
            <a:spLocks noChangeArrowheads="1"/>
          </p:cNvSpPr>
          <p:nvPr/>
        </p:nvSpPr>
        <p:spPr bwMode="auto">
          <a:xfrm>
            <a:off x="2462893" y="547007"/>
            <a:ext cx="73114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ctr" eaLnBrk="1" hangingPunct="1">
              <a:spcBef>
                <a:spcPct val="0"/>
              </a:spcBef>
              <a:buClrTx/>
              <a:buFontTx/>
              <a:buNone/>
            </a:pPr>
            <a:r>
              <a:rPr lang="es-MX" altLang="es-MX" sz="1600" b="1" i="1" dirty="0">
                <a:solidFill>
                  <a:srgbClr val="FF0000"/>
                </a:solidFill>
                <a:latin typeface="Bookman Old Style" pitchFamily="18" charset="0"/>
              </a:rPr>
              <a:t>El mayor porcentaje de datos se agrupan alrededor de la media.</a:t>
            </a:r>
            <a:endParaRPr lang="es-MX" altLang="es-MX" sz="1600" b="1" i="1" dirty="0">
              <a:solidFill>
                <a:srgbClr val="FF0000"/>
              </a:solidFill>
              <a:latin typeface="Comic Sans MS" pitchFamily="66" charset="0"/>
            </a:endParaRPr>
          </a:p>
        </p:txBody>
      </p:sp>
      <p:pic>
        <p:nvPicPr>
          <p:cNvPr id="5" name="4 Imagen"/>
          <p:cNvPicPr>
            <a:picLocks noChangeAspect="1"/>
          </p:cNvPicPr>
          <p:nvPr/>
        </p:nvPicPr>
        <p:blipFill rotWithShape="1">
          <a:blip r:embed="rId2">
            <a:extLst>
              <a:ext uri="{28A0092B-C50C-407E-A947-70E740481C1C}">
                <a14:useLocalDpi xmlns:a14="http://schemas.microsoft.com/office/drawing/2010/main" val="0"/>
              </a:ext>
            </a:extLst>
          </a:blip>
          <a:srcRect l="4384" t="12254" r="3550" b="3361"/>
          <a:stretch/>
        </p:blipFill>
        <p:spPr>
          <a:xfrm>
            <a:off x="2462894" y="1281796"/>
            <a:ext cx="7372351" cy="4352382"/>
          </a:xfrm>
          <a:prstGeom prst="rect">
            <a:avLst/>
          </a:prstGeom>
        </p:spPr>
      </p:pic>
      <p:cxnSp>
        <p:nvCxnSpPr>
          <p:cNvPr id="7" name="6 Conector recto"/>
          <p:cNvCxnSpPr/>
          <p:nvPr/>
        </p:nvCxnSpPr>
        <p:spPr>
          <a:xfrm flipV="1">
            <a:off x="6291943" y="1387931"/>
            <a:ext cx="0" cy="3657600"/>
          </a:xfrm>
          <a:prstGeom prst="line">
            <a:avLst/>
          </a:prstGeom>
          <a:ln w="28575">
            <a:solidFill>
              <a:srgbClr val="006600"/>
            </a:solidFill>
          </a:ln>
        </p:spPr>
        <p:style>
          <a:lnRef idx="1">
            <a:schemeClr val="accent1"/>
          </a:lnRef>
          <a:fillRef idx="0">
            <a:schemeClr val="accent1"/>
          </a:fillRef>
          <a:effectRef idx="0">
            <a:schemeClr val="accent1"/>
          </a:effectRef>
          <a:fontRef idx="minor">
            <a:schemeClr val="tx1"/>
          </a:fontRef>
        </p:style>
      </p:cxnSp>
      <p:grpSp>
        <p:nvGrpSpPr>
          <p:cNvPr id="59" name="58 Grupo"/>
          <p:cNvGrpSpPr/>
          <p:nvPr/>
        </p:nvGrpSpPr>
        <p:grpSpPr>
          <a:xfrm>
            <a:off x="5280408" y="2800352"/>
            <a:ext cx="2103280" cy="2727804"/>
            <a:chOff x="3756408" y="2800352"/>
            <a:chExt cx="2103280" cy="2727804"/>
          </a:xfrm>
        </p:grpSpPr>
        <p:cxnSp>
          <p:nvCxnSpPr>
            <p:cNvPr id="9222" name="9221 Conector recto"/>
            <p:cNvCxnSpPr/>
            <p:nvPr/>
          </p:nvCxnSpPr>
          <p:spPr>
            <a:xfrm flipV="1">
              <a:off x="5569516" y="2800352"/>
              <a:ext cx="0" cy="21063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42 Conector recto"/>
            <p:cNvCxnSpPr/>
            <p:nvPr/>
          </p:nvCxnSpPr>
          <p:spPr>
            <a:xfrm flipV="1">
              <a:off x="3966594" y="2800352"/>
              <a:ext cx="0" cy="21063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 Box 20"/>
            <p:cNvSpPr txBox="1">
              <a:spLocks noChangeArrowheads="1"/>
            </p:cNvSpPr>
            <p:nvPr/>
          </p:nvSpPr>
          <p:spPr bwMode="auto">
            <a:xfrm>
              <a:off x="5295672" y="5214490"/>
              <a:ext cx="564016" cy="313666"/>
            </a:xfrm>
            <a:prstGeom prst="rect">
              <a:avLst/>
            </a:prstGeom>
            <a:noFill/>
            <a:ln>
              <a:noFill/>
            </a:ln>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n-US" altLang="es-MX" sz="1200" b="1" dirty="0">
                  <a:solidFill>
                    <a:srgbClr val="FF0000"/>
                  </a:solidFill>
                  <a:latin typeface="Times New Roman" pitchFamily="18" charset="0"/>
                  <a:sym typeface="Symbol" pitchFamily="18" charset="2"/>
                </a:rPr>
                <a:t></a:t>
              </a:r>
              <a:r>
                <a:rPr lang="en-US" altLang="es-MX" sz="1200" b="1" dirty="0">
                  <a:solidFill>
                    <a:srgbClr val="FF0000"/>
                  </a:solidFill>
                  <a:latin typeface="Times New Roman" pitchFamily="18" charset="0"/>
                </a:rPr>
                <a:t> + </a:t>
              </a:r>
              <a:r>
                <a:rPr lang="en-US" altLang="es-MX" sz="1200" b="1" dirty="0">
                  <a:solidFill>
                    <a:srgbClr val="FF0000"/>
                  </a:solidFill>
                  <a:latin typeface="Times New Roman" pitchFamily="18" charset="0"/>
                  <a:sym typeface="Symbol" pitchFamily="18" charset="2"/>
                </a:rPr>
                <a:t></a:t>
              </a:r>
              <a:endParaRPr lang="en-US" altLang="es-MX" b="1" dirty="0">
                <a:solidFill>
                  <a:srgbClr val="FF0000"/>
                </a:solidFill>
                <a:latin typeface="Comic Sans MS" pitchFamily="66" charset="0"/>
              </a:endParaRPr>
            </a:p>
          </p:txBody>
        </p:sp>
        <p:sp>
          <p:nvSpPr>
            <p:cNvPr id="12" name="Text Box 20"/>
            <p:cNvSpPr txBox="1">
              <a:spLocks noChangeArrowheads="1"/>
            </p:cNvSpPr>
            <p:nvPr/>
          </p:nvSpPr>
          <p:spPr bwMode="auto">
            <a:xfrm>
              <a:off x="3756408" y="5211890"/>
              <a:ext cx="564016" cy="313666"/>
            </a:xfrm>
            <a:prstGeom prst="rect">
              <a:avLst/>
            </a:prstGeom>
            <a:noFill/>
            <a:ln>
              <a:noFill/>
            </a:ln>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n-US" altLang="es-MX" sz="1200" b="1" dirty="0">
                  <a:solidFill>
                    <a:srgbClr val="FF0000"/>
                  </a:solidFill>
                  <a:latin typeface="Times New Roman" pitchFamily="18" charset="0"/>
                  <a:sym typeface="Symbol" pitchFamily="18" charset="2"/>
                </a:rPr>
                <a:t></a:t>
              </a:r>
              <a:r>
                <a:rPr lang="en-US" altLang="es-MX" sz="1200" b="1" dirty="0">
                  <a:solidFill>
                    <a:srgbClr val="FF0000"/>
                  </a:solidFill>
                  <a:latin typeface="Times New Roman" pitchFamily="18" charset="0"/>
                </a:rPr>
                <a:t> - </a:t>
              </a:r>
              <a:r>
                <a:rPr lang="en-US" altLang="es-MX" sz="1200" b="1" dirty="0">
                  <a:solidFill>
                    <a:srgbClr val="FF0000"/>
                  </a:solidFill>
                  <a:latin typeface="Times New Roman" pitchFamily="18" charset="0"/>
                  <a:sym typeface="Symbol" pitchFamily="18" charset="2"/>
                </a:rPr>
                <a:t></a:t>
              </a:r>
              <a:endParaRPr lang="en-US" altLang="es-MX" b="1" dirty="0">
                <a:solidFill>
                  <a:srgbClr val="FF0000"/>
                </a:solidFill>
                <a:latin typeface="Comic Sans MS" pitchFamily="66" charset="0"/>
              </a:endParaRPr>
            </a:p>
          </p:txBody>
        </p:sp>
        <p:cxnSp>
          <p:nvCxnSpPr>
            <p:cNvPr id="20" name="19 Conector angular"/>
            <p:cNvCxnSpPr>
              <a:stCxn id="12" idx="2"/>
              <a:endCxn id="11" idx="2"/>
            </p:cNvCxnSpPr>
            <p:nvPr/>
          </p:nvCxnSpPr>
          <p:spPr>
            <a:xfrm rot="16200000" flipH="1">
              <a:off x="4806748" y="4757224"/>
              <a:ext cx="2600" cy="1539264"/>
            </a:xfrm>
            <a:prstGeom prst="bentConnector3">
              <a:avLst>
                <a:gd name="adj1" fmla="val 8892308"/>
              </a:avLst>
            </a:prstGeom>
            <a:ln w="95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239" name="9238 Conector recto"/>
            <p:cNvCxnSpPr/>
            <p:nvPr/>
          </p:nvCxnSpPr>
          <p:spPr>
            <a:xfrm>
              <a:off x="4005760" y="2979967"/>
              <a:ext cx="1522936" cy="0"/>
            </a:xfrm>
            <a:prstGeom prst="line">
              <a:avLst/>
            </a:prstGeom>
            <a:ln>
              <a:solidFill>
                <a:srgbClr val="FF000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45 CuadroTexto"/>
            <p:cNvSpPr txBox="1"/>
            <p:nvPr/>
          </p:nvSpPr>
          <p:spPr>
            <a:xfrm>
              <a:off x="4387256" y="2808516"/>
              <a:ext cx="756952" cy="307777"/>
            </a:xfrm>
            <a:prstGeom prst="rect">
              <a:avLst/>
            </a:prstGeom>
            <a:solidFill>
              <a:schemeClr val="bg1"/>
            </a:solidFill>
            <a:ln w="12700">
              <a:solidFill>
                <a:srgbClr val="FF0000"/>
              </a:solidFill>
              <a:prstDash val="sysDash"/>
            </a:ln>
          </p:spPr>
          <p:txBody>
            <a:bodyPr wrap="square" rtlCol="0">
              <a:spAutoFit/>
            </a:bodyPr>
            <a:lstStyle/>
            <a:p>
              <a:r>
                <a:rPr lang="es-MX" sz="1400" b="1" dirty="0">
                  <a:solidFill>
                    <a:srgbClr val="FF0000"/>
                  </a:solidFill>
                </a:rPr>
                <a:t>68.2</a:t>
              </a:r>
              <a:r>
                <a:rPr lang="es-MX" sz="1400" dirty="0">
                  <a:solidFill>
                    <a:srgbClr val="FF0000"/>
                  </a:solidFill>
                </a:rPr>
                <a:t>%</a:t>
              </a:r>
            </a:p>
          </p:txBody>
        </p:sp>
      </p:grpSp>
      <p:grpSp>
        <p:nvGrpSpPr>
          <p:cNvPr id="60" name="59 Grupo"/>
          <p:cNvGrpSpPr/>
          <p:nvPr/>
        </p:nvGrpSpPr>
        <p:grpSpPr>
          <a:xfrm>
            <a:off x="4463712" y="3521374"/>
            <a:ext cx="3872301" cy="2013132"/>
            <a:chOff x="2939711" y="3521374"/>
            <a:chExt cx="3872301" cy="2013132"/>
          </a:xfrm>
        </p:grpSpPr>
        <p:cxnSp>
          <p:nvCxnSpPr>
            <p:cNvPr id="47" name="46 Conector recto"/>
            <p:cNvCxnSpPr/>
            <p:nvPr/>
          </p:nvCxnSpPr>
          <p:spPr>
            <a:xfrm flipV="1">
              <a:off x="6362249" y="3682119"/>
              <a:ext cx="0" cy="1227342"/>
            </a:xfrm>
            <a:prstGeom prst="line">
              <a:avLst/>
            </a:prstGeom>
            <a:ln w="28575">
              <a:solidFill>
                <a:srgbClr val="C808B1"/>
              </a:solidFill>
            </a:ln>
          </p:spPr>
          <p:style>
            <a:lnRef idx="1">
              <a:schemeClr val="accent1"/>
            </a:lnRef>
            <a:fillRef idx="0">
              <a:schemeClr val="accent1"/>
            </a:fillRef>
            <a:effectRef idx="0">
              <a:schemeClr val="accent1"/>
            </a:effectRef>
            <a:fontRef idx="minor">
              <a:schemeClr val="tx1"/>
            </a:fontRef>
          </p:style>
        </p:cxnSp>
        <p:sp>
          <p:nvSpPr>
            <p:cNvPr id="13" name="Text Box 20"/>
            <p:cNvSpPr txBox="1">
              <a:spLocks noChangeArrowheads="1"/>
            </p:cNvSpPr>
            <p:nvPr/>
          </p:nvSpPr>
          <p:spPr bwMode="auto">
            <a:xfrm>
              <a:off x="6087092" y="5214490"/>
              <a:ext cx="724920" cy="313666"/>
            </a:xfrm>
            <a:prstGeom prst="rect">
              <a:avLst/>
            </a:prstGeom>
            <a:noFill/>
            <a:ln>
              <a:noFill/>
            </a:ln>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n-US" altLang="es-MX" sz="1200" b="1" dirty="0">
                  <a:solidFill>
                    <a:srgbClr val="C808B1"/>
                  </a:solidFill>
                  <a:latin typeface="Times New Roman" pitchFamily="18" charset="0"/>
                  <a:sym typeface="Symbol" pitchFamily="18" charset="2"/>
                </a:rPr>
                <a:t></a:t>
              </a:r>
              <a:r>
                <a:rPr lang="en-US" altLang="es-MX" sz="1200" b="1" dirty="0">
                  <a:solidFill>
                    <a:srgbClr val="C808B1"/>
                  </a:solidFill>
                  <a:latin typeface="Times New Roman" pitchFamily="18" charset="0"/>
                </a:rPr>
                <a:t> + 2</a:t>
              </a:r>
              <a:r>
                <a:rPr lang="en-US" altLang="es-MX" sz="1200" b="1" dirty="0">
                  <a:solidFill>
                    <a:srgbClr val="C808B1"/>
                  </a:solidFill>
                  <a:latin typeface="Times New Roman" pitchFamily="18" charset="0"/>
                  <a:sym typeface="Symbol" pitchFamily="18" charset="2"/>
                </a:rPr>
                <a:t></a:t>
              </a:r>
              <a:endParaRPr lang="en-US" altLang="es-MX" b="1" dirty="0">
                <a:solidFill>
                  <a:srgbClr val="C808B1"/>
                </a:solidFill>
                <a:latin typeface="Comic Sans MS" pitchFamily="66" charset="0"/>
              </a:endParaRPr>
            </a:p>
          </p:txBody>
        </p:sp>
        <p:sp>
          <p:nvSpPr>
            <p:cNvPr id="16" name="Text Box 20"/>
            <p:cNvSpPr txBox="1">
              <a:spLocks noChangeArrowheads="1"/>
            </p:cNvSpPr>
            <p:nvPr/>
          </p:nvSpPr>
          <p:spPr bwMode="auto">
            <a:xfrm>
              <a:off x="2939711" y="5214490"/>
              <a:ext cx="564016" cy="313666"/>
            </a:xfrm>
            <a:prstGeom prst="rect">
              <a:avLst/>
            </a:prstGeom>
            <a:noFill/>
            <a:ln>
              <a:noFill/>
            </a:ln>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n-US" altLang="es-MX" sz="1200" b="1" dirty="0">
                  <a:solidFill>
                    <a:srgbClr val="C808B1"/>
                  </a:solidFill>
                  <a:latin typeface="Times New Roman" pitchFamily="18" charset="0"/>
                  <a:sym typeface="Symbol" pitchFamily="18" charset="2"/>
                </a:rPr>
                <a:t></a:t>
              </a:r>
              <a:r>
                <a:rPr lang="en-US" altLang="es-MX" sz="1200" b="1" dirty="0">
                  <a:solidFill>
                    <a:srgbClr val="C808B1"/>
                  </a:solidFill>
                  <a:latin typeface="Times New Roman" pitchFamily="18" charset="0"/>
                </a:rPr>
                <a:t> - 2</a:t>
              </a:r>
              <a:r>
                <a:rPr lang="en-US" altLang="es-MX" sz="1200" b="1" dirty="0">
                  <a:solidFill>
                    <a:srgbClr val="C808B1"/>
                  </a:solidFill>
                  <a:latin typeface="Times New Roman" pitchFamily="18" charset="0"/>
                  <a:sym typeface="Symbol" pitchFamily="18" charset="2"/>
                </a:rPr>
                <a:t></a:t>
              </a:r>
              <a:endParaRPr lang="en-US" altLang="es-MX" b="1" dirty="0">
                <a:solidFill>
                  <a:srgbClr val="C808B1"/>
                </a:solidFill>
                <a:latin typeface="Comic Sans MS" pitchFamily="66" charset="0"/>
              </a:endParaRPr>
            </a:p>
          </p:txBody>
        </p:sp>
        <p:cxnSp>
          <p:nvCxnSpPr>
            <p:cNvPr id="23" name="22 Conector angular"/>
            <p:cNvCxnSpPr>
              <a:stCxn id="16" idx="2"/>
              <a:endCxn id="13" idx="2"/>
            </p:cNvCxnSpPr>
            <p:nvPr/>
          </p:nvCxnSpPr>
          <p:spPr>
            <a:xfrm rot="16200000" flipH="1">
              <a:off x="4835635" y="3914239"/>
              <a:ext cx="12700" cy="3227833"/>
            </a:xfrm>
            <a:prstGeom prst="bentConnector3">
              <a:avLst>
                <a:gd name="adj1" fmla="val 3085709"/>
              </a:avLst>
            </a:prstGeom>
            <a:ln w="9525">
              <a:solidFill>
                <a:srgbClr val="C808B1"/>
              </a:solidFill>
              <a:prstDash val="sysDot"/>
            </a:ln>
          </p:spPr>
          <p:style>
            <a:lnRef idx="1">
              <a:schemeClr val="accent1"/>
            </a:lnRef>
            <a:fillRef idx="0">
              <a:schemeClr val="accent1"/>
            </a:fillRef>
            <a:effectRef idx="0">
              <a:schemeClr val="accent1"/>
            </a:effectRef>
            <a:fontRef idx="minor">
              <a:schemeClr val="tx1"/>
            </a:fontRef>
          </p:style>
        </p:cxnSp>
        <p:cxnSp>
          <p:nvCxnSpPr>
            <p:cNvPr id="80" name="79 Conector recto"/>
            <p:cNvCxnSpPr/>
            <p:nvPr/>
          </p:nvCxnSpPr>
          <p:spPr>
            <a:xfrm flipV="1">
              <a:off x="3159122" y="3675262"/>
              <a:ext cx="0" cy="1239651"/>
            </a:xfrm>
            <a:prstGeom prst="line">
              <a:avLst/>
            </a:prstGeom>
            <a:ln w="28575">
              <a:solidFill>
                <a:srgbClr val="C808B1"/>
              </a:solidFill>
            </a:ln>
          </p:spPr>
          <p:style>
            <a:lnRef idx="1">
              <a:schemeClr val="accent1"/>
            </a:lnRef>
            <a:fillRef idx="0">
              <a:schemeClr val="accent1"/>
            </a:fillRef>
            <a:effectRef idx="0">
              <a:schemeClr val="accent1"/>
            </a:effectRef>
            <a:fontRef idx="minor">
              <a:schemeClr val="tx1"/>
            </a:fontRef>
          </p:style>
        </p:cxnSp>
        <p:cxnSp>
          <p:nvCxnSpPr>
            <p:cNvPr id="9243" name="9242 Conector recto"/>
            <p:cNvCxnSpPr/>
            <p:nvPr/>
          </p:nvCxnSpPr>
          <p:spPr>
            <a:xfrm>
              <a:off x="3189063" y="3682119"/>
              <a:ext cx="3140530" cy="0"/>
            </a:xfrm>
            <a:prstGeom prst="line">
              <a:avLst/>
            </a:prstGeom>
            <a:ln>
              <a:solidFill>
                <a:srgbClr val="C808B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84 CuadroTexto"/>
            <p:cNvSpPr txBox="1"/>
            <p:nvPr/>
          </p:nvSpPr>
          <p:spPr>
            <a:xfrm>
              <a:off x="4432302" y="3521374"/>
              <a:ext cx="663964" cy="307777"/>
            </a:xfrm>
            <a:prstGeom prst="rect">
              <a:avLst/>
            </a:prstGeom>
            <a:solidFill>
              <a:schemeClr val="bg1"/>
            </a:solidFill>
            <a:ln w="12700">
              <a:solidFill>
                <a:srgbClr val="C808B1"/>
              </a:solidFill>
              <a:prstDash val="sysDash"/>
            </a:ln>
          </p:spPr>
          <p:txBody>
            <a:bodyPr wrap="none" rtlCol="0">
              <a:spAutoFit/>
            </a:bodyPr>
            <a:lstStyle/>
            <a:p>
              <a:r>
                <a:rPr lang="es-MX" sz="1400" b="1" dirty="0">
                  <a:solidFill>
                    <a:srgbClr val="C808B1"/>
                  </a:solidFill>
                </a:rPr>
                <a:t>94.5</a:t>
              </a:r>
              <a:r>
                <a:rPr lang="es-MX" sz="1400" dirty="0">
                  <a:solidFill>
                    <a:srgbClr val="C808B1"/>
                  </a:solidFill>
                </a:rPr>
                <a:t>%</a:t>
              </a:r>
            </a:p>
          </p:txBody>
        </p:sp>
      </p:grpSp>
      <p:grpSp>
        <p:nvGrpSpPr>
          <p:cNvPr id="61" name="60 Grupo"/>
          <p:cNvGrpSpPr/>
          <p:nvPr/>
        </p:nvGrpSpPr>
        <p:grpSpPr>
          <a:xfrm>
            <a:off x="3651930" y="3997876"/>
            <a:ext cx="5456670" cy="1536630"/>
            <a:chOff x="2127930" y="3997876"/>
            <a:chExt cx="5456670" cy="1536630"/>
          </a:xfrm>
        </p:grpSpPr>
        <p:cxnSp>
          <p:nvCxnSpPr>
            <p:cNvPr id="51" name="50 Conector recto"/>
            <p:cNvCxnSpPr/>
            <p:nvPr/>
          </p:nvCxnSpPr>
          <p:spPr>
            <a:xfrm flipV="1">
              <a:off x="7166995" y="4163808"/>
              <a:ext cx="0" cy="745653"/>
            </a:xfrm>
            <a:prstGeom prst="line">
              <a:avLst/>
            </a:prstGeom>
            <a:ln w="28575">
              <a:solidFill>
                <a:srgbClr val="CBA435"/>
              </a:solidFill>
            </a:ln>
          </p:spPr>
          <p:style>
            <a:lnRef idx="1">
              <a:schemeClr val="accent1"/>
            </a:lnRef>
            <a:fillRef idx="0">
              <a:schemeClr val="accent1"/>
            </a:fillRef>
            <a:effectRef idx="0">
              <a:schemeClr val="accent1"/>
            </a:effectRef>
            <a:fontRef idx="minor">
              <a:schemeClr val="tx1"/>
            </a:fontRef>
          </p:style>
        </p:cxnSp>
        <p:sp>
          <p:nvSpPr>
            <p:cNvPr id="14" name="Text Box 20"/>
            <p:cNvSpPr txBox="1">
              <a:spLocks noChangeArrowheads="1"/>
            </p:cNvSpPr>
            <p:nvPr/>
          </p:nvSpPr>
          <p:spPr bwMode="auto">
            <a:xfrm>
              <a:off x="6898572" y="5208139"/>
              <a:ext cx="686028" cy="313666"/>
            </a:xfrm>
            <a:prstGeom prst="rect">
              <a:avLst/>
            </a:prstGeom>
            <a:noFill/>
            <a:ln>
              <a:noFill/>
            </a:ln>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n-US" altLang="es-MX" sz="1200" b="1" dirty="0">
                  <a:solidFill>
                    <a:schemeClr val="accent6">
                      <a:lumMod val="75000"/>
                    </a:schemeClr>
                  </a:solidFill>
                  <a:latin typeface="Times New Roman" pitchFamily="18" charset="0"/>
                  <a:sym typeface="Symbol" pitchFamily="18" charset="2"/>
                </a:rPr>
                <a:t></a:t>
              </a:r>
              <a:r>
                <a:rPr lang="en-US" altLang="es-MX" sz="1200" b="1" dirty="0">
                  <a:solidFill>
                    <a:schemeClr val="accent6">
                      <a:lumMod val="75000"/>
                    </a:schemeClr>
                  </a:solidFill>
                  <a:latin typeface="Times New Roman" pitchFamily="18" charset="0"/>
                </a:rPr>
                <a:t> + 3</a:t>
              </a:r>
              <a:r>
                <a:rPr lang="en-US" altLang="es-MX" sz="1200" b="1" dirty="0">
                  <a:solidFill>
                    <a:schemeClr val="accent6">
                      <a:lumMod val="75000"/>
                    </a:schemeClr>
                  </a:solidFill>
                  <a:latin typeface="Times New Roman" pitchFamily="18" charset="0"/>
                  <a:sym typeface="Symbol" pitchFamily="18" charset="2"/>
                </a:rPr>
                <a:t></a:t>
              </a:r>
              <a:endParaRPr lang="en-US" altLang="es-MX" b="1" dirty="0">
                <a:solidFill>
                  <a:schemeClr val="accent6">
                    <a:lumMod val="75000"/>
                  </a:schemeClr>
                </a:solidFill>
                <a:latin typeface="Comic Sans MS" pitchFamily="66" charset="0"/>
              </a:endParaRPr>
            </a:p>
          </p:txBody>
        </p:sp>
        <p:sp>
          <p:nvSpPr>
            <p:cNvPr id="17" name="Text Box 20"/>
            <p:cNvSpPr txBox="1">
              <a:spLocks noChangeArrowheads="1"/>
            </p:cNvSpPr>
            <p:nvPr/>
          </p:nvSpPr>
          <p:spPr bwMode="auto">
            <a:xfrm>
              <a:off x="2127930" y="5220840"/>
              <a:ext cx="564016" cy="313666"/>
            </a:xfrm>
            <a:prstGeom prst="rect">
              <a:avLst/>
            </a:prstGeom>
            <a:noFill/>
            <a:ln>
              <a:noFill/>
            </a:ln>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n-US" altLang="es-MX" sz="1200" b="1" dirty="0">
                  <a:solidFill>
                    <a:schemeClr val="accent6">
                      <a:lumMod val="75000"/>
                    </a:schemeClr>
                  </a:solidFill>
                  <a:latin typeface="Times New Roman" pitchFamily="18" charset="0"/>
                  <a:sym typeface="Symbol" pitchFamily="18" charset="2"/>
                </a:rPr>
                <a:t></a:t>
              </a:r>
              <a:r>
                <a:rPr lang="en-US" altLang="es-MX" sz="1200" b="1" dirty="0">
                  <a:solidFill>
                    <a:schemeClr val="accent6">
                      <a:lumMod val="75000"/>
                    </a:schemeClr>
                  </a:solidFill>
                  <a:latin typeface="Times New Roman" pitchFamily="18" charset="0"/>
                </a:rPr>
                <a:t> - 3</a:t>
              </a:r>
              <a:r>
                <a:rPr lang="en-US" altLang="es-MX" sz="1200" b="1" dirty="0">
                  <a:solidFill>
                    <a:schemeClr val="accent6">
                      <a:lumMod val="75000"/>
                    </a:schemeClr>
                  </a:solidFill>
                  <a:latin typeface="Times New Roman" pitchFamily="18" charset="0"/>
                  <a:sym typeface="Symbol" pitchFamily="18" charset="2"/>
                </a:rPr>
                <a:t></a:t>
              </a:r>
              <a:endParaRPr lang="en-US" altLang="es-MX" b="1" dirty="0">
                <a:solidFill>
                  <a:schemeClr val="accent6">
                    <a:lumMod val="75000"/>
                  </a:schemeClr>
                </a:solidFill>
                <a:latin typeface="Comic Sans MS" pitchFamily="66" charset="0"/>
              </a:endParaRPr>
            </a:p>
          </p:txBody>
        </p:sp>
        <p:cxnSp>
          <p:nvCxnSpPr>
            <p:cNvPr id="27" name="26 Conector angular"/>
            <p:cNvCxnSpPr>
              <a:stCxn id="17" idx="2"/>
              <a:endCxn id="14" idx="2"/>
            </p:cNvCxnSpPr>
            <p:nvPr/>
          </p:nvCxnSpPr>
          <p:spPr>
            <a:xfrm rot="5400000" flipH="1" flipV="1">
              <a:off x="4819411" y="3112332"/>
              <a:ext cx="12701" cy="4831648"/>
            </a:xfrm>
            <a:prstGeom prst="bentConnector3">
              <a:avLst>
                <a:gd name="adj1" fmla="val -4821069"/>
              </a:avLst>
            </a:prstGeom>
            <a:ln w="9525">
              <a:solidFill>
                <a:srgbClr val="CBA435"/>
              </a:solidFill>
              <a:prstDash val="sysDot"/>
            </a:ln>
          </p:spPr>
          <p:style>
            <a:lnRef idx="1">
              <a:schemeClr val="accent1"/>
            </a:lnRef>
            <a:fillRef idx="0">
              <a:schemeClr val="accent1"/>
            </a:fillRef>
            <a:effectRef idx="0">
              <a:schemeClr val="accent1"/>
            </a:effectRef>
            <a:fontRef idx="minor">
              <a:schemeClr val="tx1"/>
            </a:fontRef>
          </p:style>
        </p:cxnSp>
        <p:cxnSp>
          <p:nvCxnSpPr>
            <p:cNvPr id="83" name="82 Conector recto"/>
            <p:cNvCxnSpPr/>
            <p:nvPr/>
          </p:nvCxnSpPr>
          <p:spPr>
            <a:xfrm flipV="1">
              <a:off x="2363678" y="4151764"/>
              <a:ext cx="0" cy="749526"/>
            </a:xfrm>
            <a:prstGeom prst="line">
              <a:avLst/>
            </a:prstGeom>
            <a:ln w="28575">
              <a:solidFill>
                <a:srgbClr val="CBA435"/>
              </a:solidFill>
            </a:ln>
          </p:spPr>
          <p:style>
            <a:lnRef idx="1">
              <a:schemeClr val="accent1"/>
            </a:lnRef>
            <a:fillRef idx="0">
              <a:schemeClr val="accent1"/>
            </a:fillRef>
            <a:effectRef idx="0">
              <a:schemeClr val="accent1"/>
            </a:effectRef>
            <a:fontRef idx="minor">
              <a:schemeClr val="tx1"/>
            </a:fontRef>
          </p:style>
        </p:cxnSp>
        <p:cxnSp>
          <p:nvCxnSpPr>
            <p:cNvPr id="32" name="31 Conector recto"/>
            <p:cNvCxnSpPr/>
            <p:nvPr/>
          </p:nvCxnSpPr>
          <p:spPr>
            <a:xfrm>
              <a:off x="2393609" y="4163808"/>
              <a:ext cx="4757058" cy="0"/>
            </a:xfrm>
            <a:prstGeom prst="line">
              <a:avLst/>
            </a:prstGeom>
            <a:ln>
              <a:solidFill>
                <a:srgbClr val="CBA435"/>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85 CuadroTexto"/>
            <p:cNvSpPr txBox="1"/>
            <p:nvPr/>
          </p:nvSpPr>
          <p:spPr>
            <a:xfrm>
              <a:off x="4419912" y="3997876"/>
              <a:ext cx="691215" cy="307777"/>
            </a:xfrm>
            <a:prstGeom prst="rect">
              <a:avLst/>
            </a:prstGeom>
            <a:solidFill>
              <a:schemeClr val="bg1"/>
            </a:solidFill>
            <a:ln w="12700">
              <a:solidFill>
                <a:srgbClr val="CBA435"/>
              </a:solidFill>
              <a:prstDash val="sysDash"/>
            </a:ln>
          </p:spPr>
          <p:txBody>
            <a:bodyPr wrap="none" rtlCol="0">
              <a:spAutoFit/>
            </a:bodyPr>
            <a:lstStyle/>
            <a:p>
              <a:r>
                <a:rPr lang="es-MX" sz="1400" b="1" dirty="0">
                  <a:solidFill>
                    <a:srgbClr val="CBA435"/>
                  </a:solidFill>
                </a:rPr>
                <a:t>99.6%</a:t>
              </a:r>
              <a:endParaRPr lang="es-MX" sz="1400" dirty="0">
                <a:solidFill>
                  <a:srgbClr val="CBA435"/>
                </a:solidFill>
              </a:endParaRPr>
            </a:p>
          </p:txBody>
        </p:sp>
      </p:grpSp>
      <p:grpSp>
        <p:nvGrpSpPr>
          <p:cNvPr id="62" name="61 Grupo"/>
          <p:cNvGrpSpPr/>
          <p:nvPr/>
        </p:nvGrpSpPr>
        <p:grpSpPr>
          <a:xfrm>
            <a:off x="2850356" y="4492527"/>
            <a:ext cx="7082856" cy="1035629"/>
            <a:chOff x="1326356" y="4492526"/>
            <a:chExt cx="7082856" cy="1035629"/>
          </a:xfrm>
        </p:grpSpPr>
        <p:cxnSp>
          <p:nvCxnSpPr>
            <p:cNvPr id="9234" name="9233 Conector recto"/>
            <p:cNvCxnSpPr/>
            <p:nvPr/>
          </p:nvCxnSpPr>
          <p:spPr>
            <a:xfrm flipV="1">
              <a:off x="1575708" y="4661803"/>
              <a:ext cx="0" cy="25309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5" name="54 Conector recto"/>
            <p:cNvCxnSpPr/>
            <p:nvPr/>
          </p:nvCxnSpPr>
          <p:spPr>
            <a:xfrm flipV="1">
              <a:off x="7965623" y="4661803"/>
              <a:ext cx="0" cy="24629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5" name="Text Box 20"/>
            <p:cNvSpPr txBox="1">
              <a:spLocks noChangeArrowheads="1"/>
            </p:cNvSpPr>
            <p:nvPr/>
          </p:nvSpPr>
          <p:spPr bwMode="auto">
            <a:xfrm>
              <a:off x="7710599" y="5208139"/>
              <a:ext cx="698613" cy="313666"/>
            </a:xfrm>
            <a:prstGeom prst="rect">
              <a:avLst/>
            </a:prstGeom>
            <a:noFill/>
            <a:ln>
              <a:noFill/>
            </a:ln>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n-US" altLang="es-MX" sz="1200" b="1" dirty="0">
                  <a:solidFill>
                    <a:srgbClr val="0000FF"/>
                  </a:solidFill>
                  <a:latin typeface="Times New Roman" pitchFamily="18" charset="0"/>
                  <a:sym typeface="Symbol" pitchFamily="18" charset="2"/>
                </a:rPr>
                <a:t></a:t>
              </a:r>
              <a:r>
                <a:rPr lang="en-US" altLang="es-MX" sz="1200" b="1" dirty="0">
                  <a:solidFill>
                    <a:srgbClr val="0000FF"/>
                  </a:solidFill>
                  <a:latin typeface="Times New Roman" pitchFamily="18" charset="0"/>
                </a:rPr>
                <a:t> + 4</a:t>
              </a:r>
              <a:r>
                <a:rPr lang="en-US" altLang="es-MX" sz="1200" b="1" dirty="0">
                  <a:solidFill>
                    <a:srgbClr val="0000FF"/>
                  </a:solidFill>
                  <a:latin typeface="Times New Roman" pitchFamily="18" charset="0"/>
                  <a:sym typeface="Symbol" pitchFamily="18" charset="2"/>
                </a:rPr>
                <a:t></a:t>
              </a:r>
              <a:endParaRPr lang="en-US" altLang="es-MX" b="1" dirty="0">
                <a:solidFill>
                  <a:srgbClr val="0000FF"/>
                </a:solidFill>
                <a:latin typeface="Comic Sans MS" pitchFamily="66" charset="0"/>
              </a:endParaRPr>
            </a:p>
          </p:txBody>
        </p:sp>
        <p:sp>
          <p:nvSpPr>
            <p:cNvPr id="18" name="Text Box 20"/>
            <p:cNvSpPr txBox="1">
              <a:spLocks noChangeArrowheads="1"/>
            </p:cNvSpPr>
            <p:nvPr/>
          </p:nvSpPr>
          <p:spPr bwMode="auto">
            <a:xfrm>
              <a:off x="1326356" y="5208139"/>
              <a:ext cx="564016" cy="313666"/>
            </a:xfrm>
            <a:prstGeom prst="rect">
              <a:avLst/>
            </a:prstGeom>
            <a:noFill/>
            <a:ln>
              <a:noFill/>
            </a:ln>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n-US" altLang="es-MX" sz="1200" b="1" dirty="0">
                  <a:solidFill>
                    <a:srgbClr val="0000FF"/>
                  </a:solidFill>
                  <a:latin typeface="Times New Roman" pitchFamily="18" charset="0"/>
                  <a:sym typeface="Symbol" pitchFamily="18" charset="2"/>
                </a:rPr>
                <a:t></a:t>
              </a:r>
              <a:r>
                <a:rPr lang="en-US" altLang="es-MX" sz="1200" b="1" dirty="0">
                  <a:solidFill>
                    <a:srgbClr val="0000FF"/>
                  </a:solidFill>
                  <a:latin typeface="Times New Roman" pitchFamily="18" charset="0"/>
                </a:rPr>
                <a:t> - 4</a:t>
              </a:r>
              <a:r>
                <a:rPr lang="en-US" altLang="es-MX" sz="1200" b="1" dirty="0">
                  <a:solidFill>
                    <a:srgbClr val="0000FF"/>
                  </a:solidFill>
                  <a:latin typeface="Times New Roman" pitchFamily="18" charset="0"/>
                  <a:sym typeface="Symbol" pitchFamily="18" charset="2"/>
                </a:rPr>
                <a:t></a:t>
              </a:r>
              <a:endParaRPr lang="en-US" altLang="es-MX" b="1" dirty="0">
                <a:solidFill>
                  <a:srgbClr val="0000FF"/>
                </a:solidFill>
                <a:latin typeface="Comic Sans MS" pitchFamily="66" charset="0"/>
              </a:endParaRPr>
            </a:p>
          </p:txBody>
        </p:sp>
        <p:cxnSp>
          <p:nvCxnSpPr>
            <p:cNvPr id="9217" name="9216 Conector angular"/>
            <p:cNvCxnSpPr>
              <a:stCxn id="18" idx="2"/>
              <a:endCxn id="15" idx="2"/>
            </p:cNvCxnSpPr>
            <p:nvPr/>
          </p:nvCxnSpPr>
          <p:spPr>
            <a:xfrm rot="16200000" flipH="1">
              <a:off x="4834135" y="2296034"/>
              <a:ext cx="12700" cy="6451542"/>
            </a:xfrm>
            <a:prstGeom prst="bentConnector3">
              <a:avLst>
                <a:gd name="adj1" fmla="val 9128575"/>
              </a:avLst>
            </a:prstGeom>
            <a:ln w="9525">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35" name="34 Conector recto"/>
            <p:cNvCxnSpPr/>
            <p:nvPr/>
          </p:nvCxnSpPr>
          <p:spPr>
            <a:xfrm flipV="1">
              <a:off x="1598386" y="4661823"/>
              <a:ext cx="6350909" cy="9525"/>
            </a:xfrm>
            <a:prstGeom prst="line">
              <a:avLst/>
            </a:prstGeom>
            <a:ln>
              <a:solidFill>
                <a:srgbClr val="0000FF"/>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86 CuadroTexto"/>
            <p:cNvSpPr txBox="1"/>
            <p:nvPr/>
          </p:nvSpPr>
          <p:spPr>
            <a:xfrm>
              <a:off x="4383318" y="4492526"/>
              <a:ext cx="776513" cy="307777"/>
            </a:xfrm>
            <a:prstGeom prst="rect">
              <a:avLst/>
            </a:prstGeom>
            <a:solidFill>
              <a:schemeClr val="bg1"/>
            </a:solidFill>
            <a:ln w="12700">
              <a:solidFill>
                <a:srgbClr val="0000FF"/>
              </a:solidFill>
              <a:prstDash val="sysDash"/>
            </a:ln>
          </p:spPr>
          <p:txBody>
            <a:bodyPr wrap="square" rtlCol="0">
              <a:spAutoFit/>
            </a:bodyPr>
            <a:lstStyle/>
            <a:p>
              <a:r>
                <a:rPr lang="es-MX" sz="1400" b="1" dirty="0">
                  <a:solidFill>
                    <a:srgbClr val="0000FF"/>
                  </a:solidFill>
                </a:rPr>
                <a:t>99.8%</a:t>
              </a:r>
              <a:endParaRPr lang="es-MX" sz="1400" dirty="0">
                <a:solidFill>
                  <a:srgbClr val="0000FF"/>
                </a:solidFill>
              </a:endParaRPr>
            </a:p>
          </p:txBody>
        </p:sp>
      </p:grpSp>
      <p:sp>
        <p:nvSpPr>
          <p:cNvPr id="101" name="Text Box 12"/>
          <p:cNvSpPr txBox="1">
            <a:spLocks noChangeArrowheads="1"/>
          </p:cNvSpPr>
          <p:nvPr/>
        </p:nvSpPr>
        <p:spPr bwMode="auto">
          <a:xfrm>
            <a:off x="5366282" y="1630614"/>
            <a:ext cx="590021" cy="460482"/>
          </a:xfrm>
          <a:prstGeom prst="rect">
            <a:avLst/>
          </a:prstGeom>
          <a:noFill/>
          <a:ln>
            <a:noFill/>
          </a:ln>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n-US" altLang="es-MX" sz="1800" dirty="0">
                <a:latin typeface="Times New Roman" pitchFamily="18" charset="0"/>
              </a:rPr>
              <a:t>f(y)</a:t>
            </a:r>
            <a:endParaRPr lang="en-US" altLang="es-MX" sz="4000" dirty="0">
              <a:latin typeface="Comic Sans MS" pitchFamily="66" charset="0"/>
            </a:endParaRPr>
          </a:p>
        </p:txBody>
      </p:sp>
    </p:spTree>
    <p:extLst>
      <p:ext uri="{BB962C8B-B14F-4D97-AF65-F5344CB8AC3E}">
        <p14:creationId xmlns:p14="http://schemas.microsoft.com/office/powerpoint/2010/main" val="214845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magen"/>
          <p:cNvPicPr>
            <a:picLocks noChangeAspect="1"/>
          </p:cNvPicPr>
          <p:nvPr/>
        </p:nvPicPr>
        <p:blipFill rotWithShape="1">
          <a:blip r:embed="rId2">
            <a:extLst>
              <a:ext uri="{28A0092B-C50C-407E-A947-70E740481C1C}">
                <a14:useLocalDpi xmlns:a14="http://schemas.microsoft.com/office/drawing/2010/main" val="0"/>
              </a:ext>
            </a:extLst>
          </a:blip>
          <a:srcRect l="4384" t="12254" r="3550" b="3361"/>
          <a:stretch/>
        </p:blipFill>
        <p:spPr>
          <a:xfrm>
            <a:off x="2462894" y="1281796"/>
            <a:ext cx="7372351" cy="4352382"/>
          </a:xfrm>
          <a:prstGeom prst="rect">
            <a:avLst/>
          </a:prstGeom>
        </p:spPr>
      </p:pic>
      <p:cxnSp>
        <p:nvCxnSpPr>
          <p:cNvPr id="7" name="6 Conector recto"/>
          <p:cNvCxnSpPr/>
          <p:nvPr/>
        </p:nvCxnSpPr>
        <p:spPr>
          <a:xfrm flipV="1">
            <a:off x="6291943" y="1387931"/>
            <a:ext cx="0" cy="3657600"/>
          </a:xfrm>
          <a:prstGeom prst="line">
            <a:avLst/>
          </a:prstGeom>
          <a:ln w="28575">
            <a:solidFill>
              <a:srgbClr val="006600"/>
            </a:solidFill>
          </a:ln>
        </p:spPr>
        <p:style>
          <a:lnRef idx="1">
            <a:schemeClr val="accent1"/>
          </a:lnRef>
          <a:fillRef idx="0">
            <a:schemeClr val="accent1"/>
          </a:fillRef>
          <a:effectRef idx="0">
            <a:schemeClr val="accent1"/>
          </a:effectRef>
          <a:fontRef idx="minor">
            <a:schemeClr val="tx1"/>
          </a:fontRef>
        </p:style>
      </p:cxnSp>
      <p:grpSp>
        <p:nvGrpSpPr>
          <p:cNvPr id="59" name="58 Grupo"/>
          <p:cNvGrpSpPr/>
          <p:nvPr/>
        </p:nvGrpSpPr>
        <p:grpSpPr>
          <a:xfrm>
            <a:off x="5280408" y="2702376"/>
            <a:ext cx="2103280" cy="2825780"/>
            <a:chOff x="3756408" y="2702376"/>
            <a:chExt cx="2103280" cy="2825780"/>
          </a:xfrm>
        </p:grpSpPr>
        <p:cxnSp>
          <p:nvCxnSpPr>
            <p:cNvPr id="9222" name="9221 Conector recto"/>
            <p:cNvCxnSpPr/>
            <p:nvPr/>
          </p:nvCxnSpPr>
          <p:spPr>
            <a:xfrm flipV="1">
              <a:off x="5569516" y="2800352"/>
              <a:ext cx="0" cy="21063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42 Conector recto"/>
            <p:cNvCxnSpPr/>
            <p:nvPr/>
          </p:nvCxnSpPr>
          <p:spPr>
            <a:xfrm flipV="1">
              <a:off x="3966594" y="2800352"/>
              <a:ext cx="0" cy="21063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 Box 20"/>
            <p:cNvSpPr txBox="1">
              <a:spLocks noChangeArrowheads="1"/>
            </p:cNvSpPr>
            <p:nvPr/>
          </p:nvSpPr>
          <p:spPr bwMode="auto">
            <a:xfrm>
              <a:off x="5295672" y="5214490"/>
              <a:ext cx="564016" cy="313666"/>
            </a:xfrm>
            <a:prstGeom prst="rect">
              <a:avLst/>
            </a:prstGeom>
            <a:noFill/>
            <a:ln>
              <a:noFill/>
            </a:ln>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n-US" altLang="es-MX" sz="1200" b="1" dirty="0">
                  <a:solidFill>
                    <a:srgbClr val="FF0000"/>
                  </a:solidFill>
                  <a:latin typeface="Times New Roman" pitchFamily="18" charset="0"/>
                  <a:sym typeface="Symbol" pitchFamily="18" charset="2"/>
                </a:rPr>
                <a:t></a:t>
              </a:r>
              <a:r>
                <a:rPr lang="en-US" altLang="es-MX" sz="1200" b="1" dirty="0">
                  <a:solidFill>
                    <a:srgbClr val="FF0000"/>
                  </a:solidFill>
                  <a:latin typeface="Times New Roman" pitchFamily="18" charset="0"/>
                </a:rPr>
                <a:t> + </a:t>
              </a:r>
              <a:r>
                <a:rPr lang="en-US" altLang="es-MX" sz="1200" b="1" dirty="0">
                  <a:solidFill>
                    <a:srgbClr val="FF0000"/>
                  </a:solidFill>
                  <a:latin typeface="Times New Roman" pitchFamily="18" charset="0"/>
                  <a:sym typeface="Symbol" pitchFamily="18" charset="2"/>
                </a:rPr>
                <a:t></a:t>
              </a:r>
              <a:endParaRPr lang="en-US" altLang="es-MX" b="1" dirty="0">
                <a:solidFill>
                  <a:srgbClr val="FF0000"/>
                </a:solidFill>
                <a:latin typeface="Comic Sans MS" pitchFamily="66" charset="0"/>
              </a:endParaRPr>
            </a:p>
          </p:txBody>
        </p:sp>
        <p:sp>
          <p:nvSpPr>
            <p:cNvPr id="12" name="Text Box 20"/>
            <p:cNvSpPr txBox="1">
              <a:spLocks noChangeArrowheads="1"/>
            </p:cNvSpPr>
            <p:nvPr/>
          </p:nvSpPr>
          <p:spPr bwMode="auto">
            <a:xfrm>
              <a:off x="3756408" y="5211890"/>
              <a:ext cx="564016" cy="313666"/>
            </a:xfrm>
            <a:prstGeom prst="rect">
              <a:avLst/>
            </a:prstGeom>
            <a:noFill/>
            <a:ln>
              <a:noFill/>
            </a:ln>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n-US" altLang="es-MX" sz="1200" b="1" dirty="0">
                  <a:solidFill>
                    <a:srgbClr val="FF0000"/>
                  </a:solidFill>
                  <a:latin typeface="Times New Roman" pitchFamily="18" charset="0"/>
                  <a:sym typeface="Symbol" pitchFamily="18" charset="2"/>
                </a:rPr>
                <a:t></a:t>
              </a:r>
              <a:r>
                <a:rPr lang="en-US" altLang="es-MX" sz="1200" b="1" dirty="0">
                  <a:solidFill>
                    <a:srgbClr val="FF0000"/>
                  </a:solidFill>
                  <a:latin typeface="Times New Roman" pitchFamily="18" charset="0"/>
                </a:rPr>
                <a:t> - </a:t>
              </a:r>
              <a:r>
                <a:rPr lang="en-US" altLang="es-MX" sz="1200" b="1" dirty="0">
                  <a:solidFill>
                    <a:srgbClr val="FF0000"/>
                  </a:solidFill>
                  <a:latin typeface="Times New Roman" pitchFamily="18" charset="0"/>
                  <a:sym typeface="Symbol" pitchFamily="18" charset="2"/>
                </a:rPr>
                <a:t></a:t>
              </a:r>
              <a:endParaRPr lang="en-US" altLang="es-MX" b="1" dirty="0">
                <a:solidFill>
                  <a:srgbClr val="FF0000"/>
                </a:solidFill>
                <a:latin typeface="Comic Sans MS" pitchFamily="66" charset="0"/>
              </a:endParaRPr>
            </a:p>
          </p:txBody>
        </p:sp>
        <p:cxnSp>
          <p:nvCxnSpPr>
            <p:cNvPr id="20" name="19 Conector angular"/>
            <p:cNvCxnSpPr>
              <a:stCxn id="12" idx="2"/>
              <a:endCxn id="11" idx="2"/>
            </p:cNvCxnSpPr>
            <p:nvPr/>
          </p:nvCxnSpPr>
          <p:spPr>
            <a:xfrm rot="16200000" flipH="1">
              <a:off x="4806748" y="4757224"/>
              <a:ext cx="2600" cy="1539264"/>
            </a:xfrm>
            <a:prstGeom prst="bentConnector3">
              <a:avLst>
                <a:gd name="adj1" fmla="val 8892308"/>
              </a:avLst>
            </a:prstGeom>
            <a:ln w="95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239" name="9238 Conector recto"/>
            <p:cNvCxnSpPr/>
            <p:nvPr/>
          </p:nvCxnSpPr>
          <p:spPr>
            <a:xfrm>
              <a:off x="4777909" y="2979967"/>
              <a:ext cx="750787" cy="0"/>
            </a:xfrm>
            <a:prstGeom prst="line">
              <a:avLst/>
            </a:prstGeom>
            <a:ln>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45 CuadroTexto"/>
            <p:cNvSpPr txBox="1"/>
            <p:nvPr/>
          </p:nvSpPr>
          <p:spPr>
            <a:xfrm>
              <a:off x="4808048" y="2702376"/>
              <a:ext cx="756952" cy="307777"/>
            </a:xfrm>
            <a:prstGeom prst="rect">
              <a:avLst/>
            </a:prstGeom>
            <a:noFill/>
            <a:ln w="12700">
              <a:noFill/>
              <a:prstDash val="sysDash"/>
            </a:ln>
          </p:spPr>
          <p:txBody>
            <a:bodyPr wrap="square" rtlCol="0">
              <a:spAutoFit/>
            </a:bodyPr>
            <a:lstStyle/>
            <a:p>
              <a:r>
                <a:rPr lang="es-MX" sz="1400" b="1" dirty="0">
                  <a:solidFill>
                    <a:srgbClr val="FF0000"/>
                  </a:solidFill>
                </a:rPr>
                <a:t>34.1</a:t>
              </a:r>
              <a:r>
                <a:rPr lang="es-MX" sz="1400" dirty="0">
                  <a:solidFill>
                    <a:srgbClr val="FF0000"/>
                  </a:solidFill>
                </a:rPr>
                <a:t>%</a:t>
              </a:r>
            </a:p>
          </p:txBody>
        </p:sp>
      </p:grpSp>
      <p:grpSp>
        <p:nvGrpSpPr>
          <p:cNvPr id="60" name="59 Grupo"/>
          <p:cNvGrpSpPr/>
          <p:nvPr/>
        </p:nvGrpSpPr>
        <p:grpSpPr>
          <a:xfrm>
            <a:off x="4463712" y="4141830"/>
            <a:ext cx="3872301" cy="1392676"/>
            <a:chOff x="2939711" y="4141830"/>
            <a:chExt cx="3872301" cy="1392676"/>
          </a:xfrm>
        </p:grpSpPr>
        <p:cxnSp>
          <p:nvCxnSpPr>
            <p:cNvPr id="47" name="46 Conector recto"/>
            <p:cNvCxnSpPr/>
            <p:nvPr/>
          </p:nvCxnSpPr>
          <p:spPr>
            <a:xfrm flipV="1">
              <a:off x="6362249" y="4330873"/>
              <a:ext cx="0" cy="578588"/>
            </a:xfrm>
            <a:prstGeom prst="line">
              <a:avLst/>
            </a:prstGeom>
            <a:ln w="28575">
              <a:solidFill>
                <a:srgbClr val="C808B1"/>
              </a:solidFill>
            </a:ln>
          </p:spPr>
          <p:style>
            <a:lnRef idx="1">
              <a:schemeClr val="accent1"/>
            </a:lnRef>
            <a:fillRef idx="0">
              <a:schemeClr val="accent1"/>
            </a:fillRef>
            <a:effectRef idx="0">
              <a:schemeClr val="accent1"/>
            </a:effectRef>
            <a:fontRef idx="minor">
              <a:schemeClr val="tx1"/>
            </a:fontRef>
          </p:style>
        </p:cxnSp>
        <p:sp>
          <p:nvSpPr>
            <p:cNvPr id="13" name="Text Box 20"/>
            <p:cNvSpPr txBox="1">
              <a:spLocks noChangeArrowheads="1"/>
            </p:cNvSpPr>
            <p:nvPr/>
          </p:nvSpPr>
          <p:spPr bwMode="auto">
            <a:xfrm>
              <a:off x="6087092" y="5214490"/>
              <a:ext cx="724920" cy="313666"/>
            </a:xfrm>
            <a:prstGeom prst="rect">
              <a:avLst/>
            </a:prstGeom>
            <a:noFill/>
            <a:ln>
              <a:noFill/>
            </a:ln>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n-US" altLang="es-MX" sz="1200" b="1" dirty="0">
                  <a:solidFill>
                    <a:srgbClr val="C808B1"/>
                  </a:solidFill>
                  <a:latin typeface="Times New Roman" pitchFamily="18" charset="0"/>
                  <a:sym typeface="Symbol" pitchFamily="18" charset="2"/>
                </a:rPr>
                <a:t></a:t>
              </a:r>
              <a:r>
                <a:rPr lang="en-US" altLang="es-MX" sz="1200" b="1" dirty="0">
                  <a:solidFill>
                    <a:srgbClr val="C808B1"/>
                  </a:solidFill>
                  <a:latin typeface="Times New Roman" pitchFamily="18" charset="0"/>
                </a:rPr>
                <a:t> + 2</a:t>
              </a:r>
              <a:r>
                <a:rPr lang="en-US" altLang="es-MX" sz="1200" b="1" dirty="0">
                  <a:solidFill>
                    <a:srgbClr val="C808B1"/>
                  </a:solidFill>
                  <a:latin typeface="Times New Roman" pitchFamily="18" charset="0"/>
                  <a:sym typeface="Symbol" pitchFamily="18" charset="2"/>
                </a:rPr>
                <a:t></a:t>
              </a:r>
              <a:endParaRPr lang="en-US" altLang="es-MX" b="1" dirty="0">
                <a:solidFill>
                  <a:srgbClr val="C808B1"/>
                </a:solidFill>
                <a:latin typeface="Comic Sans MS" pitchFamily="66" charset="0"/>
              </a:endParaRPr>
            </a:p>
          </p:txBody>
        </p:sp>
        <p:sp>
          <p:nvSpPr>
            <p:cNvPr id="16" name="Text Box 20"/>
            <p:cNvSpPr txBox="1">
              <a:spLocks noChangeArrowheads="1"/>
            </p:cNvSpPr>
            <p:nvPr/>
          </p:nvSpPr>
          <p:spPr bwMode="auto">
            <a:xfrm>
              <a:off x="2939711" y="5214490"/>
              <a:ext cx="564016" cy="313666"/>
            </a:xfrm>
            <a:prstGeom prst="rect">
              <a:avLst/>
            </a:prstGeom>
            <a:noFill/>
            <a:ln>
              <a:noFill/>
            </a:ln>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n-US" altLang="es-MX" sz="1200" b="1" dirty="0">
                  <a:solidFill>
                    <a:srgbClr val="C808B1"/>
                  </a:solidFill>
                  <a:latin typeface="Times New Roman" pitchFamily="18" charset="0"/>
                  <a:sym typeface="Symbol" pitchFamily="18" charset="2"/>
                </a:rPr>
                <a:t></a:t>
              </a:r>
              <a:r>
                <a:rPr lang="en-US" altLang="es-MX" sz="1200" b="1" dirty="0">
                  <a:solidFill>
                    <a:srgbClr val="C808B1"/>
                  </a:solidFill>
                  <a:latin typeface="Times New Roman" pitchFamily="18" charset="0"/>
                </a:rPr>
                <a:t> - 2</a:t>
              </a:r>
              <a:r>
                <a:rPr lang="en-US" altLang="es-MX" sz="1200" b="1" dirty="0">
                  <a:solidFill>
                    <a:srgbClr val="C808B1"/>
                  </a:solidFill>
                  <a:latin typeface="Times New Roman" pitchFamily="18" charset="0"/>
                  <a:sym typeface="Symbol" pitchFamily="18" charset="2"/>
                </a:rPr>
                <a:t></a:t>
              </a:r>
              <a:endParaRPr lang="en-US" altLang="es-MX" b="1" dirty="0">
                <a:solidFill>
                  <a:srgbClr val="C808B1"/>
                </a:solidFill>
                <a:latin typeface="Comic Sans MS" pitchFamily="66" charset="0"/>
              </a:endParaRPr>
            </a:p>
          </p:txBody>
        </p:sp>
        <p:cxnSp>
          <p:nvCxnSpPr>
            <p:cNvPr id="23" name="22 Conector angular"/>
            <p:cNvCxnSpPr>
              <a:stCxn id="16" idx="2"/>
              <a:endCxn id="13" idx="2"/>
            </p:cNvCxnSpPr>
            <p:nvPr/>
          </p:nvCxnSpPr>
          <p:spPr>
            <a:xfrm rot="16200000" flipH="1">
              <a:off x="4835635" y="3914239"/>
              <a:ext cx="12700" cy="3227833"/>
            </a:xfrm>
            <a:prstGeom prst="bentConnector3">
              <a:avLst>
                <a:gd name="adj1" fmla="val 3085709"/>
              </a:avLst>
            </a:prstGeom>
            <a:ln w="9525">
              <a:solidFill>
                <a:srgbClr val="C808B1"/>
              </a:solidFill>
              <a:prstDash val="sysDot"/>
            </a:ln>
          </p:spPr>
          <p:style>
            <a:lnRef idx="1">
              <a:schemeClr val="accent1"/>
            </a:lnRef>
            <a:fillRef idx="0">
              <a:schemeClr val="accent1"/>
            </a:fillRef>
            <a:effectRef idx="0">
              <a:schemeClr val="accent1"/>
            </a:effectRef>
            <a:fontRef idx="minor">
              <a:schemeClr val="tx1"/>
            </a:fontRef>
          </p:style>
        </p:cxnSp>
        <p:cxnSp>
          <p:nvCxnSpPr>
            <p:cNvPr id="80" name="79 Conector recto"/>
            <p:cNvCxnSpPr/>
            <p:nvPr/>
          </p:nvCxnSpPr>
          <p:spPr>
            <a:xfrm flipV="1">
              <a:off x="3167286" y="4330873"/>
              <a:ext cx="0" cy="576000"/>
            </a:xfrm>
            <a:prstGeom prst="line">
              <a:avLst/>
            </a:prstGeom>
            <a:ln w="28575">
              <a:solidFill>
                <a:srgbClr val="C808B1"/>
              </a:solidFill>
            </a:ln>
          </p:spPr>
          <p:style>
            <a:lnRef idx="1">
              <a:schemeClr val="accent1"/>
            </a:lnRef>
            <a:fillRef idx="0">
              <a:schemeClr val="accent1"/>
            </a:fillRef>
            <a:effectRef idx="0">
              <a:schemeClr val="accent1"/>
            </a:effectRef>
            <a:fontRef idx="minor">
              <a:schemeClr val="tx1"/>
            </a:fontRef>
          </p:style>
        </p:cxnSp>
        <p:cxnSp>
          <p:nvCxnSpPr>
            <p:cNvPr id="9243" name="9242 Conector recto"/>
            <p:cNvCxnSpPr/>
            <p:nvPr/>
          </p:nvCxnSpPr>
          <p:spPr>
            <a:xfrm>
              <a:off x="5577680" y="4416879"/>
              <a:ext cx="751913" cy="0"/>
            </a:xfrm>
            <a:prstGeom prst="line">
              <a:avLst/>
            </a:prstGeom>
            <a:ln>
              <a:solidFill>
                <a:srgbClr val="C808B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84 CuadroTexto"/>
            <p:cNvSpPr txBox="1"/>
            <p:nvPr/>
          </p:nvSpPr>
          <p:spPr>
            <a:xfrm>
              <a:off x="5638378" y="4141830"/>
              <a:ext cx="663964" cy="307777"/>
            </a:xfrm>
            <a:prstGeom prst="rect">
              <a:avLst/>
            </a:prstGeom>
            <a:noFill/>
            <a:ln w="12700">
              <a:noFill/>
              <a:prstDash val="sysDash"/>
            </a:ln>
          </p:spPr>
          <p:txBody>
            <a:bodyPr wrap="none" rtlCol="0">
              <a:spAutoFit/>
            </a:bodyPr>
            <a:lstStyle/>
            <a:p>
              <a:r>
                <a:rPr lang="es-MX" sz="1400" b="1" dirty="0">
                  <a:solidFill>
                    <a:srgbClr val="C808B1"/>
                  </a:solidFill>
                </a:rPr>
                <a:t>13.6</a:t>
              </a:r>
              <a:r>
                <a:rPr lang="es-MX" sz="1400" dirty="0">
                  <a:solidFill>
                    <a:srgbClr val="C808B1"/>
                  </a:solidFill>
                </a:rPr>
                <a:t>%</a:t>
              </a:r>
            </a:p>
          </p:txBody>
        </p:sp>
      </p:grpSp>
      <p:grpSp>
        <p:nvGrpSpPr>
          <p:cNvPr id="61" name="60 Grupo"/>
          <p:cNvGrpSpPr/>
          <p:nvPr/>
        </p:nvGrpSpPr>
        <p:grpSpPr>
          <a:xfrm>
            <a:off x="3651930" y="4250952"/>
            <a:ext cx="5456670" cy="1283554"/>
            <a:chOff x="2127930" y="4250952"/>
            <a:chExt cx="5456670" cy="1283554"/>
          </a:xfrm>
        </p:grpSpPr>
        <p:cxnSp>
          <p:nvCxnSpPr>
            <p:cNvPr id="51" name="50 Conector recto"/>
            <p:cNvCxnSpPr/>
            <p:nvPr/>
          </p:nvCxnSpPr>
          <p:spPr>
            <a:xfrm flipV="1">
              <a:off x="7166995" y="4558729"/>
              <a:ext cx="0" cy="350733"/>
            </a:xfrm>
            <a:prstGeom prst="line">
              <a:avLst/>
            </a:prstGeom>
            <a:ln w="28575">
              <a:solidFill>
                <a:srgbClr val="CBA435"/>
              </a:solidFill>
            </a:ln>
          </p:spPr>
          <p:style>
            <a:lnRef idx="1">
              <a:schemeClr val="accent1"/>
            </a:lnRef>
            <a:fillRef idx="0">
              <a:schemeClr val="accent1"/>
            </a:fillRef>
            <a:effectRef idx="0">
              <a:schemeClr val="accent1"/>
            </a:effectRef>
            <a:fontRef idx="minor">
              <a:schemeClr val="tx1"/>
            </a:fontRef>
          </p:style>
        </p:cxnSp>
        <p:sp>
          <p:nvSpPr>
            <p:cNvPr id="14" name="Text Box 20"/>
            <p:cNvSpPr txBox="1">
              <a:spLocks noChangeArrowheads="1"/>
            </p:cNvSpPr>
            <p:nvPr/>
          </p:nvSpPr>
          <p:spPr bwMode="auto">
            <a:xfrm>
              <a:off x="6898572" y="5208139"/>
              <a:ext cx="686028" cy="313666"/>
            </a:xfrm>
            <a:prstGeom prst="rect">
              <a:avLst/>
            </a:prstGeom>
            <a:noFill/>
            <a:ln>
              <a:noFill/>
            </a:ln>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n-US" altLang="es-MX" sz="1200" b="1" dirty="0">
                  <a:solidFill>
                    <a:schemeClr val="accent6">
                      <a:lumMod val="75000"/>
                    </a:schemeClr>
                  </a:solidFill>
                  <a:latin typeface="Times New Roman" pitchFamily="18" charset="0"/>
                  <a:sym typeface="Symbol" pitchFamily="18" charset="2"/>
                </a:rPr>
                <a:t></a:t>
              </a:r>
              <a:r>
                <a:rPr lang="en-US" altLang="es-MX" sz="1200" b="1" dirty="0">
                  <a:solidFill>
                    <a:schemeClr val="accent6">
                      <a:lumMod val="75000"/>
                    </a:schemeClr>
                  </a:solidFill>
                  <a:latin typeface="Times New Roman" pitchFamily="18" charset="0"/>
                </a:rPr>
                <a:t> + 3</a:t>
              </a:r>
              <a:r>
                <a:rPr lang="en-US" altLang="es-MX" sz="1200" b="1" dirty="0">
                  <a:solidFill>
                    <a:schemeClr val="accent6">
                      <a:lumMod val="75000"/>
                    </a:schemeClr>
                  </a:solidFill>
                  <a:latin typeface="Times New Roman" pitchFamily="18" charset="0"/>
                  <a:sym typeface="Symbol" pitchFamily="18" charset="2"/>
                </a:rPr>
                <a:t></a:t>
              </a:r>
              <a:endParaRPr lang="en-US" altLang="es-MX" b="1" dirty="0">
                <a:solidFill>
                  <a:schemeClr val="accent6">
                    <a:lumMod val="75000"/>
                  </a:schemeClr>
                </a:solidFill>
                <a:latin typeface="Comic Sans MS" pitchFamily="66" charset="0"/>
              </a:endParaRPr>
            </a:p>
          </p:txBody>
        </p:sp>
        <p:sp>
          <p:nvSpPr>
            <p:cNvPr id="17" name="Text Box 20"/>
            <p:cNvSpPr txBox="1">
              <a:spLocks noChangeArrowheads="1"/>
            </p:cNvSpPr>
            <p:nvPr/>
          </p:nvSpPr>
          <p:spPr bwMode="auto">
            <a:xfrm>
              <a:off x="2127930" y="5220840"/>
              <a:ext cx="564016" cy="313666"/>
            </a:xfrm>
            <a:prstGeom prst="rect">
              <a:avLst/>
            </a:prstGeom>
            <a:noFill/>
            <a:ln>
              <a:noFill/>
            </a:ln>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n-US" altLang="es-MX" sz="1200" b="1" dirty="0">
                  <a:solidFill>
                    <a:schemeClr val="accent6">
                      <a:lumMod val="75000"/>
                    </a:schemeClr>
                  </a:solidFill>
                  <a:latin typeface="Times New Roman" pitchFamily="18" charset="0"/>
                  <a:sym typeface="Symbol" pitchFamily="18" charset="2"/>
                </a:rPr>
                <a:t></a:t>
              </a:r>
              <a:r>
                <a:rPr lang="en-US" altLang="es-MX" sz="1200" b="1" dirty="0">
                  <a:solidFill>
                    <a:schemeClr val="accent6">
                      <a:lumMod val="75000"/>
                    </a:schemeClr>
                  </a:solidFill>
                  <a:latin typeface="Times New Roman" pitchFamily="18" charset="0"/>
                </a:rPr>
                <a:t> - 3</a:t>
              </a:r>
              <a:r>
                <a:rPr lang="en-US" altLang="es-MX" sz="1200" b="1" dirty="0">
                  <a:solidFill>
                    <a:schemeClr val="accent6">
                      <a:lumMod val="75000"/>
                    </a:schemeClr>
                  </a:solidFill>
                  <a:latin typeface="Times New Roman" pitchFamily="18" charset="0"/>
                  <a:sym typeface="Symbol" pitchFamily="18" charset="2"/>
                </a:rPr>
                <a:t></a:t>
              </a:r>
              <a:endParaRPr lang="en-US" altLang="es-MX" b="1" dirty="0">
                <a:solidFill>
                  <a:schemeClr val="accent6">
                    <a:lumMod val="75000"/>
                  </a:schemeClr>
                </a:solidFill>
                <a:latin typeface="Comic Sans MS" pitchFamily="66" charset="0"/>
              </a:endParaRPr>
            </a:p>
          </p:txBody>
        </p:sp>
        <p:cxnSp>
          <p:nvCxnSpPr>
            <p:cNvPr id="27" name="26 Conector angular"/>
            <p:cNvCxnSpPr>
              <a:stCxn id="17" idx="2"/>
              <a:endCxn id="14" idx="2"/>
            </p:cNvCxnSpPr>
            <p:nvPr/>
          </p:nvCxnSpPr>
          <p:spPr>
            <a:xfrm rot="5400000" flipH="1" flipV="1">
              <a:off x="4819411" y="3112332"/>
              <a:ext cx="12701" cy="4831648"/>
            </a:xfrm>
            <a:prstGeom prst="bentConnector3">
              <a:avLst>
                <a:gd name="adj1" fmla="val -4821069"/>
              </a:avLst>
            </a:prstGeom>
            <a:ln w="9525">
              <a:solidFill>
                <a:srgbClr val="CBA435"/>
              </a:solidFill>
              <a:prstDash val="sysDot"/>
            </a:ln>
          </p:spPr>
          <p:style>
            <a:lnRef idx="1">
              <a:schemeClr val="accent1"/>
            </a:lnRef>
            <a:fillRef idx="0">
              <a:schemeClr val="accent1"/>
            </a:fillRef>
            <a:effectRef idx="0">
              <a:schemeClr val="accent1"/>
            </a:effectRef>
            <a:fontRef idx="minor">
              <a:schemeClr val="tx1"/>
            </a:fontRef>
          </p:style>
        </p:cxnSp>
        <p:cxnSp>
          <p:nvCxnSpPr>
            <p:cNvPr id="83" name="82 Conector recto"/>
            <p:cNvCxnSpPr/>
            <p:nvPr/>
          </p:nvCxnSpPr>
          <p:spPr>
            <a:xfrm flipV="1">
              <a:off x="2355514" y="4715080"/>
              <a:ext cx="0" cy="180000"/>
            </a:xfrm>
            <a:prstGeom prst="line">
              <a:avLst/>
            </a:prstGeom>
            <a:ln w="28575">
              <a:solidFill>
                <a:srgbClr val="CBA435"/>
              </a:solidFill>
            </a:ln>
          </p:spPr>
          <p:style>
            <a:lnRef idx="1">
              <a:schemeClr val="accent1"/>
            </a:lnRef>
            <a:fillRef idx="0">
              <a:schemeClr val="accent1"/>
            </a:fillRef>
            <a:effectRef idx="0">
              <a:schemeClr val="accent1"/>
            </a:effectRef>
            <a:fontRef idx="minor">
              <a:schemeClr val="tx1"/>
            </a:fontRef>
          </p:style>
        </p:cxnSp>
        <p:cxnSp>
          <p:nvCxnSpPr>
            <p:cNvPr id="32" name="31 Conector recto"/>
            <p:cNvCxnSpPr/>
            <p:nvPr/>
          </p:nvCxnSpPr>
          <p:spPr>
            <a:xfrm>
              <a:off x="6362249" y="4617112"/>
              <a:ext cx="788418" cy="12044"/>
            </a:xfrm>
            <a:prstGeom prst="line">
              <a:avLst/>
            </a:prstGeom>
            <a:ln>
              <a:solidFill>
                <a:srgbClr val="CBA435"/>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85 CuadroTexto"/>
            <p:cNvSpPr txBox="1"/>
            <p:nvPr/>
          </p:nvSpPr>
          <p:spPr>
            <a:xfrm>
              <a:off x="6449552" y="4250952"/>
              <a:ext cx="588623" cy="307777"/>
            </a:xfrm>
            <a:prstGeom prst="rect">
              <a:avLst/>
            </a:prstGeom>
            <a:noFill/>
            <a:ln w="12700">
              <a:noFill/>
              <a:prstDash val="sysDash"/>
            </a:ln>
          </p:spPr>
          <p:txBody>
            <a:bodyPr wrap="none" rtlCol="0">
              <a:spAutoFit/>
            </a:bodyPr>
            <a:lstStyle/>
            <a:p>
              <a:r>
                <a:rPr lang="es-MX" sz="1400" b="1" dirty="0">
                  <a:solidFill>
                    <a:srgbClr val="CBA435"/>
                  </a:solidFill>
                </a:rPr>
                <a:t>2.1%</a:t>
              </a:r>
              <a:endParaRPr lang="es-MX" sz="1400" dirty="0">
                <a:solidFill>
                  <a:srgbClr val="CBA435"/>
                </a:solidFill>
              </a:endParaRPr>
            </a:p>
          </p:txBody>
        </p:sp>
      </p:grpSp>
      <p:grpSp>
        <p:nvGrpSpPr>
          <p:cNvPr id="62" name="61 Grupo"/>
          <p:cNvGrpSpPr/>
          <p:nvPr/>
        </p:nvGrpSpPr>
        <p:grpSpPr>
          <a:xfrm>
            <a:off x="2850356" y="4404349"/>
            <a:ext cx="7082856" cy="1123806"/>
            <a:chOff x="1326356" y="4404349"/>
            <a:chExt cx="7082856" cy="1123806"/>
          </a:xfrm>
        </p:grpSpPr>
        <p:cxnSp>
          <p:nvCxnSpPr>
            <p:cNvPr id="9234" name="9233 Conector recto"/>
            <p:cNvCxnSpPr/>
            <p:nvPr/>
          </p:nvCxnSpPr>
          <p:spPr>
            <a:xfrm flipV="1">
              <a:off x="1575708" y="4759771"/>
              <a:ext cx="0" cy="1440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5" name="54 Conector recto"/>
            <p:cNvCxnSpPr/>
            <p:nvPr/>
          </p:nvCxnSpPr>
          <p:spPr>
            <a:xfrm flipV="1">
              <a:off x="7965623" y="4661803"/>
              <a:ext cx="0" cy="24629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5" name="Text Box 20"/>
            <p:cNvSpPr txBox="1">
              <a:spLocks noChangeArrowheads="1"/>
            </p:cNvSpPr>
            <p:nvPr/>
          </p:nvSpPr>
          <p:spPr bwMode="auto">
            <a:xfrm>
              <a:off x="7710599" y="5208139"/>
              <a:ext cx="698613" cy="313666"/>
            </a:xfrm>
            <a:prstGeom prst="rect">
              <a:avLst/>
            </a:prstGeom>
            <a:noFill/>
            <a:ln>
              <a:noFill/>
            </a:ln>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n-US" altLang="es-MX" sz="1200" b="1" dirty="0">
                  <a:solidFill>
                    <a:srgbClr val="0000FF"/>
                  </a:solidFill>
                  <a:latin typeface="Times New Roman" pitchFamily="18" charset="0"/>
                  <a:sym typeface="Symbol" pitchFamily="18" charset="2"/>
                </a:rPr>
                <a:t></a:t>
              </a:r>
              <a:r>
                <a:rPr lang="en-US" altLang="es-MX" sz="1200" b="1" dirty="0">
                  <a:solidFill>
                    <a:srgbClr val="0000FF"/>
                  </a:solidFill>
                  <a:latin typeface="Times New Roman" pitchFamily="18" charset="0"/>
                </a:rPr>
                <a:t> + 4</a:t>
              </a:r>
              <a:r>
                <a:rPr lang="en-US" altLang="es-MX" sz="1200" b="1" dirty="0">
                  <a:solidFill>
                    <a:srgbClr val="0000FF"/>
                  </a:solidFill>
                  <a:latin typeface="Times New Roman" pitchFamily="18" charset="0"/>
                  <a:sym typeface="Symbol" pitchFamily="18" charset="2"/>
                </a:rPr>
                <a:t></a:t>
              </a:r>
              <a:endParaRPr lang="en-US" altLang="es-MX" b="1" dirty="0">
                <a:solidFill>
                  <a:srgbClr val="0000FF"/>
                </a:solidFill>
                <a:latin typeface="Comic Sans MS" pitchFamily="66" charset="0"/>
              </a:endParaRPr>
            </a:p>
          </p:txBody>
        </p:sp>
        <p:sp>
          <p:nvSpPr>
            <p:cNvPr id="18" name="Text Box 20"/>
            <p:cNvSpPr txBox="1">
              <a:spLocks noChangeArrowheads="1"/>
            </p:cNvSpPr>
            <p:nvPr/>
          </p:nvSpPr>
          <p:spPr bwMode="auto">
            <a:xfrm>
              <a:off x="1326356" y="5208139"/>
              <a:ext cx="564016" cy="313666"/>
            </a:xfrm>
            <a:prstGeom prst="rect">
              <a:avLst/>
            </a:prstGeom>
            <a:noFill/>
            <a:ln>
              <a:noFill/>
            </a:ln>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n-US" altLang="es-MX" sz="1200" b="1" dirty="0">
                  <a:solidFill>
                    <a:srgbClr val="0000FF"/>
                  </a:solidFill>
                  <a:latin typeface="Times New Roman" pitchFamily="18" charset="0"/>
                  <a:sym typeface="Symbol" pitchFamily="18" charset="2"/>
                </a:rPr>
                <a:t></a:t>
              </a:r>
              <a:r>
                <a:rPr lang="en-US" altLang="es-MX" sz="1200" b="1" dirty="0">
                  <a:solidFill>
                    <a:srgbClr val="0000FF"/>
                  </a:solidFill>
                  <a:latin typeface="Times New Roman" pitchFamily="18" charset="0"/>
                </a:rPr>
                <a:t> - 4</a:t>
              </a:r>
              <a:r>
                <a:rPr lang="en-US" altLang="es-MX" sz="1200" b="1" dirty="0">
                  <a:solidFill>
                    <a:srgbClr val="0000FF"/>
                  </a:solidFill>
                  <a:latin typeface="Times New Roman" pitchFamily="18" charset="0"/>
                  <a:sym typeface="Symbol" pitchFamily="18" charset="2"/>
                </a:rPr>
                <a:t></a:t>
              </a:r>
              <a:endParaRPr lang="en-US" altLang="es-MX" b="1" dirty="0">
                <a:solidFill>
                  <a:srgbClr val="0000FF"/>
                </a:solidFill>
                <a:latin typeface="Comic Sans MS" pitchFamily="66" charset="0"/>
              </a:endParaRPr>
            </a:p>
          </p:txBody>
        </p:sp>
        <p:cxnSp>
          <p:nvCxnSpPr>
            <p:cNvPr id="9217" name="9216 Conector angular"/>
            <p:cNvCxnSpPr>
              <a:stCxn id="18" idx="2"/>
              <a:endCxn id="15" idx="2"/>
            </p:cNvCxnSpPr>
            <p:nvPr/>
          </p:nvCxnSpPr>
          <p:spPr>
            <a:xfrm rot="16200000" flipH="1">
              <a:off x="4834135" y="2296034"/>
              <a:ext cx="12700" cy="6451542"/>
            </a:xfrm>
            <a:prstGeom prst="bentConnector3">
              <a:avLst>
                <a:gd name="adj1" fmla="val 9128575"/>
              </a:avLst>
            </a:prstGeom>
            <a:ln w="9525">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35" name="34 Conector recto"/>
            <p:cNvCxnSpPr/>
            <p:nvPr/>
          </p:nvCxnSpPr>
          <p:spPr>
            <a:xfrm>
              <a:off x="7166995" y="4661803"/>
              <a:ext cx="782300" cy="21"/>
            </a:xfrm>
            <a:prstGeom prst="line">
              <a:avLst/>
            </a:prstGeom>
            <a:ln>
              <a:solidFill>
                <a:srgbClr val="0000F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86 CuadroTexto"/>
            <p:cNvSpPr txBox="1"/>
            <p:nvPr/>
          </p:nvSpPr>
          <p:spPr>
            <a:xfrm>
              <a:off x="7241586" y="4404349"/>
              <a:ext cx="776513" cy="307777"/>
            </a:xfrm>
            <a:prstGeom prst="rect">
              <a:avLst/>
            </a:prstGeom>
            <a:noFill/>
            <a:ln w="12700">
              <a:noFill/>
              <a:prstDash val="sysDash"/>
            </a:ln>
          </p:spPr>
          <p:txBody>
            <a:bodyPr wrap="square" rtlCol="0">
              <a:spAutoFit/>
            </a:bodyPr>
            <a:lstStyle/>
            <a:p>
              <a:r>
                <a:rPr lang="es-MX" sz="1400" b="1" dirty="0">
                  <a:solidFill>
                    <a:srgbClr val="0000FF"/>
                  </a:solidFill>
                </a:rPr>
                <a:t>0.1%</a:t>
              </a:r>
              <a:endParaRPr lang="es-MX" sz="1400" dirty="0">
                <a:solidFill>
                  <a:srgbClr val="0000FF"/>
                </a:solidFill>
              </a:endParaRPr>
            </a:p>
          </p:txBody>
        </p:sp>
      </p:grpSp>
      <p:sp>
        <p:nvSpPr>
          <p:cNvPr id="49" name="Text Box 12"/>
          <p:cNvSpPr txBox="1">
            <a:spLocks noChangeArrowheads="1"/>
          </p:cNvSpPr>
          <p:nvPr/>
        </p:nvSpPr>
        <p:spPr bwMode="auto">
          <a:xfrm>
            <a:off x="5363946" y="1718178"/>
            <a:ext cx="590021" cy="460482"/>
          </a:xfrm>
          <a:prstGeom prst="rect">
            <a:avLst/>
          </a:prstGeom>
          <a:noFill/>
          <a:ln>
            <a:noFill/>
          </a:ln>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n-US" altLang="es-MX" sz="1800" dirty="0">
                <a:latin typeface="Times New Roman" pitchFamily="18" charset="0"/>
              </a:rPr>
              <a:t>f(y)</a:t>
            </a:r>
            <a:endParaRPr lang="en-US" altLang="es-MX" sz="4000" dirty="0">
              <a:latin typeface="Comic Sans MS" pitchFamily="66" charset="0"/>
            </a:endParaRPr>
          </a:p>
        </p:txBody>
      </p:sp>
    </p:spTree>
    <p:extLst>
      <p:ext uri="{BB962C8B-B14F-4D97-AF65-F5344CB8AC3E}">
        <p14:creationId xmlns:p14="http://schemas.microsoft.com/office/powerpoint/2010/main" val="375106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8"/>
          <p:cNvSpPr>
            <a:spLocks noChangeArrowheads="1"/>
          </p:cNvSpPr>
          <p:nvPr/>
        </p:nvSpPr>
        <p:spPr bwMode="auto">
          <a:xfrm>
            <a:off x="778265" y="1649750"/>
            <a:ext cx="369043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0"/>
              </a:spcBef>
              <a:buClrTx/>
              <a:buFontTx/>
              <a:buNone/>
            </a:pPr>
            <a:r>
              <a:rPr lang="es-MX" altLang="es-MX" dirty="0">
                <a:solidFill>
                  <a:srgbClr val="000000"/>
                </a:solidFill>
                <a:latin typeface="Bookman Old Style" pitchFamily="18" charset="0"/>
                <a:cs typeface="Times New Roman" pitchFamily="18" charset="0"/>
              </a:rPr>
              <a:t>La probabilidad de: </a:t>
            </a:r>
          </a:p>
          <a:p>
            <a:pPr algn="just" eaLnBrk="1" hangingPunct="1">
              <a:spcBef>
                <a:spcPct val="0"/>
              </a:spcBef>
              <a:buClrTx/>
              <a:buFontTx/>
              <a:buNone/>
            </a:pPr>
            <a:endParaRPr lang="es-MX" altLang="es-MX" dirty="0">
              <a:solidFill>
                <a:srgbClr val="000000"/>
              </a:solidFill>
              <a:latin typeface="Bookman Old Style" pitchFamily="18" charset="0"/>
              <a:cs typeface="Times New Roman" pitchFamily="18" charset="0"/>
            </a:endParaRPr>
          </a:p>
          <a:p>
            <a:pPr algn="just" eaLnBrk="1" hangingPunct="1">
              <a:spcBef>
                <a:spcPct val="0"/>
              </a:spcBef>
              <a:buClrTx/>
              <a:buFontTx/>
              <a:buNone/>
            </a:pPr>
            <a:r>
              <a:rPr lang="es-MX" altLang="es-MX" dirty="0">
                <a:solidFill>
                  <a:srgbClr val="000000"/>
                </a:solidFill>
                <a:latin typeface="Bookman Old Style" pitchFamily="18" charset="0"/>
                <a:cs typeface="Times New Roman" pitchFamily="18" charset="0"/>
              </a:rPr>
              <a:t>P(a </a:t>
            </a:r>
            <a:r>
              <a:rPr lang="es-MX" altLang="es-MX" dirty="0">
                <a:solidFill>
                  <a:srgbClr val="000000"/>
                </a:solidFill>
                <a:latin typeface="Bookman Old Style" pitchFamily="18" charset="0"/>
                <a:cs typeface="Times New Roman" pitchFamily="18" charset="0"/>
                <a:sym typeface="Symbol" pitchFamily="18" charset="2"/>
              </a:rPr>
              <a:t> </a:t>
            </a:r>
            <a:r>
              <a:rPr lang="es-MX" altLang="es-MX" dirty="0">
                <a:solidFill>
                  <a:srgbClr val="000000"/>
                </a:solidFill>
                <a:latin typeface="Bookman Old Style" pitchFamily="18" charset="0"/>
                <a:cs typeface="Times New Roman" pitchFamily="18" charset="0"/>
              </a:rPr>
              <a:t>Y </a:t>
            </a:r>
            <a:r>
              <a:rPr lang="es-MX" altLang="es-MX" dirty="0">
                <a:solidFill>
                  <a:srgbClr val="000000"/>
                </a:solidFill>
                <a:latin typeface="Bookman Old Style" pitchFamily="18" charset="0"/>
                <a:cs typeface="Times New Roman" pitchFamily="18" charset="0"/>
                <a:sym typeface="Symbol" pitchFamily="18" charset="2"/>
              </a:rPr>
              <a:t> </a:t>
            </a:r>
            <a:r>
              <a:rPr lang="es-MX" altLang="es-MX" dirty="0">
                <a:solidFill>
                  <a:srgbClr val="000000"/>
                </a:solidFill>
                <a:latin typeface="Bookman Old Style" pitchFamily="18" charset="0"/>
                <a:cs typeface="Times New Roman" pitchFamily="18" charset="0"/>
              </a:rPr>
              <a:t>b) = </a:t>
            </a:r>
            <a:endParaRPr lang="es-MX" altLang="es-MX" dirty="0">
              <a:solidFill>
                <a:srgbClr val="000000"/>
              </a:solidFill>
              <a:latin typeface="Bookman Old Style" pitchFamily="18" charset="0"/>
              <a:cs typeface="Times New Roman" pitchFamily="18" charset="0"/>
              <a:sym typeface="Symbol" pitchFamily="18" charset="2"/>
            </a:endParaRPr>
          </a:p>
        </p:txBody>
      </p:sp>
      <p:sp>
        <p:nvSpPr>
          <p:cNvPr id="21510" name="Rectangle 29"/>
          <p:cNvSpPr>
            <a:spLocks noChangeArrowheads="1"/>
          </p:cNvSpPr>
          <p:nvPr/>
        </p:nvSpPr>
        <p:spPr bwMode="auto">
          <a:xfrm>
            <a:off x="1524001" y="-330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endParaRPr lang="es-MX" altLang="es-MX">
              <a:latin typeface="Comic Sans MS" pitchFamily="66" charset="0"/>
            </a:endParaRPr>
          </a:p>
        </p:txBody>
      </p:sp>
      <p:pic>
        <p:nvPicPr>
          <p:cNvPr id="21511" name="Picture 28"/>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88088" y="2234972"/>
            <a:ext cx="37719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Rectangle 30"/>
          <p:cNvSpPr>
            <a:spLocks noChangeArrowheads="1"/>
          </p:cNvSpPr>
          <p:nvPr/>
        </p:nvSpPr>
        <p:spPr bwMode="auto">
          <a:xfrm>
            <a:off x="1383604" y="277313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spcBef>
                <a:spcPct val="0"/>
              </a:spcBef>
              <a:buClrTx/>
              <a:buFontTx/>
              <a:buNone/>
            </a:pPr>
            <a:endParaRPr lang="es-MX" altLang="es-MX">
              <a:latin typeface="Comic Sans MS" pitchFamily="66" charset="0"/>
            </a:endParaRPr>
          </a:p>
        </p:txBody>
      </p:sp>
      <p:grpSp>
        <p:nvGrpSpPr>
          <p:cNvPr id="2" name="1 Grupo"/>
          <p:cNvGrpSpPr/>
          <p:nvPr/>
        </p:nvGrpSpPr>
        <p:grpSpPr>
          <a:xfrm>
            <a:off x="3533898" y="3619967"/>
            <a:ext cx="5592536" cy="2732133"/>
            <a:chOff x="1607383" y="3401332"/>
            <a:chExt cx="5592536" cy="2732133"/>
          </a:xfrm>
        </p:grpSpPr>
        <p:grpSp>
          <p:nvGrpSpPr>
            <p:cNvPr id="30" name="29 Grupo"/>
            <p:cNvGrpSpPr/>
            <p:nvPr/>
          </p:nvGrpSpPr>
          <p:grpSpPr>
            <a:xfrm>
              <a:off x="1607383" y="3401332"/>
              <a:ext cx="5592536" cy="2732133"/>
              <a:chOff x="1672698" y="573987"/>
              <a:chExt cx="5592536" cy="2732133"/>
            </a:xfrm>
          </p:grpSpPr>
          <p:grpSp>
            <p:nvGrpSpPr>
              <p:cNvPr id="31" name="30 Grupo"/>
              <p:cNvGrpSpPr/>
              <p:nvPr/>
            </p:nvGrpSpPr>
            <p:grpSpPr>
              <a:xfrm>
                <a:off x="1672698" y="573987"/>
                <a:ext cx="5592536" cy="2732133"/>
                <a:chOff x="1356197" y="1387931"/>
                <a:chExt cx="6806010" cy="4349809"/>
              </a:xfrm>
            </p:grpSpPr>
            <p:pic>
              <p:nvPicPr>
                <p:cNvPr id="33" name="32 Imagen"/>
                <p:cNvPicPr>
                  <a:picLocks noChangeAspect="1"/>
                </p:cNvPicPr>
                <p:nvPr/>
              </p:nvPicPr>
              <p:blipFill rotWithShape="1">
                <a:blip r:embed="rId3">
                  <a:extLst>
                    <a:ext uri="{28A0092B-C50C-407E-A947-70E740481C1C}">
                      <a14:useLocalDpi xmlns:a14="http://schemas.microsoft.com/office/drawing/2010/main" val="0"/>
                    </a:ext>
                  </a:extLst>
                </a:blip>
                <a:srcRect l="9595" t="14312" r="5411" b="9866"/>
                <a:stretch/>
              </p:blipFill>
              <p:spPr>
                <a:xfrm>
                  <a:off x="1356197" y="1387931"/>
                  <a:ext cx="6806010" cy="3910690"/>
                </a:xfrm>
                <a:prstGeom prst="rect">
                  <a:avLst/>
                </a:prstGeom>
              </p:spPr>
            </p:pic>
            <p:cxnSp>
              <p:nvCxnSpPr>
                <p:cNvPr id="34" name="33 Conector recto"/>
                <p:cNvCxnSpPr/>
                <p:nvPr/>
              </p:nvCxnSpPr>
              <p:spPr>
                <a:xfrm flipV="1">
                  <a:off x="4767943" y="1387931"/>
                  <a:ext cx="0" cy="3657600"/>
                </a:xfrm>
                <a:prstGeom prst="line">
                  <a:avLst/>
                </a:prstGeom>
                <a:ln w="28575">
                  <a:solidFill>
                    <a:srgbClr val="006600"/>
                  </a:solidFill>
                </a:ln>
              </p:spPr>
              <p:style>
                <a:lnRef idx="1">
                  <a:schemeClr val="accent1"/>
                </a:lnRef>
                <a:fillRef idx="0">
                  <a:schemeClr val="accent1"/>
                </a:fillRef>
                <a:effectRef idx="0">
                  <a:schemeClr val="accent1"/>
                </a:effectRef>
                <a:fontRef idx="minor">
                  <a:schemeClr val="tx1"/>
                </a:fontRef>
              </p:style>
            </p:cxnSp>
            <p:sp>
              <p:nvSpPr>
                <p:cNvPr id="35" name="34 CuadroTexto"/>
                <p:cNvSpPr txBox="1"/>
                <p:nvPr/>
              </p:nvSpPr>
              <p:spPr>
                <a:xfrm>
                  <a:off x="5718153" y="4899073"/>
                  <a:ext cx="776513" cy="490010"/>
                </a:xfrm>
                <a:prstGeom prst="rect">
                  <a:avLst/>
                </a:prstGeom>
                <a:noFill/>
                <a:ln w="12700">
                  <a:noFill/>
                  <a:prstDash val="sysDash"/>
                </a:ln>
              </p:spPr>
              <p:txBody>
                <a:bodyPr wrap="square" rtlCol="0">
                  <a:spAutoFit/>
                </a:bodyPr>
                <a:lstStyle/>
                <a:p>
                  <a:r>
                    <a:rPr lang="es-MX" sz="1400" b="1" i="1" dirty="0">
                      <a:solidFill>
                        <a:srgbClr val="FF0000"/>
                      </a:solidFill>
                    </a:rPr>
                    <a:t>b</a:t>
                  </a:r>
                  <a:endParaRPr lang="es-MX" sz="1400" i="1" dirty="0">
                    <a:solidFill>
                      <a:srgbClr val="FF0000"/>
                    </a:solidFill>
                  </a:endParaRPr>
                </a:p>
              </p:txBody>
            </p:sp>
            <p:sp>
              <p:nvSpPr>
                <p:cNvPr id="36" name="35 CuadroTexto"/>
                <p:cNvSpPr txBox="1"/>
                <p:nvPr/>
              </p:nvSpPr>
              <p:spPr>
                <a:xfrm>
                  <a:off x="3263902" y="4808612"/>
                  <a:ext cx="776513" cy="490009"/>
                </a:xfrm>
                <a:prstGeom prst="rect">
                  <a:avLst/>
                </a:prstGeom>
                <a:noFill/>
                <a:ln w="12700">
                  <a:noFill/>
                  <a:prstDash val="sysDash"/>
                </a:ln>
              </p:spPr>
              <p:txBody>
                <a:bodyPr wrap="square" rtlCol="0">
                  <a:spAutoFit/>
                </a:bodyPr>
                <a:lstStyle/>
                <a:p>
                  <a:r>
                    <a:rPr lang="es-MX" sz="1400" b="1" i="1" dirty="0">
                      <a:solidFill>
                        <a:srgbClr val="FF0000"/>
                      </a:solidFill>
                    </a:rPr>
                    <a:t>a</a:t>
                  </a:r>
                  <a:endParaRPr lang="es-MX" sz="1400" i="1" dirty="0">
                    <a:solidFill>
                      <a:srgbClr val="FF0000"/>
                    </a:solidFill>
                  </a:endParaRPr>
                </a:p>
              </p:txBody>
            </p:sp>
            <mc:AlternateContent xmlns:mc="http://schemas.openxmlformats.org/markup-compatibility/2006" xmlns:a14="http://schemas.microsoft.com/office/drawing/2010/main">
              <mc:Choice Requires="a14">
                <p:sp>
                  <p:nvSpPr>
                    <p:cNvPr id="37" name="36 CuadroTexto"/>
                    <p:cNvSpPr txBox="1"/>
                    <p:nvPr/>
                  </p:nvSpPr>
                  <p:spPr>
                    <a:xfrm>
                      <a:off x="4568957" y="5149729"/>
                      <a:ext cx="478342" cy="5880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b="1" i="1">
                                <a:latin typeface="Cambria Math"/>
                              </a:rPr>
                              <m:t>𝝁</m:t>
                            </m:r>
                          </m:oMath>
                        </m:oMathPara>
                      </a14:m>
                      <a:endParaRPr lang="es-MX" b="1" dirty="0"/>
                    </a:p>
                  </p:txBody>
                </p:sp>
              </mc:Choice>
              <mc:Fallback xmlns="">
                <p:sp>
                  <p:nvSpPr>
                    <p:cNvPr id="37" name="36 CuadroTexto"/>
                    <p:cNvSpPr txBox="1">
                      <a:spLocks noRot="1" noChangeAspect="1" noMove="1" noResize="1" noEditPoints="1" noAdjustHandles="1" noChangeArrowheads="1" noChangeShapeType="1" noTextEdit="1"/>
                    </p:cNvSpPr>
                    <p:nvPr/>
                  </p:nvSpPr>
                  <p:spPr>
                    <a:xfrm>
                      <a:off x="4568957" y="5149729"/>
                      <a:ext cx="478342" cy="588011"/>
                    </a:xfrm>
                    <a:prstGeom prst="rect">
                      <a:avLst/>
                    </a:prstGeom>
                    <a:blipFill>
                      <a:blip r:embed="rId4"/>
                      <a:stretch>
                        <a:fillRect b="-5000"/>
                      </a:stretch>
                    </a:blipFill>
                  </p:spPr>
                  <p:txBody>
                    <a:bodyPr/>
                    <a:lstStyle/>
                    <a:p>
                      <a:r>
                        <a:rPr lang="es-MX">
                          <a:noFill/>
                        </a:rPr>
                        <a:t> </a:t>
                      </a:r>
                    </a:p>
                  </p:txBody>
                </p:sp>
              </mc:Fallback>
            </mc:AlternateContent>
          </p:grpSp>
          <p:sp>
            <p:nvSpPr>
              <p:cNvPr id="32" name="Text Box 12"/>
              <p:cNvSpPr txBox="1">
                <a:spLocks noChangeArrowheads="1"/>
              </p:cNvSpPr>
              <p:nvPr/>
            </p:nvSpPr>
            <p:spPr bwMode="auto">
              <a:xfrm>
                <a:off x="3329897" y="779667"/>
                <a:ext cx="590021" cy="460482"/>
              </a:xfrm>
              <a:prstGeom prst="rect">
                <a:avLst/>
              </a:prstGeom>
              <a:noFill/>
              <a:ln>
                <a:noFill/>
              </a:ln>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n-US" altLang="es-MX" sz="1800" dirty="0">
                    <a:latin typeface="Times New Roman" pitchFamily="18" charset="0"/>
                  </a:rPr>
                  <a:t>f(y)</a:t>
                </a:r>
                <a:endParaRPr lang="en-US" altLang="es-MX" sz="4000" dirty="0">
                  <a:latin typeface="Comic Sans MS" pitchFamily="66" charset="0"/>
                </a:endParaRPr>
              </a:p>
            </p:txBody>
          </p:sp>
        </p:grpSp>
        <p:cxnSp>
          <p:nvCxnSpPr>
            <p:cNvPr id="3" name="2 Conector recto"/>
            <p:cNvCxnSpPr/>
            <p:nvPr/>
          </p:nvCxnSpPr>
          <p:spPr>
            <a:xfrm flipV="1">
              <a:off x="3298371" y="5053693"/>
              <a:ext cx="0" cy="56116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5 Conector recto"/>
            <p:cNvCxnSpPr/>
            <p:nvPr/>
          </p:nvCxnSpPr>
          <p:spPr>
            <a:xfrm flipV="1">
              <a:off x="5306786" y="4743450"/>
              <a:ext cx="0" cy="8714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a:off x="3298371" y="5257800"/>
              <a:ext cx="2008415" cy="0"/>
            </a:xfrm>
            <a:prstGeom prst="line">
              <a:avLst/>
            </a:prstGeom>
            <a:ln w="19050">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8" name="Título 1"/>
          <p:cNvSpPr>
            <a:spLocks noGrp="1"/>
          </p:cNvSpPr>
          <p:nvPr>
            <p:ph type="title"/>
          </p:nvPr>
        </p:nvSpPr>
        <p:spPr>
          <a:xfrm>
            <a:off x="812800" y="228600"/>
            <a:ext cx="10871200" cy="990600"/>
          </a:xfrm>
        </p:spPr>
        <p:txBody>
          <a:bodyPr>
            <a:normAutofit/>
          </a:bodyPr>
          <a:lstStyle/>
          <a:p>
            <a:r>
              <a:rPr lang="es-MX" sz="3100" cap="small" dirty="0"/>
              <a:t>Función de distribución de probabilidad Normal</a:t>
            </a:r>
          </a:p>
        </p:txBody>
      </p:sp>
    </p:spTree>
    <p:extLst>
      <p:ext uri="{BB962C8B-B14F-4D97-AF65-F5344CB8AC3E}">
        <p14:creationId xmlns:p14="http://schemas.microsoft.com/office/powerpoint/2010/main" val="608920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530" name="Rectangle 27"/>
              <p:cNvSpPr>
                <a:spLocks noChangeArrowheads="1"/>
              </p:cNvSpPr>
              <p:nvPr/>
            </p:nvSpPr>
            <p:spPr bwMode="auto">
              <a:xfrm>
                <a:off x="832104" y="1693749"/>
                <a:ext cx="10853928" cy="475553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a:buNone/>
                </a:pPr>
                <a:r>
                  <a:rPr lang="es-MX" sz="2600" dirty="0">
                    <a:latin typeface="Bookman Old Style" panose="02050604050505020204" pitchFamily="18" charset="0"/>
                  </a:rPr>
                  <a:t>Cuando </a:t>
                </a:r>
                <a14:m>
                  <m:oMath xmlns:m="http://schemas.openxmlformats.org/officeDocument/2006/math">
                    <m:r>
                      <m:rPr>
                        <m:sty m:val="p"/>
                      </m:rPr>
                      <a:rPr lang="es-MX" sz="2600" i="1">
                        <a:latin typeface="Cambria Math"/>
                      </a:rPr>
                      <m:t>X</m:t>
                    </m:r>
                    <m:r>
                      <a:rPr lang="es-MX" sz="2600" i="1">
                        <a:latin typeface="Cambria Math"/>
                      </a:rPr>
                      <m:t>~</m:t>
                    </m:r>
                    <m:r>
                      <a:rPr lang="es-MX" sz="2600" i="1">
                        <a:latin typeface="Cambria Math"/>
                      </a:rPr>
                      <m:t>𝑁</m:t>
                    </m:r>
                    <m:d>
                      <m:dPr>
                        <m:ctrlPr>
                          <a:rPr lang="es-MX" sz="2600" i="1">
                            <a:latin typeface="Cambria Math" panose="02040503050406030204" pitchFamily="18" charset="0"/>
                          </a:rPr>
                        </m:ctrlPr>
                      </m:dPr>
                      <m:e>
                        <m:r>
                          <a:rPr lang="es-MX" sz="2600" i="1">
                            <a:latin typeface="Cambria Math"/>
                          </a:rPr>
                          <m:t>𝜇</m:t>
                        </m:r>
                        <m:r>
                          <a:rPr lang="es-MX" sz="2600" i="1">
                            <a:latin typeface="Cambria Math"/>
                            <a:ea typeface="Cambria Math"/>
                          </a:rPr>
                          <m:t>≠0</m:t>
                        </m:r>
                        <m:r>
                          <a:rPr lang="es-MX" sz="2600" i="1">
                            <a:latin typeface="Cambria Math"/>
                          </a:rPr>
                          <m:t>,</m:t>
                        </m:r>
                        <m:sSup>
                          <m:sSupPr>
                            <m:ctrlPr>
                              <a:rPr lang="es-MX" sz="2600" i="1">
                                <a:latin typeface="Cambria Math" panose="02040503050406030204" pitchFamily="18" charset="0"/>
                              </a:rPr>
                            </m:ctrlPr>
                          </m:sSupPr>
                          <m:e>
                            <m:r>
                              <a:rPr lang="es-MX" sz="2600" i="1">
                                <a:latin typeface="Cambria Math"/>
                              </a:rPr>
                              <m:t>𝜎</m:t>
                            </m:r>
                          </m:e>
                          <m:sup>
                            <m:r>
                              <a:rPr lang="es-MX" sz="2600" i="1">
                                <a:latin typeface="Cambria Math"/>
                              </a:rPr>
                              <m:t>2</m:t>
                            </m:r>
                          </m:sup>
                        </m:sSup>
                        <m:r>
                          <a:rPr lang="es-MX" sz="2600" i="1">
                            <a:latin typeface="Cambria Math"/>
                            <a:ea typeface="Cambria Math"/>
                          </a:rPr>
                          <m:t>≠1</m:t>
                        </m:r>
                      </m:e>
                    </m:d>
                    <m:r>
                      <a:rPr lang="es-MX" sz="2600" b="0" i="1" smtClean="0">
                        <a:latin typeface="Cambria Math" panose="02040503050406030204" pitchFamily="18" charset="0"/>
                      </a:rPr>
                      <m:t>,</m:t>
                    </m:r>
                  </m:oMath>
                </a14:m>
                <a:r>
                  <a:rPr lang="es-MX" sz="2600" dirty="0">
                    <a:latin typeface="Bookman Old Style" panose="02050604050505020204" pitchFamily="18" charset="0"/>
                  </a:rPr>
                  <a:t> probabilidades que implica </a:t>
                </a:r>
                <a:r>
                  <a:rPr lang="es-MX" sz="2600" i="1" dirty="0">
                    <a:latin typeface="Bookman Old Style" panose="02050604050505020204" pitchFamily="18" charset="0"/>
                  </a:rPr>
                  <a:t>X </a:t>
                </a:r>
                <a:r>
                  <a:rPr lang="es-MX" sz="2600" dirty="0">
                    <a:latin typeface="Bookman Old Style" panose="02050604050505020204" pitchFamily="18" charset="0"/>
                  </a:rPr>
                  <a:t>se calculan “estandarizando”. </a:t>
                </a:r>
              </a:p>
              <a:p>
                <a:pPr algn="just">
                  <a:buNone/>
                </a:pPr>
                <a:endParaRPr lang="es-MX" sz="2600" dirty="0">
                  <a:latin typeface="Bookman Old Style" panose="02050604050505020204" pitchFamily="18" charset="0"/>
                </a:endParaRPr>
              </a:p>
              <a:p>
                <a:pPr algn="just">
                  <a:buNone/>
                </a:pPr>
                <a:r>
                  <a:rPr lang="es-MX" sz="2600" dirty="0">
                    <a:latin typeface="Bookman Old Style" panose="02050604050505020204" pitchFamily="18" charset="0"/>
                  </a:rPr>
                  <a:t>La </a:t>
                </a:r>
                <a:r>
                  <a:rPr lang="es-MX" sz="2600" b="1" dirty="0">
                    <a:latin typeface="Bookman Old Style" panose="02050604050505020204" pitchFamily="18" charset="0"/>
                  </a:rPr>
                  <a:t>variable estandarizada </a:t>
                </a:r>
                <a:r>
                  <a:rPr lang="es-MX" sz="2600" dirty="0">
                    <a:latin typeface="Bookman Old Style" panose="02050604050505020204" pitchFamily="18" charset="0"/>
                  </a:rPr>
                  <a:t>es </a:t>
                </a:r>
              </a:p>
              <a:p>
                <a:pPr algn="just">
                  <a:buNone/>
                </a:pPr>
                <a:endParaRPr lang="es-MX" sz="2600" dirty="0">
                  <a:latin typeface="Bookman Old Style" panose="02050604050505020204" pitchFamily="18" charset="0"/>
                </a:endParaRPr>
              </a:p>
              <a:p>
                <a:pPr algn="just">
                  <a:buNone/>
                </a:pPr>
                <a14:m>
                  <m:oMathPara xmlns:m="http://schemas.openxmlformats.org/officeDocument/2006/math">
                    <m:oMathParaPr>
                      <m:jc m:val="centerGroup"/>
                    </m:oMathParaPr>
                    <m:oMath xmlns:m="http://schemas.openxmlformats.org/officeDocument/2006/math">
                      <m:r>
                        <a:rPr lang="es-MX" sz="2600" i="1">
                          <a:latin typeface="Cambria Math" panose="02040503050406030204" pitchFamily="18" charset="0"/>
                        </a:rPr>
                        <m:t>𝑍</m:t>
                      </m:r>
                      <m:r>
                        <a:rPr lang="es-MX" sz="2600" i="1">
                          <a:latin typeface="Cambria Math" panose="02040503050406030204" pitchFamily="18" charset="0"/>
                        </a:rPr>
                        <m:t>=</m:t>
                      </m:r>
                      <m:f>
                        <m:fPr>
                          <m:ctrlPr>
                            <a:rPr lang="es-MX" sz="2600" i="1">
                              <a:latin typeface="Cambria Math" panose="02040503050406030204" pitchFamily="18" charset="0"/>
                            </a:rPr>
                          </m:ctrlPr>
                        </m:fPr>
                        <m:num>
                          <m:d>
                            <m:dPr>
                              <m:ctrlPr>
                                <a:rPr lang="es-MX" sz="2600" i="1">
                                  <a:latin typeface="Cambria Math" panose="02040503050406030204" pitchFamily="18" charset="0"/>
                                </a:rPr>
                              </m:ctrlPr>
                            </m:dPr>
                            <m:e>
                              <m:r>
                                <a:rPr lang="es-MX" sz="2600" i="1">
                                  <a:latin typeface="Cambria Math"/>
                                </a:rPr>
                                <m:t>𝑋</m:t>
                              </m:r>
                              <m:r>
                                <a:rPr lang="es-MX" sz="2600" i="1">
                                  <a:latin typeface="Cambria Math"/>
                                </a:rPr>
                                <m:t>−</m:t>
                              </m:r>
                              <m:r>
                                <a:rPr lang="es-MX" sz="2600" i="1">
                                  <a:latin typeface="Cambria Math"/>
                                </a:rPr>
                                <m:t>𝜇</m:t>
                              </m:r>
                            </m:e>
                          </m:d>
                        </m:num>
                        <m:den>
                          <m:r>
                            <a:rPr lang="es-MX" sz="2600" i="1">
                              <a:latin typeface="Cambria Math" panose="02040503050406030204" pitchFamily="18" charset="0"/>
                            </a:rPr>
                            <m:t>𝜎</m:t>
                          </m:r>
                        </m:den>
                      </m:f>
                      <m:r>
                        <a:rPr lang="es-MX" sz="2600">
                          <a:latin typeface="Cambria Math"/>
                        </a:rPr>
                        <m:t>.</m:t>
                      </m:r>
                    </m:oMath>
                  </m:oMathPara>
                </a14:m>
                <a:endParaRPr lang="es-MX" sz="2600" dirty="0">
                  <a:latin typeface="Bookman Old Style" panose="02050604050505020204" pitchFamily="18" charset="0"/>
                </a:endParaRPr>
              </a:p>
              <a:p>
                <a:pPr algn="just">
                  <a:buNone/>
                </a:pPr>
                <a:endParaRPr lang="es-MX" sz="2600" dirty="0">
                  <a:latin typeface="Bookman Old Style" panose="02050604050505020204" pitchFamily="18" charset="0"/>
                </a:endParaRPr>
              </a:p>
              <a:p>
                <a:pPr algn="just">
                  <a:buNone/>
                </a:pPr>
                <a:r>
                  <a:rPr lang="es-MX" sz="2600" dirty="0">
                    <a:latin typeface="Bookman Old Style" panose="02050604050505020204" pitchFamily="18" charset="0"/>
                  </a:rPr>
                  <a:t>Al restar </a:t>
                </a:r>
                <a:r>
                  <a:rPr lang="es-MX" sz="2600" i="1" dirty="0">
                    <a:latin typeface="Bookman Old Style" panose="02050604050505020204" pitchFamily="18" charset="0"/>
                  </a:rPr>
                  <a:t> </a:t>
                </a:r>
                <a14:m>
                  <m:oMath xmlns:m="http://schemas.openxmlformats.org/officeDocument/2006/math">
                    <m:r>
                      <a:rPr lang="es-MX" sz="2600" i="1">
                        <a:latin typeface="Cambria Math"/>
                      </a:rPr>
                      <m:t>𝜇</m:t>
                    </m:r>
                  </m:oMath>
                </a14:m>
                <a:r>
                  <a:rPr lang="es-MX" sz="2600" i="1" dirty="0">
                    <a:latin typeface="Bookman Old Style" panose="02050604050505020204" pitchFamily="18" charset="0"/>
                  </a:rPr>
                  <a:t> </a:t>
                </a:r>
                <a:r>
                  <a:rPr lang="es-MX" sz="2600" dirty="0">
                    <a:latin typeface="Bookman Old Style" panose="02050604050505020204" pitchFamily="18" charset="0"/>
                  </a:rPr>
                  <a:t>esta cambia a cero y luego al dividir entre </a:t>
                </a:r>
                <a14:m>
                  <m:oMath xmlns:m="http://schemas.openxmlformats.org/officeDocument/2006/math">
                    <m:r>
                      <a:rPr lang="es-MX" sz="2600" i="1">
                        <a:latin typeface="Cambria Math"/>
                      </a:rPr>
                      <m:t>𝜎</m:t>
                    </m:r>
                  </m:oMath>
                </a14:m>
                <a:r>
                  <a:rPr lang="es-MX" sz="2600" i="1" dirty="0">
                    <a:latin typeface="Bookman Old Style" panose="02050604050505020204" pitchFamily="18" charset="0"/>
                  </a:rPr>
                  <a:t> </a:t>
                </a:r>
                <a:r>
                  <a:rPr lang="es-MX" sz="2600" dirty="0">
                    <a:latin typeface="Bookman Old Style" panose="02050604050505020204" pitchFamily="18" charset="0"/>
                  </a:rPr>
                  <a:t>cambian las escalas de la variable de modo que la desviación estándar es uno en lugar de </a:t>
                </a:r>
                <a14:m>
                  <m:oMath xmlns:m="http://schemas.openxmlformats.org/officeDocument/2006/math">
                    <m:r>
                      <a:rPr lang="es-MX" sz="2600" i="1">
                        <a:latin typeface="Cambria Math"/>
                      </a:rPr>
                      <m:t>𝜎</m:t>
                    </m:r>
                  </m:oMath>
                </a14:m>
                <a:r>
                  <a:rPr lang="es-MX" sz="2600" dirty="0">
                    <a:latin typeface="Bookman Old Style" panose="02050604050505020204" pitchFamily="18" charset="0"/>
                  </a:rPr>
                  <a:t>.</a:t>
                </a:r>
                <a:endParaRPr lang="en-US" altLang="es-MX" sz="2600" i="1" dirty="0">
                  <a:solidFill>
                    <a:srgbClr val="000000"/>
                  </a:solidFill>
                  <a:latin typeface="Bookman Old Style" pitchFamily="18" charset="0"/>
                  <a:cs typeface="Times New Roman" pitchFamily="18" charset="0"/>
                  <a:sym typeface="Symbol" pitchFamily="18" charset="2"/>
                </a:endParaRPr>
              </a:p>
            </p:txBody>
          </p:sp>
        </mc:Choice>
        <mc:Fallback xmlns="">
          <p:sp>
            <p:nvSpPr>
              <p:cNvPr id="22530" name="Rectangle 27"/>
              <p:cNvSpPr>
                <a:spLocks noRot="1" noChangeAspect="1" noMove="1" noResize="1" noEditPoints="1" noAdjustHandles="1" noChangeArrowheads="1" noChangeShapeType="1" noTextEdit="1"/>
              </p:cNvSpPr>
              <p:nvPr/>
            </p:nvSpPr>
            <p:spPr bwMode="auto">
              <a:xfrm>
                <a:off x="832104" y="1693749"/>
                <a:ext cx="10853928" cy="4755533"/>
              </a:xfrm>
              <a:prstGeom prst="rect">
                <a:avLst/>
              </a:prstGeom>
              <a:blipFill>
                <a:blip r:embed="rId2"/>
                <a:stretch>
                  <a:fillRect l="-1011" r="-955" b="-17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sp>
        <p:nvSpPr>
          <p:cNvPr id="3" name="Título 1"/>
          <p:cNvSpPr>
            <a:spLocks noGrp="1"/>
          </p:cNvSpPr>
          <p:nvPr>
            <p:ph type="title"/>
          </p:nvPr>
        </p:nvSpPr>
        <p:spPr>
          <a:xfrm>
            <a:off x="812800" y="228600"/>
            <a:ext cx="10871200" cy="990600"/>
          </a:xfrm>
        </p:spPr>
        <p:txBody>
          <a:bodyPr>
            <a:normAutofit/>
          </a:bodyPr>
          <a:lstStyle/>
          <a:p>
            <a:r>
              <a:rPr lang="es-MX" sz="3100" cap="small" dirty="0"/>
              <a:t>Función de distribución de probabilidad Normal</a:t>
            </a:r>
          </a:p>
        </p:txBody>
      </p:sp>
    </p:spTree>
    <p:extLst>
      <p:ext uri="{BB962C8B-B14F-4D97-AF65-F5344CB8AC3E}">
        <p14:creationId xmlns:p14="http://schemas.microsoft.com/office/powerpoint/2010/main" val="71904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cap="small" dirty="0">
                <a:solidFill>
                  <a:schemeClr val="tx2"/>
                </a:solidFill>
              </a:rPr>
              <a:t>Introducción</a:t>
            </a:r>
          </a:p>
        </p:txBody>
      </p:sp>
      <p:sp>
        <p:nvSpPr>
          <p:cNvPr id="3" name="Marcador de contenido 2"/>
          <p:cNvSpPr>
            <a:spLocks noGrp="1"/>
          </p:cNvSpPr>
          <p:nvPr>
            <p:ph sz="quarter" idx="1"/>
          </p:nvPr>
        </p:nvSpPr>
        <p:spPr/>
        <p:txBody>
          <a:bodyPr/>
          <a:lstStyle/>
          <a:p>
            <a:pPr marL="0" indent="0">
              <a:buNone/>
            </a:pPr>
            <a:r>
              <a:rPr lang="es-MX" dirty="0"/>
              <a:t>La función de distribución de probabilidad de una variable aleatoria continua es una función en la que la variable aleatoria puede tomar infinitos valores en un intervalo. Así, la masa de probabilidad se distribuye en el intervalo dado.</a:t>
            </a:r>
          </a:p>
          <a:p>
            <a:pPr marL="0" indent="0">
              <a:buNone/>
            </a:pPr>
            <a:endParaRPr lang="es-MX" dirty="0"/>
          </a:p>
          <a:p>
            <a:pPr marL="0" indent="0">
              <a:buNone/>
            </a:pPr>
            <a:r>
              <a:rPr lang="es-MX" b="1" dirty="0"/>
              <a:t>Características importantes: </a:t>
            </a:r>
          </a:p>
          <a:p>
            <a:pPr>
              <a:buClr>
                <a:schemeClr val="accent1"/>
              </a:buClr>
              <a:buSzPct val="100000"/>
              <a:buFont typeface="Wingdings" panose="05000000000000000000" pitchFamily="2" charset="2"/>
              <a:buChar char="§"/>
            </a:pPr>
            <a:r>
              <a:rPr lang="es-MX" dirty="0"/>
              <a:t>No es posible conocer su valor exacto,  ya que medirlo consiste en clasificarlo dentro de un intervalo de mayor o menor amplitud.</a:t>
            </a:r>
          </a:p>
          <a:p>
            <a:pPr>
              <a:buClr>
                <a:schemeClr val="accent1"/>
              </a:buClr>
              <a:buSzPct val="100000"/>
              <a:buFont typeface="Wingdings" panose="05000000000000000000" pitchFamily="2" charset="2"/>
              <a:buChar char="§"/>
            </a:pPr>
            <a:r>
              <a:rPr lang="es-MX" dirty="0"/>
              <a:t>Las probabilidades se asignan a intervalos, no a puntos.</a:t>
            </a:r>
          </a:p>
        </p:txBody>
      </p:sp>
    </p:spTree>
    <p:extLst>
      <p:ext uri="{BB962C8B-B14F-4D97-AF65-F5344CB8AC3E}">
        <p14:creationId xmlns:p14="http://schemas.microsoft.com/office/powerpoint/2010/main" val="3214666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530" name="Rectangle 27"/>
              <p:cNvSpPr>
                <a:spLocks noChangeArrowheads="1"/>
              </p:cNvSpPr>
              <p:nvPr/>
            </p:nvSpPr>
            <p:spPr bwMode="auto">
              <a:xfrm>
                <a:off x="804768" y="1710810"/>
                <a:ext cx="6263543" cy="17312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marL="457200" indent="-457200" algn="just">
                  <a:buClr>
                    <a:schemeClr val="accent1">
                      <a:lumMod val="75000"/>
                    </a:schemeClr>
                  </a:buClr>
                  <a:buFont typeface="Wingdings" panose="05000000000000000000" pitchFamily="2" charset="2"/>
                  <a:buChar char="ü"/>
                </a:pPr>
                <a:r>
                  <a:rPr lang="es-MX" sz="2600" dirty="0">
                    <a:latin typeface="Bookman Old Style" panose="02050604050505020204" pitchFamily="18" charset="0"/>
                  </a:rPr>
                  <a:t>Al restar </a:t>
                </a:r>
                <a:r>
                  <a:rPr lang="es-MX" sz="2600" i="1" dirty="0">
                    <a:latin typeface="Bookman Old Style" panose="02050604050505020204" pitchFamily="18" charset="0"/>
                  </a:rPr>
                  <a:t> </a:t>
                </a:r>
                <a14:m>
                  <m:oMath xmlns:m="http://schemas.openxmlformats.org/officeDocument/2006/math">
                    <m:r>
                      <a:rPr lang="es-MX" sz="2600" i="1">
                        <a:latin typeface="Cambria Math"/>
                      </a:rPr>
                      <m:t>𝜇</m:t>
                    </m:r>
                  </m:oMath>
                </a14:m>
                <a:r>
                  <a:rPr lang="es-MX" sz="2600" i="1" dirty="0">
                    <a:latin typeface="Bookman Old Style" panose="02050604050505020204" pitchFamily="18" charset="0"/>
                  </a:rPr>
                  <a:t> </a:t>
                </a:r>
                <a:r>
                  <a:rPr lang="es-MX" sz="2600" dirty="0">
                    <a:latin typeface="Bookman Old Style" panose="02050604050505020204" pitchFamily="18" charset="0"/>
                  </a:rPr>
                  <a:t>esta cambia a cero.</a:t>
                </a:r>
              </a:p>
              <a:p>
                <a:pPr marL="457200" indent="-457200" algn="just">
                  <a:buClr>
                    <a:schemeClr val="accent1">
                      <a:lumMod val="75000"/>
                    </a:schemeClr>
                  </a:buClr>
                  <a:buFont typeface="Wingdings" panose="05000000000000000000" pitchFamily="2" charset="2"/>
                  <a:buChar char="ü"/>
                </a:pPr>
                <a:r>
                  <a:rPr lang="es-MX" sz="2600" dirty="0">
                    <a:latin typeface="Bookman Old Style" panose="02050604050505020204" pitchFamily="18" charset="0"/>
                  </a:rPr>
                  <a:t>Al dividir entre </a:t>
                </a:r>
                <a14:m>
                  <m:oMath xmlns:m="http://schemas.openxmlformats.org/officeDocument/2006/math">
                    <m:r>
                      <a:rPr lang="es-MX" sz="2600" i="1">
                        <a:latin typeface="Cambria Math"/>
                      </a:rPr>
                      <m:t>𝜎</m:t>
                    </m:r>
                  </m:oMath>
                </a14:m>
                <a:r>
                  <a:rPr lang="es-MX" sz="2600" i="1" dirty="0">
                    <a:latin typeface="Bookman Old Style" panose="02050604050505020204" pitchFamily="18" charset="0"/>
                  </a:rPr>
                  <a:t> </a:t>
                </a:r>
                <a:r>
                  <a:rPr lang="es-MX" sz="2600" dirty="0">
                    <a:latin typeface="Bookman Old Style" panose="02050604050505020204" pitchFamily="18" charset="0"/>
                  </a:rPr>
                  <a:t>cambian las escalas de la variable, </a:t>
                </a:r>
                <a14:m>
                  <m:oMath xmlns:m="http://schemas.openxmlformats.org/officeDocument/2006/math">
                    <m:r>
                      <a:rPr lang="es-MX" sz="2600" i="1">
                        <a:latin typeface="Cambria Math" panose="02040503050406030204" pitchFamily="18" charset="0"/>
                      </a:rPr>
                      <m:t>𝜎</m:t>
                    </m:r>
                    <m:r>
                      <a:rPr lang="es-MX" sz="2600" i="1">
                        <a:latin typeface="Cambria Math" panose="02040503050406030204" pitchFamily="18" charset="0"/>
                      </a:rPr>
                      <m:t>=1</m:t>
                    </m:r>
                  </m:oMath>
                </a14:m>
                <a:r>
                  <a:rPr lang="es-MX" sz="2600" dirty="0">
                    <a:latin typeface="Bookman Old Style" panose="02050604050505020204" pitchFamily="18" charset="0"/>
                  </a:rPr>
                  <a:t> en lugar de </a:t>
                </a:r>
                <a14:m>
                  <m:oMath xmlns:m="http://schemas.openxmlformats.org/officeDocument/2006/math">
                    <m:r>
                      <a:rPr lang="es-MX" sz="2600" i="1">
                        <a:latin typeface="Cambria Math"/>
                      </a:rPr>
                      <m:t>𝜎</m:t>
                    </m:r>
                    <m:r>
                      <a:rPr lang="es-MX" sz="2600" i="1">
                        <a:latin typeface="Cambria Math" panose="02040503050406030204" pitchFamily="18" charset="0"/>
                      </a:rPr>
                      <m:t>≠1</m:t>
                    </m:r>
                  </m:oMath>
                </a14:m>
                <a:r>
                  <a:rPr lang="es-MX" sz="2600" dirty="0">
                    <a:latin typeface="Bookman Old Style" panose="02050604050505020204" pitchFamily="18" charset="0"/>
                  </a:rPr>
                  <a:t>.</a:t>
                </a:r>
                <a:endParaRPr lang="en-US" altLang="es-MX" sz="2600" i="1" dirty="0">
                  <a:solidFill>
                    <a:srgbClr val="000000"/>
                  </a:solidFill>
                  <a:latin typeface="Bookman Old Style" pitchFamily="18" charset="0"/>
                  <a:cs typeface="Times New Roman" pitchFamily="18" charset="0"/>
                  <a:sym typeface="Symbol" pitchFamily="18" charset="2"/>
                </a:endParaRPr>
              </a:p>
            </p:txBody>
          </p:sp>
        </mc:Choice>
        <mc:Fallback xmlns="">
          <p:sp>
            <p:nvSpPr>
              <p:cNvPr id="22530" name="Rectangle 27"/>
              <p:cNvSpPr>
                <a:spLocks noRot="1" noChangeAspect="1" noMove="1" noResize="1" noEditPoints="1" noAdjustHandles="1" noChangeArrowheads="1" noChangeShapeType="1" noTextEdit="1"/>
              </p:cNvSpPr>
              <p:nvPr/>
            </p:nvSpPr>
            <p:spPr bwMode="auto">
              <a:xfrm>
                <a:off x="804768" y="1710810"/>
                <a:ext cx="6263543" cy="1731243"/>
              </a:xfrm>
              <a:prstGeom prst="rect">
                <a:avLst/>
              </a:prstGeom>
              <a:blipFill>
                <a:blip r:embed="rId2"/>
                <a:stretch>
                  <a:fillRect l="-1461" t="-3169" r="-1753" b="-845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grpSp>
        <p:nvGrpSpPr>
          <p:cNvPr id="16" name="Grupo 15"/>
          <p:cNvGrpSpPr/>
          <p:nvPr/>
        </p:nvGrpSpPr>
        <p:grpSpPr>
          <a:xfrm>
            <a:off x="6282824" y="3100404"/>
            <a:ext cx="5559552" cy="3342639"/>
            <a:chOff x="341652" y="2326639"/>
            <a:chExt cx="8375628" cy="4373777"/>
          </a:xfrm>
        </p:grpSpPr>
        <p:pic>
          <p:nvPicPr>
            <p:cNvPr id="12" name="Imagen 11"/>
            <p:cNvPicPr>
              <a:picLocks noChangeAspect="1"/>
            </p:cNvPicPr>
            <p:nvPr/>
          </p:nvPicPr>
          <p:blipFill rotWithShape="1">
            <a:blip r:embed="rId3">
              <a:extLst>
                <a:ext uri="{28A0092B-C50C-407E-A947-70E740481C1C}">
                  <a14:useLocalDpi xmlns:a14="http://schemas.microsoft.com/office/drawing/2010/main" val="0"/>
                </a:ext>
              </a:extLst>
            </a:blip>
            <a:srcRect t="14250" b="12246"/>
            <a:stretch/>
          </p:blipFill>
          <p:spPr>
            <a:xfrm>
              <a:off x="341652" y="2326639"/>
              <a:ext cx="8375628" cy="4373777"/>
            </a:xfrm>
            <a:prstGeom prst="rect">
              <a:avLst/>
            </a:prstGeom>
          </p:spPr>
        </p:pic>
        <p:cxnSp>
          <p:nvCxnSpPr>
            <p:cNvPr id="14" name="Conector recto 13"/>
            <p:cNvCxnSpPr/>
            <p:nvPr/>
          </p:nvCxnSpPr>
          <p:spPr>
            <a:xfrm flipV="1">
              <a:off x="6350000" y="2773680"/>
              <a:ext cx="10160" cy="3403600"/>
            </a:xfrm>
            <a:prstGeom prst="line">
              <a:avLst/>
            </a:prstGeom>
            <a:ln w="28575">
              <a:solidFill>
                <a:srgbClr val="0000FF"/>
              </a:solidFill>
              <a:prstDash val="sysDash"/>
            </a:ln>
          </p:spPr>
          <p:style>
            <a:lnRef idx="1">
              <a:schemeClr val="dk1"/>
            </a:lnRef>
            <a:fillRef idx="0">
              <a:schemeClr val="dk1"/>
            </a:fillRef>
            <a:effectRef idx="0">
              <a:schemeClr val="dk1"/>
            </a:effectRef>
            <a:fontRef idx="minor">
              <a:schemeClr val="tx1"/>
            </a:fontRef>
          </p:style>
        </p:cxnSp>
        <p:cxnSp>
          <p:nvCxnSpPr>
            <p:cNvPr id="17" name="Conector recto 16"/>
            <p:cNvCxnSpPr/>
            <p:nvPr/>
          </p:nvCxnSpPr>
          <p:spPr>
            <a:xfrm flipV="1">
              <a:off x="4765040" y="2773680"/>
              <a:ext cx="10160" cy="3403600"/>
            </a:xfrm>
            <a:prstGeom prst="line">
              <a:avLst/>
            </a:prstGeom>
            <a:ln w="28575">
              <a:solidFill>
                <a:srgbClr val="006600"/>
              </a:solidFill>
              <a:prstDash val="sysDash"/>
            </a:ln>
          </p:spPr>
          <p:style>
            <a:lnRef idx="1">
              <a:schemeClr val="dk1"/>
            </a:lnRef>
            <a:fillRef idx="0">
              <a:schemeClr val="dk1"/>
            </a:fillRef>
            <a:effectRef idx="0">
              <a:schemeClr val="dk1"/>
            </a:effectRef>
            <a:fontRef idx="minor">
              <a:schemeClr val="tx1"/>
            </a:fontRef>
          </p:style>
        </p:cxnSp>
      </p:grpSp>
      <p:sp>
        <p:nvSpPr>
          <p:cNvPr id="7" name="Título 1"/>
          <p:cNvSpPr>
            <a:spLocks noGrp="1"/>
          </p:cNvSpPr>
          <p:nvPr>
            <p:ph type="title"/>
          </p:nvPr>
        </p:nvSpPr>
        <p:spPr>
          <a:xfrm>
            <a:off x="812800" y="228600"/>
            <a:ext cx="10871200" cy="990600"/>
          </a:xfrm>
        </p:spPr>
        <p:txBody>
          <a:bodyPr>
            <a:normAutofit/>
          </a:bodyPr>
          <a:lstStyle/>
          <a:p>
            <a:r>
              <a:rPr lang="es-MX" sz="3100" cap="small" dirty="0"/>
              <a:t>Función de distribución de probabilidad Normal</a:t>
            </a:r>
          </a:p>
        </p:txBody>
      </p:sp>
    </p:spTree>
    <p:extLst>
      <p:ext uri="{BB962C8B-B14F-4D97-AF65-F5344CB8AC3E}">
        <p14:creationId xmlns:p14="http://schemas.microsoft.com/office/powerpoint/2010/main" val="2185866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uadroTexto 1"/>
              <p:cNvSpPr txBox="1"/>
              <p:nvPr/>
            </p:nvSpPr>
            <p:spPr>
              <a:xfrm>
                <a:off x="781074" y="1818417"/>
                <a:ext cx="2335448" cy="892552"/>
              </a:xfrm>
              <a:prstGeom prst="rect">
                <a:avLst/>
              </a:prstGeom>
              <a:noFill/>
            </p:spPr>
            <p:txBody>
              <a:bodyPr wrap="none" rtlCol="0">
                <a:spAutoFit/>
              </a:bodyPr>
              <a:lstStyle/>
              <a:p>
                <a:r>
                  <a:rPr lang="es-MX" sz="2600" dirty="0">
                    <a:latin typeface="Bookman Old Style" panose="02050604050505020204" pitchFamily="18" charset="0"/>
                  </a:rPr>
                  <a:t>Para </a:t>
                </a:r>
                <a14:m>
                  <m:oMath xmlns:m="http://schemas.openxmlformats.org/officeDocument/2006/math">
                    <m:r>
                      <a:rPr lang="es-MX" sz="2600" i="1">
                        <a:latin typeface="Cambria Math" panose="02040503050406030204" pitchFamily="18" charset="0"/>
                      </a:rPr>
                      <m:t>𝜇</m:t>
                    </m:r>
                    <m:r>
                      <a:rPr lang="es-MX" sz="2600" i="1">
                        <a:latin typeface="Cambria Math" panose="02040503050406030204" pitchFamily="18" charset="0"/>
                      </a:rPr>
                      <m:t>=0</m:t>
                    </m:r>
                  </m:oMath>
                </a14:m>
                <a:r>
                  <a:rPr lang="es-MX" sz="2600" dirty="0">
                    <a:latin typeface="Bookman Old Style" panose="02050604050505020204" pitchFamily="18" charset="0"/>
                  </a:rPr>
                  <a:t> </a:t>
                </a:r>
              </a:p>
              <a:p>
                <a14:m>
                  <m:oMath xmlns:m="http://schemas.openxmlformats.org/officeDocument/2006/math">
                    <m:sSup>
                      <m:sSupPr>
                        <m:ctrlPr>
                          <a:rPr lang="es-MX" sz="2600" i="1">
                            <a:latin typeface="Cambria Math" panose="02040503050406030204" pitchFamily="18" charset="0"/>
                          </a:rPr>
                        </m:ctrlPr>
                      </m:sSupPr>
                      <m:e>
                        <m:r>
                          <a:rPr lang="es-MX" sz="2600" i="1">
                            <a:latin typeface="Cambria Math" panose="02040503050406030204" pitchFamily="18" charset="0"/>
                          </a:rPr>
                          <m:t>𝜎</m:t>
                        </m:r>
                      </m:e>
                      <m:sup>
                        <m:r>
                          <a:rPr lang="es-MX" sz="2600" i="1">
                            <a:latin typeface="Cambria Math" panose="02040503050406030204" pitchFamily="18" charset="0"/>
                          </a:rPr>
                          <m:t>2</m:t>
                        </m:r>
                      </m:sup>
                    </m:sSup>
                    <m:r>
                      <a:rPr lang="es-MX" sz="2600" b="0" i="1" smtClean="0">
                        <a:latin typeface="Cambria Math" panose="02040503050406030204" pitchFamily="18" charset="0"/>
                      </a:rPr>
                      <m:t>=0.25, 1, 4</m:t>
                    </m:r>
                  </m:oMath>
                </a14:m>
                <a:r>
                  <a:rPr lang="es-MX" sz="2600" dirty="0">
                    <a:latin typeface="Bookman Old Style" panose="02050604050505020204" pitchFamily="18" charset="0"/>
                  </a:rPr>
                  <a:t>.</a:t>
                </a:r>
              </a:p>
            </p:txBody>
          </p:sp>
        </mc:Choice>
        <mc:Fallback xmlns="">
          <p:sp>
            <p:nvSpPr>
              <p:cNvPr id="2" name="CuadroTexto 1"/>
              <p:cNvSpPr txBox="1">
                <a:spLocks noRot="1" noChangeAspect="1" noMove="1" noResize="1" noEditPoints="1" noAdjustHandles="1" noChangeArrowheads="1" noChangeShapeType="1" noTextEdit="1"/>
              </p:cNvSpPr>
              <p:nvPr/>
            </p:nvSpPr>
            <p:spPr>
              <a:xfrm>
                <a:off x="781074" y="1818417"/>
                <a:ext cx="2335448" cy="892552"/>
              </a:xfrm>
              <a:prstGeom prst="rect">
                <a:avLst/>
              </a:prstGeom>
              <a:blipFill>
                <a:blip r:embed="rId2"/>
                <a:stretch>
                  <a:fillRect l="-4700" t="-6122" r="-3655" b="-16327"/>
                </a:stretch>
              </a:blipFill>
            </p:spPr>
            <p:txBody>
              <a:bodyPr/>
              <a:lstStyle/>
              <a:p>
                <a:r>
                  <a:rPr lang="es-MX">
                    <a:noFill/>
                  </a:rPr>
                  <a:t> </a:t>
                </a:r>
              </a:p>
            </p:txBody>
          </p:sp>
        </mc:Fallback>
      </mc:AlternateContent>
      <p:grpSp>
        <p:nvGrpSpPr>
          <p:cNvPr id="3" name="Grupo 2"/>
          <p:cNvGrpSpPr/>
          <p:nvPr/>
        </p:nvGrpSpPr>
        <p:grpSpPr>
          <a:xfrm>
            <a:off x="3236058" y="1763645"/>
            <a:ext cx="8409432" cy="5094355"/>
            <a:chOff x="1537716" y="1763645"/>
            <a:chExt cx="8409432" cy="5094355"/>
          </a:xfrm>
        </p:grpSpPr>
        <p:pic>
          <p:nvPicPr>
            <p:cNvPr id="26" name="Imagen 25"/>
            <p:cNvPicPr>
              <a:picLocks noChangeAspect="1"/>
            </p:cNvPicPr>
            <p:nvPr/>
          </p:nvPicPr>
          <p:blipFill rotWithShape="1">
            <a:blip r:embed="rId3">
              <a:extLst>
                <a:ext uri="{28A0092B-C50C-407E-A947-70E740481C1C}">
                  <a14:useLocalDpi xmlns:a14="http://schemas.microsoft.com/office/drawing/2010/main" val="0"/>
                </a:ext>
              </a:extLst>
            </a:blip>
            <a:srcRect l="5875" t="15114" r="8357" b="11753"/>
            <a:stretch/>
          </p:blipFill>
          <p:spPr>
            <a:xfrm>
              <a:off x="1537716" y="1763645"/>
              <a:ext cx="8409432" cy="5094355"/>
            </a:xfrm>
            <a:prstGeom prst="rect">
              <a:avLst/>
            </a:prstGeom>
          </p:spPr>
        </p:pic>
        <p:cxnSp>
          <p:nvCxnSpPr>
            <p:cNvPr id="8" name="7 Conector recto"/>
            <p:cNvCxnSpPr/>
            <p:nvPr/>
          </p:nvCxnSpPr>
          <p:spPr>
            <a:xfrm flipH="1">
              <a:off x="6136107" y="2064639"/>
              <a:ext cx="8663" cy="4181209"/>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5" name="Grupo 24"/>
            <p:cNvGrpSpPr/>
            <p:nvPr/>
          </p:nvGrpSpPr>
          <p:grpSpPr>
            <a:xfrm>
              <a:off x="6128305" y="4835592"/>
              <a:ext cx="623547" cy="1410255"/>
              <a:chOff x="4428083" y="4598670"/>
              <a:chExt cx="494438" cy="1220840"/>
            </a:xfrm>
          </p:grpSpPr>
          <p:cxnSp>
            <p:nvCxnSpPr>
              <p:cNvPr id="9" name="Conector recto 8"/>
              <p:cNvCxnSpPr/>
              <p:nvPr/>
            </p:nvCxnSpPr>
            <p:spPr>
              <a:xfrm flipH="1" flipV="1">
                <a:off x="4903470" y="4598670"/>
                <a:ext cx="19051" cy="1220840"/>
              </a:xfrm>
              <a:prstGeom prst="line">
                <a:avLst/>
              </a:prstGeom>
              <a:ln w="28575">
                <a:solidFill>
                  <a:srgbClr val="006600"/>
                </a:solidFill>
                <a:prstDash val="sysDot"/>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4428083" y="4602480"/>
                <a:ext cx="475387" cy="0"/>
              </a:xfrm>
              <a:prstGeom prst="line">
                <a:avLst/>
              </a:prstGeom>
              <a:ln w="28575">
                <a:solidFill>
                  <a:srgbClr val="006600"/>
                </a:solidFill>
                <a:prstDash val="sysDot"/>
              </a:ln>
            </p:spPr>
            <p:style>
              <a:lnRef idx="1">
                <a:schemeClr val="accent1"/>
              </a:lnRef>
              <a:fillRef idx="0">
                <a:schemeClr val="accent1"/>
              </a:fillRef>
              <a:effectRef idx="0">
                <a:schemeClr val="accent1"/>
              </a:effectRef>
              <a:fontRef idx="minor">
                <a:schemeClr val="tx1"/>
              </a:fontRef>
            </p:style>
          </p:cxnSp>
        </p:grpSp>
        <p:grpSp>
          <p:nvGrpSpPr>
            <p:cNvPr id="24" name="Grupo 23"/>
            <p:cNvGrpSpPr/>
            <p:nvPr/>
          </p:nvGrpSpPr>
          <p:grpSpPr>
            <a:xfrm>
              <a:off x="6167136" y="5484113"/>
              <a:ext cx="1208263" cy="742684"/>
              <a:chOff x="4401962" y="5181600"/>
              <a:chExt cx="1057008" cy="637910"/>
            </a:xfrm>
          </p:grpSpPr>
          <p:cxnSp>
            <p:nvCxnSpPr>
              <p:cNvPr id="16" name="Conector recto 15"/>
              <p:cNvCxnSpPr/>
              <p:nvPr/>
            </p:nvCxnSpPr>
            <p:spPr>
              <a:xfrm flipH="1" flipV="1">
                <a:off x="5450205" y="5181600"/>
                <a:ext cx="8765" cy="63791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flipV="1">
                <a:off x="4401962" y="5197661"/>
                <a:ext cx="1048243" cy="1904"/>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grpSp>
          <p:nvGrpSpPr>
            <p:cNvPr id="35" name="Grupo 34"/>
            <p:cNvGrpSpPr/>
            <p:nvPr/>
          </p:nvGrpSpPr>
          <p:grpSpPr>
            <a:xfrm>
              <a:off x="6144770" y="2798063"/>
              <a:ext cx="185927" cy="3428734"/>
              <a:chOff x="4922521" y="2286000"/>
              <a:chExt cx="185927" cy="3428734"/>
            </a:xfrm>
          </p:grpSpPr>
          <p:cxnSp>
            <p:nvCxnSpPr>
              <p:cNvPr id="29" name="Conector recto 28"/>
              <p:cNvCxnSpPr/>
              <p:nvPr/>
            </p:nvCxnSpPr>
            <p:spPr>
              <a:xfrm flipV="1">
                <a:off x="5077968" y="2286000"/>
                <a:ext cx="18288" cy="3428734"/>
              </a:xfrm>
              <a:prstGeom prst="line">
                <a:avLst/>
              </a:prstGeom>
              <a:ln w="28575">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33" name="Conector recto 32"/>
              <p:cNvCxnSpPr/>
              <p:nvPr/>
            </p:nvCxnSpPr>
            <p:spPr>
              <a:xfrm flipH="1">
                <a:off x="4922521" y="2286000"/>
                <a:ext cx="185927" cy="0"/>
              </a:xfrm>
              <a:prstGeom prst="line">
                <a:avLst/>
              </a:prstGeom>
              <a:ln w="28575">
                <a:solidFill>
                  <a:srgbClr val="0000FF"/>
                </a:solidFill>
                <a:prstDash val="sysDot"/>
              </a:ln>
            </p:spPr>
            <p:style>
              <a:lnRef idx="1">
                <a:schemeClr val="accent1"/>
              </a:lnRef>
              <a:fillRef idx="0">
                <a:schemeClr val="accent1"/>
              </a:fillRef>
              <a:effectRef idx="0">
                <a:schemeClr val="accent1"/>
              </a:effectRef>
              <a:fontRef idx="minor">
                <a:schemeClr val="tx1"/>
              </a:fontRef>
            </p:style>
          </p:cxnSp>
        </p:grpSp>
        <p:sp>
          <p:nvSpPr>
            <p:cNvPr id="14" name="Rectangle 31"/>
            <p:cNvSpPr>
              <a:spLocks noChangeArrowheads="1"/>
            </p:cNvSpPr>
            <p:nvPr/>
          </p:nvSpPr>
          <p:spPr bwMode="auto">
            <a:xfrm>
              <a:off x="6635195" y="2774197"/>
              <a:ext cx="31790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ctr" eaLnBrk="1" hangingPunct="1">
                <a:spcBef>
                  <a:spcPct val="0"/>
                </a:spcBef>
                <a:buClrTx/>
                <a:buFontTx/>
                <a:buNone/>
              </a:pPr>
              <a:r>
                <a:rPr lang="es-MX" altLang="es-MX" b="1" dirty="0">
                  <a:solidFill>
                    <a:srgbClr val="006600"/>
                  </a:solidFill>
                  <a:latin typeface="Bookman Old Style" pitchFamily="18" charset="0"/>
                </a:rPr>
                <a:t> P(-5 </a:t>
              </a:r>
              <a:r>
                <a:rPr lang="es-MX" altLang="es-MX" b="1" dirty="0">
                  <a:solidFill>
                    <a:srgbClr val="006600"/>
                  </a:solidFill>
                  <a:latin typeface="Bookman Old Style" pitchFamily="18" charset="0"/>
                  <a:sym typeface="Symbol" pitchFamily="18" charset="2"/>
                </a:rPr>
                <a:t></a:t>
              </a:r>
              <a:r>
                <a:rPr lang="es-MX" altLang="es-MX" b="1" dirty="0">
                  <a:solidFill>
                    <a:srgbClr val="006600"/>
                  </a:solidFill>
                  <a:latin typeface="Bookman Old Style" pitchFamily="18" charset="0"/>
                </a:rPr>
                <a:t> Z </a:t>
              </a:r>
              <a:r>
                <a:rPr lang="es-MX" altLang="es-MX" b="1" dirty="0">
                  <a:solidFill>
                    <a:srgbClr val="006600"/>
                  </a:solidFill>
                  <a:latin typeface="Bookman Old Style" pitchFamily="18" charset="0"/>
                  <a:sym typeface="Symbol" pitchFamily="18" charset="2"/>
                </a:rPr>
                <a:t> </a:t>
              </a:r>
              <a:r>
                <a:rPr lang="es-MX" altLang="es-MX" b="1" dirty="0">
                  <a:solidFill>
                    <a:srgbClr val="006600"/>
                  </a:solidFill>
                  <a:latin typeface="Bookman Old Style" pitchFamily="18" charset="0"/>
                </a:rPr>
                <a:t>5) </a:t>
              </a:r>
              <a:r>
                <a:rPr lang="es-MX" altLang="es-MX" b="1" dirty="0">
                  <a:solidFill>
                    <a:srgbClr val="006600"/>
                  </a:solidFill>
                  <a:latin typeface="Bookman Old Style" pitchFamily="18" charset="0"/>
                  <a:sym typeface="Symbol" pitchFamily="18" charset="2"/>
                </a:rPr>
                <a:t></a:t>
              </a:r>
              <a:r>
                <a:rPr lang="es-MX" altLang="es-MX" b="1" dirty="0">
                  <a:solidFill>
                    <a:srgbClr val="006600"/>
                  </a:solidFill>
                  <a:latin typeface="Bookman Old Style" pitchFamily="18" charset="0"/>
                </a:rPr>
                <a:t> 1</a:t>
              </a:r>
              <a:endParaRPr lang="en-US" altLang="es-MX" b="1" dirty="0">
                <a:solidFill>
                  <a:srgbClr val="006600"/>
                </a:solidFill>
                <a:latin typeface="Bookman Old Style" pitchFamily="18" charset="0"/>
                <a:sym typeface="Symbol" pitchFamily="18" charset="2"/>
              </a:endParaRPr>
            </a:p>
          </p:txBody>
        </p:sp>
      </p:grpSp>
      <p:sp>
        <p:nvSpPr>
          <p:cNvPr id="17" name="Título 1"/>
          <p:cNvSpPr>
            <a:spLocks noGrp="1"/>
          </p:cNvSpPr>
          <p:nvPr>
            <p:ph type="title"/>
          </p:nvPr>
        </p:nvSpPr>
        <p:spPr>
          <a:xfrm>
            <a:off x="812800" y="228600"/>
            <a:ext cx="10871200" cy="990600"/>
          </a:xfrm>
        </p:spPr>
        <p:txBody>
          <a:bodyPr>
            <a:normAutofit/>
          </a:bodyPr>
          <a:lstStyle/>
          <a:p>
            <a:r>
              <a:rPr lang="es-MX" sz="3100" cap="small" dirty="0"/>
              <a:t>Función de distribución de probabilidad Normal</a:t>
            </a:r>
          </a:p>
        </p:txBody>
      </p:sp>
    </p:spTree>
    <p:extLst>
      <p:ext uri="{BB962C8B-B14F-4D97-AF65-F5344CB8AC3E}">
        <p14:creationId xmlns:p14="http://schemas.microsoft.com/office/powerpoint/2010/main" val="2699241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CuadroTexto 13"/>
              <p:cNvSpPr txBox="1"/>
              <p:nvPr/>
            </p:nvSpPr>
            <p:spPr>
              <a:xfrm>
                <a:off x="740664" y="1568656"/>
                <a:ext cx="5917710" cy="492443"/>
              </a:xfrm>
              <a:prstGeom prst="rect">
                <a:avLst/>
              </a:prstGeom>
              <a:noFill/>
            </p:spPr>
            <p:txBody>
              <a:bodyPr wrap="none" rtlCol="0">
                <a:spAutoFit/>
              </a:bodyPr>
              <a:lstStyle/>
              <a:p>
                <a:r>
                  <a:rPr lang="es-MX" sz="2600" dirty="0">
                    <a:latin typeface="Bookman Old Style" panose="02050604050505020204" pitchFamily="18" charset="0"/>
                  </a:rPr>
                  <a:t>Para </a:t>
                </a:r>
                <a14:m>
                  <m:oMath xmlns:m="http://schemas.openxmlformats.org/officeDocument/2006/math">
                    <m:r>
                      <a:rPr lang="es-MX" sz="2600" i="1">
                        <a:latin typeface="Cambria Math" panose="02040503050406030204" pitchFamily="18" charset="0"/>
                      </a:rPr>
                      <m:t>𝜇</m:t>
                    </m:r>
                  </m:oMath>
                </a14:m>
                <a:r>
                  <a:rPr lang="es-MX" sz="2600" dirty="0">
                    <a:latin typeface="Bookman Old Style" panose="02050604050505020204" pitchFamily="18" charset="0"/>
                  </a:rPr>
                  <a:t> y </a:t>
                </a:r>
                <a14:m>
                  <m:oMath xmlns:m="http://schemas.openxmlformats.org/officeDocument/2006/math">
                    <m:sSup>
                      <m:sSupPr>
                        <m:ctrlPr>
                          <a:rPr lang="es-MX" sz="2600" i="1">
                            <a:latin typeface="Cambria Math" panose="02040503050406030204" pitchFamily="18" charset="0"/>
                          </a:rPr>
                        </m:ctrlPr>
                      </m:sSupPr>
                      <m:e>
                        <m:r>
                          <a:rPr lang="es-MX" sz="2600" i="1">
                            <a:latin typeface="Cambria Math" panose="02040503050406030204" pitchFamily="18" charset="0"/>
                          </a:rPr>
                          <m:t>𝜎</m:t>
                        </m:r>
                      </m:e>
                      <m:sup>
                        <m:r>
                          <a:rPr lang="es-MX" sz="2600" i="1">
                            <a:latin typeface="Cambria Math" panose="02040503050406030204" pitchFamily="18" charset="0"/>
                          </a:rPr>
                          <m:t>2</m:t>
                        </m:r>
                      </m:sup>
                    </m:sSup>
                  </m:oMath>
                </a14:m>
                <a:r>
                  <a:rPr lang="es-MX" sz="2600" dirty="0">
                    <a:latin typeface="Bookman Old Style" panose="02050604050505020204" pitchFamily="18" charset="0"/>
                  </a:rPr>
                  <a:t> con diferentes valores.</a:t>
                </a:r>
              </a:p>
            </p:txBody>
          </p:sp>
        </mc:Choice>
        <mc:Fallback xmlns="">
          <p:sp>
            <p:nvSpPr>
              <p:cNvPr id="14" name="CuadroTexto 13"/>
              <p:cNvSpPr txBox="1">
                <a:spLocks noRot="1" noChangeAspect="1" noMove="1" noResize="1" noEditPoints="1" noAdjustHandles="1" noChangeArrowheads="1" noChangeShapeType="1" noTextEdit="1"/>
              </p:cNvSpPr>
              <p:nvPr/>
            </p:nvSpPr>
            <p:spPr>
              <a:xfrm>
                <a:off x="740664" y="1568656"/>
                <a:ext cx="5917710" cy="492443"/>
              </a:xfrm>
              <a:prstGeom prst="rect">
                <a:avLst/>
              </a:prstGeom>
              <a:blipFill>
                <a:blip r:embed="rId2"/>
                <a:stretch>
                  <a:fillRect l="-1856" t="-11111" b="-30864"/>
                </a:stretch>
              </a:blipFill>
            </p:spPr>
            <p:txBody>
              <a:bodyPr/>
              <a:lstStyle/>
              <a:p>
                <a:r>
                  <a:rPr lang="es-MX">
                    <a:noFill/>
                  </a:rPr>
                  <a:t> </a:t>
                </a:r>
              </a:p>
            </p:txBody>
          </p:sp>
        </mc:Fallback>
      </mc:AlternateContent>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l="5230" t="14711" r="7469" b="11770"/>
          <a:stretch/>
        </p:blipFill>
        <p:spPr>
          <a:xfrm>
            <a:off x="2386584" y="2400222"/>
            <a:ext cx="7175754" cy="4293185"/>
          </a:xfrm>
          <a:prstGeom prst="rect">
            <a:avLst/>
          </a:prstGeom>
        </p:spPr>
      </p:pic>
      <p:sp>
        <p:nvSpPr>
          <p:cNvPr id="6" name="Título 1"/>
          <p:cNvSpPr>
            <a:spLocks noGrp="1"/>
          </p:cNvSpPr>
          <p:nvPr>
            <p:ph type="title"/>
          </p:nvPr>
        </p:nvSpPr>
        <p:spPr>
          <a:xfrm>
            <a:off x="812800" y="228600"/>
            <a:ext cx="10871200" cy="990600"/>
          </a:xfrm>
        </p:spPr>
        <p:txBody>
          <a:bodyPr>
            <a:normAutofit/>
          </a:bodyPr>
          <a:lstStyle/>
          <a:p>
            <a:r>
              <a:rPr lang="es-MX" sz="3100" cap="small" dirty="0"/>
              <a:t>Función de distribución de probabilidad Normal</a:t>
            </a:r>
          </a:p>
        </p:txBody>
      </p:sp>
    </p:spTree>
    <p:extLst>
      <p:ext uri="{BB962C8B-B14F-4D97-AF65-F5344CB8AC3E}">
        <p14:creationId xmlns:p14="http://schemas.microsoft.com/office/powerpoint/2010/main" val="3167342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531" name="Rectangle 28"/>
              <p:cNvSpPr>
                <a:spLocks noChangeArrowheads="1"/>
              </p:cNvSpPr>
              <p:nvPr/>
            </p:nvSpPr>
            <p:spPr bwMode="auto">
              <a:xfrm>
                <a:off x="720345" y="1588627"/>
                <a:ext cx="10963655" cy="44925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0"/>
                  </a:spcBef>
                  <a:buClrTx/>
                  <a:buFontTx/>
                  <a:buNone/>
                </a:pPr>
                <a:r>
                  <a:rPr lang="es-MX" altLang="es-MX" sz="2400" b="1" dirty="0">
                    <a:solidFill>
                      <a:srgbClr val="000000"/>
                    </a:solidFill>
                    <a:latin typeface="Bookman Old Style" pitchFamily="18" charset="0"/>
                    <a:cs typeface="Times New Roman" pitchFamily="18" charset="0"/>
                  </a:rPr>
                  <a:t>Proposición: </a:t>
                </a:r>
              </a:p>
              <a:p>
                <a:pPr algn="just" eaLnBrk="1" hangingPunct="1">
                  <a:spcBef>
                    <a:spcPct val="0"/>
                  </a:spcBef>
                  <a:buClrTx/>
                  <a:buFontTx/>
                  <a:buNone/>
                </a:pPr>
                <a:r>
                  <a:rPr lang="es-MX" altLang="es-MX" sz="2400" dirty="0">
                    <a:solidFill>
                      <a:srgbClr val="000000"/>
                    </a:solidFill>
                    <a:latin typeface="Bookman Old Style" pitchFamily="18" charset="0"/>
                    <a:cs typeface="Times New Roman" pitchFamily="18" charset="0"/>
                  </a:rPr>
                  <a:t>Si </a:t>
                </a:r>
                <a14:m>
                  <m:oMath xmlns:m="http://schemas.openxmlformats.org/officeDocument/2006/math">
                    <m:r>
                      <m:rPr>
                        <m:sty m:val="p"/>
                      </m:rPr>
                      <a:rPr lang="es-MX" sz="2400" i="1">
                        <a:latin typeface="Cambria Math"/>
                      </a:rPr>
                      <m:t>X</m:t>
                    </m:r>
                    <m:r>
                      <a:rPr lang="es-MX" sz="2400" i="1">
                        <a:latin typeface="Cambria Math"/>
                      </a:rPr>
                      <m:t>~</m:t>
                    </m:r>
                    <m:r>
                      <a:rPr lang="es-MX" sz="2400" i="1">
                        <a:latin typeface="Cambria Math"/>
                      </a:rPr>
                      <m:t>𝑁</m:t>
                    </m:r>
                    <m:d>
                      <m:dPr>
                        <m:ctrlPr>
                          <a:rPr lang="es-MX" sz="2400" i="1">
                            <a:latin typeface="Cambria Math" panose="02040503050406030204" pitchFamily="18" charset="0"/>
                          </a:rPr>
                        </m:ctrlPr>
                      </m:dPr>
                      <m:e>
                        <m:r>
                          <a:rPr lang="es-MX" sz="2400" i="1">
                            <a:latin typeface="Cambria Math"/>
                          </a:rPr>
                          <m:t>𝜇</m:t>
                        </m:r>
                        <m:r>
                          <a:rPr lang="es-MX" sz="2400" i="1">
                            <a:latin typeface="Cambria Math"/>
                          </a:rPr>
                          <m:t>,</m:t>
                        </m:r>
                        <m:sSup>
                          <m:sSupPr>
                            <m:ctrlPr>
                              <a:rPr lang="es-MX" sz="2400" i="1">
                                <a:latin typeface="Cambria Math" panose="02040503050406030204" pitchFamily="18" charset="0"/>
                              </a:rPr>
                            </m:ctrlPr>
                          </m:sSupPr>
                          <m:e>
                            <m:r>
                              <a:rPr lang="es-MX" sz="2400" i="1">
                                <a:latin typeface="Cambria Math"/>
                              </a:rPr>
                              <m:t>𝜎</m:t>
                            </m:r>
                          </m:e>
                          <m:sup>
                            <m:r>
                              <a:rPr lang="es-MX" sz="2400" i="1">
                                <a:latin typeface="Cambria Math"/>
                              </a:rPr>
                              <m:t>2</m:t>
                            </m:r>
                          </m:sup>
                        </m:sSup>
                      </m:e>
                    </m:d>
                  </m:oMath>
                </a14:m>
                <a:r>
                  <a:rPr lang="es-MX" altLang="es-MX" sz="2400" dirty="0">
                    <a:solidFill>
                      <a:srgbClr val="000000"/>
                    </a:solidFill>
                    <a:latin typeface="Bookman Old Style" pitchFamily="18" charset="0"/>
                    <a:cs typeface="Times New Roman" pitchFamily="18" charset="0"/>
                  </a:rPr>
                  <a:t> </a:t>
                </a:r>
                <a:r>
                  <a:rPr lang="es-MX" sz="2400" dirty="0">
                    <a:latin typeface="Bookman Old Style" panose="02050604050505020204" pitchFamily="18" charset="0"/>
                  </a:rPr>
                  <a:t>con </a:t>
                </a:r>
                <a14:m>
                  <m:oMath xmlns:m="http://schemas.openxmlformats.org/officeDocument/2006/math">
                    <m:r>
                      <a:rPr lang="es-MX" sz="2400" i="1">
                        <a:latin typeface="Cambria Math"/>
                      </a:rPr>
                      <m:t>𝜇</m:t>
                    </m:r>
                    <m:r>
                      <a:rPr lang="es-MX" sz="2400" i="1">
                        <a:latin typeface="Cambria Math"/>
                        <a:ea typeface="Cambria Math"/>
                      </a:rPr>
                      <m:t>≠0</m:t>
                    </m:r>
                  </m:oMath>
                </a14:m>
                <a:r>
                  <a:rPr lang="es-MX" sz="2400" dirty="0">
                    <a:latin typeface="Bookman Old Style" panose="02050604050505020204" pitchFamily="18" charset="0"/>
                  </a:rPr>
                  <a:t> y </a:t>
                </a:r>
                <a14:m>
                  <m:oMath xmlns:m="http://schemas.openxmlformats.org/officeDocument/2006/math">
                    <m:sSup>
                      <m:sSupPr>
                        <m:ctrlPr>
                          <a:rPr lang="es-MX" sz="2400" i="1">
                            <a:latin typeface="Cambria Math" panose="02040503050406030204" pitchFamily="18" charset="0"/>
                          </a:rPr>
                        </m:ctrlPr>
                      </m:sSupPr>
                      <m:e>
                        <m:r>
                          <a:rPr lang="es-MX" sz="2400" i="1">
                            <a:latin typeface="Cambria Math"/>
                          </a:rPr>
                          <m:t>𝜎</m:t>
                        </m:r>
                      </m:e>
                      <m:sup>
                        <m:r>
                          <a:rPr lang="es-MX" sz="2400" i="1">
                            <a:latin typeface="Cambria Math"/>
                          </a:rPr>
                          <m:t>2</m:t>
                        </m:r>
                      </m:sup>
                    </m:sSup>
                    <m:r>
                      <a:rPr lang="es-MX" sz="2400" i="1">
                        <a:latin typeface="Cambria Math"/>
                        <a:ea typeface="Cambria Math"/>
                      </a:rPr>
                      <m:t>≠1,</m:t>
                    </m:r>
                  </m:oMath>
                </a14:m>
                <a:r>
                  <a:rPr lang="es-MX" altLang="es-MX" sz="2400" dirty="0">
                    <a:solidFill>
                      <a:srgbClr val="000000"/>
                    </a:solidFill>
                    <a:latin typeface="Bookman Old Style" pitchFamily="18" charset="0"/>
                    <a:cs typeface="Times New Roman" pitchFamily="18" charset="0"/>
                  </a:rPr>
                  <a:t> entonces la variable </a:t>
                </a:r>
                <a14:m>
                  <m:oMath xmlns:m="http://schemas.openxmlformats.org/officeDocument/2006/math">
                    <m:r>
                      <a:rPr lang="es-MX" altLang="es-MX" sz="2400" b="0" i="0" smtClean="0">
                        <a:solidFill>
                          <a:srgbClr val="000000"/>
                        </a:solidFill>
                        <a:latin typeface="Cambria Math" panose="02040503050406030204" pitchFamily="18" charset="0"/>
                        <a:cs typeface="Times New Roman" pitchFamily="18" charset="0"/>
                      </a:rPr>
                      <m:t> </m:t>
                    </m:r>
                    <m:r>
                      <a:rPr lang="es-MX" altLang="es-MX" sz="2400" i="1">
                        <a:solidFill>
                          <a:srgbClr val="000000"/>
                        </a:solidFill>
                        <a:latin typeface="Cambria Math"/>
                        <a:cs typeface="Times New Roman" pitchFamily="18" charset="0"/>
                      </a:rPr>
                      <m:t>𝑍</m:t>
                    </m:r>
                    <m:r>
                      <a:rPr lang="es-MX" altLang="es-MX" sz="2400" i="1">
                        <a:solidFill>
                          <a:srgbClr val="000000"/>
                        </a:solidFill>
                        <a:latin typeface="Cambria Math"/>
                        <a:cs typeface="Times New Roman" pitchFamily="18" charset="0"/>
                      </a:rPr>
                      <m:t>=</m:t>
                    </m:r>
                    <m:f>
                      <m:fPr>
                        <m:ctrlPr>
                          <a:rPr lang="es-MX" altLang="es-MX" sz="2400" i="1">
                            <a:solidFill>
                              <a:srgbClr val="000000"/>
                            </a:solidFill>
                            <a:latin typeface="Cambria Math" panose="02040503050406030204" pitchFamily="18" charset="0"/>
                            <a:cs typeface="Times New Roman" pitchFamily="18" charset="0"/>
                          </a:rPr>
                        </m:ctrlPr>
                      </m:fPr>
                      <m:num>
                        <m:r>
                          <a:rPr lang="es-MX" altLang="es-MX" sz="2400" i="1">
                            <a:solidFill>
                              <a:srgbClr val="000000"/>
                            </a:solidFill>
                            <a:latin typeface="Cambria Math"/>
                            <a:cs typeface="Times New Roman" pitchFamily="18" charset="0"/>
                          </a:rPr>
                          <m:t>𝑋</m:t>
                        </m:r>
                        <m:r>
                          <a:rPr lang="es-MX" altLang="es-MX" sz="2400" i="1">
                            <a:solidFill>
                              <a:srgbClr val="000000"/>
                            </a:solidFill>
                            <a:latin typeface="Cambria Math"/>
                            <a:cs typeface="Times New Roman" pitchFamily="18" charset="0"/>
                          </a:rPr>
                          <m:t>−</m:t>
                        </m:r>
                        <m:r>
                          <a:rPr lang="es-MX" altLang="es-MX" sz="2400" i="1">
                            <a:solidFill>
                              <a:srgbClr val="000000"/>
                            </a:solidFill>
                            <a:latin typeface="Cambria Math"/>
                            <a:cs typeface="Times New Roman" pitchFamily="18" charset="0"/>
                          </a:rPr>
                          <m:t>𝜇</m:t>
                        </m:r>
                      </m:num>
                      <m:den>
                        <m:r>
                          <a:rPr lang="es-MX" altLang="es-MX" sz="2400" i="1">
                            <a:solidFill>
                              <a:srgbClr val="000000"/>
                            </a:solidFill>
                            <a:latin typeface="Cambria Math"/>
                            <a:cs typeface="Times New Roman" pitchFamily="18" charset="0"/>
                          </a:rPr>
                          <m:t>𝜎</m:t>
                        </m:r>
                      </m:den>
                    </m:f>
                  </m:oMath>
                </a14:m>
                <a:r>
                  <a:rPr lang="es-MX" altLang="es-MX" sz="2400" dirty="0">
                    <a:solidFill>
                      <a:srgbClr val="000000"/>
                    </a:solidFill>
                    <a:latin typeface="Bookman Old Style" pitchFamily="18" charset="0"/>
                    <a:cs typeface="Times New Roman" pitchFamily="18" charset="0"/>
                  </a:rPr>
                  <a:t> </a:t>
                </a:r>
              </a:p>
              <a:p>
                <a:pPr algn="just" eaLnBrk="1" hangingPunct="1">
                  <a:spcBef>
                    <a:spcPct val="0"/>
                  </a:spcBef>
                  <a:buClrTx/>
                  <a:buFontTx/>
                  <a:buNone/>
                </a:pPr>
                <a:r>
                  <a:rPr lang="es-MX" altLang="es-MX" sz="2400" dirty="0">
                    <a:solidFill>
                      <a:srgbClr val="000000"/>
                    </a:solidFill>
                    <a:latin typeface="Bookman Old Style" pitchFamily="18" charset="0"/>
                    <a:cs typeface="Times New Roman" pitchFamily="18" charset="0"/>
                  </a:rPr>
                  <a:t>tiene una distribución normal estándar con </a:t>
                </a:r>
                <a14:m>
                  <m:oMath xmlns:m="http://schemas.openxmlformats.org/officeDocument/2006/math">
                    <m:r>
                      <a:rPr lang="es-MX" sz="2400" i="1">
                        <a:latin typeface="Cambria Math"/>
                      </a:rPr>
                      <m:t>𝜇</m:t>
                    </m:r>
                    <m:r>
                      <a:rPr lang="es-MX" sz="2400" i="1">
                        <a:latin typeface="Cambria Math"/>
                      </a:rPr>
                      <m:t>=0</m:t>
                    </m:r>
                  </m:oMath>
                </a14:m>
                <a:r>
                  <a:rPr lang="es-MX" sz="2400" dirty="0">
                    <a:latin typeface="Bookman Old Style" panose="02050604050505020204" pitchFamily="18" charset="0"/>
                  </a:rPr>
                  <a:t> y </a:t>
                </a:r>
                <a14:m>
                  <m:oMath xmlns:m="http://schemas.openxmlformats.org/officeDocument/2006/math">
                    <m:sSup>
                      <m:sSupPr>
                        <m:ctrlPr>
                          <a:rPr lang="es-MX" sz="2400" i="1">
                            <a:latin typeface="Cambria Math" panose="02040503050406030204" pitchFamily="18" charset="0"/>
                          </a:rPr>
                        </m:ctrlPr>
                      </m:sSupPr>
                      <m:e>
                        <m:r>
                          <a:rPr lang="es-MX" sz="2400" i="1">
                            <a:latin typeface="Cambria Math"/>
                          </a:rPr>
                          <m:t>𝜎</m:t>
                        </m:r>
                      </m:e>
                      <m:sup>
                        <m:r>
                          <a:rPr lang="es-MX" sz="2400" i="1">
                            <a:latin typeface="Cambria Math"/>
                          </a:rPr>
                          <m:t>2</m:t>
                        </m:r>
                      </m:sup>
                    </m:sSup>
                    <m:r>
                      <a:rPr lang="es-MX" sz="2400" i="1">
                        <a:latin typeface="Cambria Math"/>
                      </a:rPr>
                      <m:t>=</m:t>
                    </m:r>
                    <m:r>
                      <a:rPr lang="es-MX" sz="2400" i="1">
                        <a:latin typeface="Cambria Math"/>
                        <a:ea typeface="Cambria Math"/>
                      </a:rPr>
                      <m:t>1</m:t>
                    </m:r>
                  </m:oMath>
                </a14:m>
                <a:r>
                  <a:rPr lang="es-MX" altLang="es-MX" sz="2400" dirty="0">
                    <a:solidFill>
                      <a:srgbClr val="000000"/>
                    </a:solidFill>
                    <a:latin typeface="Bookman Old Style" pitchFamily="18" charset="0"/>
                    <a:cs typeface="Times New Roman" pitchFamily="18" charset="0"/>
                  </a:rPr>
                  <a:t>, por lo tanto:</a:t>
                </a:r>
              </a:p>
              <a:p>
                <a:pPr algn="just" eaLnBrk="1" hangingPunct="1">
                  <a:spcBef>
                    <a:spcPct val="0"/>
                  </a:spcBef>
                  <a:buClrTx/>
                  <a:buFontTx/>
                  <a:buNone/>
                </a:pPr>
                <a:endParaRPr lang="es-MX" altLang="es-MX" sz="2400" dirty="0">
                  <a:solidFill>
                    <a:srgbClr val="000000"/>
                  </a:solidFill>
                  <a:latin typeface="Bookman Old Style" pitchFamily="18" charset="0"/>
                  <a:cs typeface="Times New Roman" pitchFamily="18" charset="0"/>
                </a:endParaRPr>
              </a:p>
              <a:p>
                <a:pPr algn="just" eaLnBrk="1" hangingPunct="1">
                  <a:spcBef>
                    <a:spcPct val="0"/>
                  </a:spcBef>
                  <a:buClrTx/>
                  <a:buFontTx/>
                  <a:buNone/>
                </a:pPr>
                <a14:m>
                  <m:oMathPara xmlns:m="http://schemas.openxmlformats.org/officeDocument/2006/math">
                    <m:oMathParaPr>
                      <m:jc m:val="centerGroup"/>
                    </m:oMathParaPr>
                    <m:oMath xmlns:m="http://schemas.openxmlformats.org/officeDocument/2006/math">
                      <m:r>
                        <a:rPr lang="es-MX" altLang="es-MX" sz="2400" i="1">
                          <a:solidFill>
                            <a:srgbClr val="000000"/>
                          </a:solidFill>
                          <a:latin typeface="Cambria Math"/>
                          <a:cs typeface="Times New Roman" pitchFamily="18" charset="0"/>
                        </a:rPr>
                        <m:t>𝑃</m:t>
                      </m:r>
                      <m:d>
                        <m:dPr>
                          <m:ctrlPr>
                            <a:rPr lang="es-MX" altLang="es-MX" sz="2400" i="1">
                              <a:solidFill>
                                <a:srgbClr val="000000"/>
                              </a:solidFill>
                              <a:latin typeface="Cambria Math" panose="02040503050406030204" pitchFamily="18" charset="0"/>
                              <a:cs typeface="Times New Roman" pitchFamily="18" charset="0"/>
                            </a:rPr>
                          </m:ctrlPr>
                        </m:dPr>
                        <m:e>
                          <m:r>
                            <a:rPr lang="es-MX" altLang="es-MX" sz="2400" i="1">
                              <a:solidFill>
                                <a:srgbClr val="000000"/>
                              </a:solidFill>
                              <a:latin typeface="Cambria Math"/>
                              <a:cs typeface="Times New Roman" pitchFamily="18" charset="0"/>
                            </a:rPr>
                            <m:t>𝑎</m:t>
                          </m:r>
                          <m:r>
                            <a:rPr lang="es-MX" altLang="es-MX" sz="2400" i="1">
                              <a:solidFill>
                                <a:srgbClr val="000000"/>
                              </a:solidFill>
                              <a:latin typeface="Cambria Math"/>
                              <a:cs typeface="Times New Roman" pitchFamily="18" charset="0"/>
                            </a:rPr>
                            <m:t>≤</m:t>
                          </m:r>
                          <m:r>
                            <a:rPr lang="es-MX" altLang="es-MX" sz="2400" i="1">
                              <a:solidFill>
                                <a:srgbClr val="000000"/>
                              </a:solidFill>
                              <a:latin typeface="Cambria Math"/>
                              <a:cs typeface="Times New Roman" pitchFamily="18" charset="0"/>
                            </a:rPr>
                            <m:t>𝑋</m:t>
                          </m:r>
                          <m:r>
                            <a:rPr lang="es-MX" altLang="es-MX" sz="2400" i="1">
                              <a:solidFill>
                                <a:srgbClr val="000000"/>
                              </a:solidFill>
                              <a:latin typeface="Cambria Math"/>
                              <a:cs typeface="Times New Roman" pitchFamily="18" charset="0"/>
                            </a:rPr>
                            <m:t>≤</m:t>
                          </m:r>
                          <m:r>
                            <a:rPr lang="es-MX" altLang="es-MX" sz="2400" i="1">
                              <a:solidFill>
                                <a:srgbClr val="000000"/>
                              </a:solidFill>
                              <a:latin typeface="Cambria Math"/>
                              <a:cs typeface="Times New Roman" pitchFamily="18" charset="0"/>
                            </a:rPr>
                            <m:t>𝑏</m:t>
                          </m:r>
                        </m:e>
                      </m:d>
                      <m:r>
                        <a:rPr lang="es-MX" altLang="es-MX" sz="2400" i="1">
                          <a:solidFill>
                            <a:srgbClr val="000000"/>
                          </a:solidFill>
                          <a:latin typeface="Cambria Math"/>
                          <a:cs typeface="Times New Roman" pitchFamily="18" charset="0"/>
                        </a:rPr>
                        <m:t>=</m:t>
                      </m:r>
                      <m:r>
                        <a:rPr lang="es-MX" altLang="es-MX" sz="2400" i="1">
                          <a:solidFill>
                            <a:srgbClr val="000000"/>
                          </a:solidFill>
                          <a:latin typeface="Cambria Math"/>
                          <a:cs typeface="Times New Roman" pitchFamily="18" charset="0"/>
                        </a:rPr>
                        <m:t>𝑃</m:t>
                      </m:r>
                      <m:d>
                        <m:dPr>
                          <m:ctrlPr>
                            <a:rPr lang="es-MX" altLang="es-MX" sz="2400" i="1">
                              <a:solidFill>
                                <a:srgbClr val="000000"/>
                              </a:solidFill>
                              <a:latin typeface="Cambria Math" panose="02040503050406030204" pitchFamily="18" charset="0"/>
                              <a:cs typeface="Times New Roman" pitchFamily="18" charset="0"/>
                            </a:rPr>
                          </m:ctrlPr>
                        </m:dPr>
                        <m:e>
                          <m:f>
                            <m:fPr>
                              <m:ctrlPr>
                                <a:rPr lang="es-MX" altLang="es-MX" sz="2400" i="1">
                                  <a:solidFill>
                                    <a:srgbClr val="000000"/>
                                  </a:solidFill>
                                  <a:latin typeface="Cambria Math" panose="02040503050406030204" pitchFamily="18" charset="0"/>
                                  <a:cs typeface="Times New Roman" pitchFamily="18" charset="0"/>
                                </a:rPr>
                              </m:ctrlPr>
                            </m:fPr>
                            <m:num>
                              <m:r>
                                <a:rPr lang="es-MX" altLang="es-MX" sz="2400" i="1">
                                  <a:solidFill>
                                    <a:srgbClr val="000000"/>
                                  </a:solidFill>
                                  <a:latin typeface="Cambria Math"/>
                                  <a:cs typeface="Times New Roman" pitchFamily="18" charset="0"/>
                                </a:rPr>
                                <m:t>𝑎</m:t>
                              </m:r>
                              <m:r>
                                <a:rPr lang="es-MX" altLang="es-MX" sz="2400" i="1">
                                  <a:solidFill>
                                    <a:srgbClr val="000000"/>
                                  </a:solidFill>
                                  <a:latin typeface="Cambria Math"/>
                                  <a:cs typeface="Times New Roman" pitchFamily="18" charset="0"/>
                                </a:rPr>
                                <m:t>−</m:t>
                              </m:r>
                              <m:r>
                                <a:rPr lang="es-MX" altLang="es-MX" sz="2400" i="1">
                                  <a:solidFill>
                                    <a:srgbClr val="000000"/>
                                  </a:solidFill>
                                  <a:latin typeface="Cambria Math"/>
                                  <a:cs typeface="Times New Roman" pitchFamily="18" charset="0"/>
                                </a:rPr>
                                <m:t>𝜇</m:t>
                              </m:r>
                            </m:num>
                            <m:den>
                              <m:r>
                                <a:rPr lang="es-MX" altLang="es-MX" sz="2400" i="1">
                                  <a:solidFill>
                                    <a:srgbClr val="000000"/>
                                  </a:solidFill>
                                  <a:latin typeface="Cambria Math"/>
                                  <a:cs typeface="Times New Roman" pitchFamily="18" charset="0"/>
                                </a:rPr>
                                <m:t>𝜎</m:t>
                              </m:r>
                            </m:den>
                          </m:f>
                          <m:r>
                            <a:rPr lang="es-MX" altLang="es-MX" sz="2400" i="1">
                              <a:solidFill>
                                <a:srgbClr val="000000"/>
                              </a:solidFill>
                              <a:latin typeface="Cambria Math"/>
                              <a:cs typeface="Times New Roman" pitchFamily="18" charset="0"/>
                            </a:rPr>
                            <m:t>≤</m:t>
                          </m:r>
                          <m:r>
                            <a:rPr lang="es-MX" altLang="es-MX" sz="2400" i="1">
                              <a:solidFill>
                                <a:srgbClr val="000000"/>
                              </a:solidFill>
                              <a:latin typeface="Cambria Math"/>
                              <a:cs typeface="Times New Roman" pitchFamily="18" charset="0"/>
                            </a:rPr>
                            <m:t>𝑍</m:t>
                          </m:r>
                          <m:r>
                            <a:rPr lang="es-MX" altLang="es-MX" sz="2400" i="1">
                              <a:solidFill>
                                <a:srgbClr val="000000"/>
                              </a:solidFill>
                              <a:latin typeface="Cambria Math"/>
                              <a:cs typeface="Times New Roman" pitchFamily="18" charset="0"/>
                            </a:rPr>
                            <m:t>≤</m:t>
                          </m:r>
                          <m:f>
                            <m:fPr>
                              <m:ctrlPr>
                                <a:rPr lang="es-MX" altLang="es-MX" sz="2400" i="1">
                                  <a:solidFill>
                                    <a:srgbClr val="000000"/>
                                  </a:solidFill>
                                  <a:latin typeface="Cambria Math" panose="02040503050406030204" pitchFamily="18" charset="0"/>
                                  <a:cs typeface="Times New Roman" pitchFamily="18" charset="0"/>
                                </a:rPr>
                              </m:ctrlPr>
                            </m:fPr>
                            <m:num>
                              <m:r>
                                <a:rPr lang="es-MX" altLang="es-MX" sz="2400" i="1">
                                  <a:solidFill>
                                    <a:srgbClr val="000000"/>
                                  </a:solidFill>
                                  <a:latin typeface="Cambria Math"/>
                                  <a:cs typeface="Times New Roman" pitchFamily="18" charset="0"/>
                                </a:rPr>
                                <m:t>𝑏</m:t>
                              </m:r>
                              <m:r>
                                <a:rPr lang="es-MX" altLang="es-MX" sz="2400" i="1">
                                  <a:solidFill>
                                    <a:srgbClr val="000000"/>
                                  </a:solidFill>
                                  <a:latin typeface="Cambria Math"/>
                                  <a:cs typeface="Times New Roman" pitchFamily="18" charset="0"/>
                                </a:rPr>
                                <m:t>−</m:t>
                              </m:r>
                              <m:r>
                                <a:rPr lang="es-MX" altLang="es-MX" sz="2400" i="1">
                                  <a:solidFill>
                                    <a:srgbClr val="000000"/>
                                  </a:solidFill>
                                  <a:latin typeface="Cambria Math"/>
                                  <a:cs typeface="Times New Roman" pitchFamily="18" charset="0"/>
                                </a:rPr>
                                <m:t>𝜇</m:t>
                              </m:r>
                            </m:num>
                            <m:den>
                              <m:r>
                                <a:rPr lang="es-MX" altLang="es-MX" sz="2400" i="1">
                                  <a:solidFill>
                                    <a:srgbClr val="000000"/>
                                  </a:solidFill>
                                  <a:latin typeface="Cambria Math"/>
                                  <a:cs typeface="Times New Roman" pitchFamily="18" charset="0"/>
                                </a:rPr>
                                <m:t>𝜎</m:t>
                              </m:r>
                            </m:den>
                          </m:f>
                        </m:e>
                      </m:d>
                    </m:oMath>
                  </m:oMathPara>
                </a14:m>
                <a:endParaRPr lang="es-MX" altLang="es-MX" sz="2400" i="1" dirty="0">
                  <a:solidFill>
                    <a:srgbClr val="000000"/>
                  </a:solidFill>
                  <a:latin typeface="Cambria Math"/>
                  <a:cs typeface="Times New Roman" pitchFamily="18" charset="0"/>
                </a:endParaRPr>
              </a:p>
              <a:p>
                <a:pPr algn="just" eaLnBrk="1" hangingPunct="1">
                  <a:spcBef>
                    <a:spcPct val="0"/>
                  </a:spcBef>
                  <a:buClrTx/>
                  <a:buFontTx/>
                  <a:buNone/>
                </a:pPr>
                <a:endParaRPr lang="es-MX" altLang="es-MX" sz="2400" i="1" dirty="0">
                  <a:solidFill>
                    <a:srgbClr val="000000"/>
                  </a:solidFill>
                  <a:latin typeface="Cambria Math"/>
                  <a:cs typeface="Times New Roman" pitchFamily="18" charset="0"/>
                </a:endParaRPr>
              </a:p>
              <a:p>
                <a:pPr algn="just" eaLnBrk="1" hangingPunct="1">
                  <a:spcBef>
                    <a:spcPct val="0"/>
                  </a:spcBef>
                  <a:buClrTx/>
                  <a:buFontTx/>
                  <a:buNone/>
                </a:pPr>
                <a14:m>
                  <m:oMathPara xmlns:m="http://schemas.openxmlformats.org/officeDocument/2006/math">
                    <m:oMathParaPr>
                      <m:jc m:val="centerGroup"/>
                    </m:oMathParaPr>
                    <m:oMath xmlns:m="http://schemas.openxmlformats.org/officeDocument/2006/math">
                      <m:r>
                        <a:rPr lang="es-MX" altLang="es-MX" sz="2400" b="0" i="1" smtClean="0">
                          <a:solidFill>
                            <a:srgbClr val="000000"/>
                          </a:solidFill>
                          <a:latin typeface="Cambria Math" panose="02040503050406030204" pitchFamily="18" charset="0"/>
                          <a:cs typeface="Times New Roman" pitchFamily="18" charset="0"/>
                        </a:rPr>
                        <m:t>                            </m:t>
                      </m:r>
                      <m:r>
                        <a:rPr lang="es-MX" altLang="es-MX" sz="2400" i="1">
                          <a:solidFill>
                            <a:srgbClr val="000000"/>
                          </a:solidFill>
                          <a:latin typeface="Cambria Math"/>
                          <a:cs typeface="Times New Roman" pitchFamily="18" charset="0"/>
                        </a:rPr>
                        <m:t>=</m:t>
                      </m:r>
                      <m:r>
                        <a:rPr lang="es-MX" altLang="es-MX" sz="2400" i="1">
                          <a:solidFill>
                            <a:srgbClr val="000000"/>
                          </a:solidFill>
                          <a:latin typeface="Cambria Math"/>
                          <a:cs typeface="Times New Roman" pitchFamily="18" charset="0"/>
                        </a:rPr>
                        <m:t>𝑃</m:t>
                      </m:r>
                      <m:d>
                        <m:dPr>
                          <m:ctrlPr>
                            <a:rPr lang="es-MX" altLang="es-MX" sz="2400" i="1">
                              <a:solidFill>
                                <a:srgbClr val="000000"/>
                              </a:solidFill>
                              <a:latin typeface="Cambria Math" panose="02040503050406030204" pitchFamily="18" charset="0"/>
                              <a:cs typeface="Times New Roman" pitchFamily="18" charset="0"/>
                            </a:rPr>
                          </m:ctrlPr>
                        </m:dPr>
                        <m:e>
                          <m:f>
                            <m:fPr>
                              <m:ctrlPr>
                                <a:rPr lang="es-MX" altLang="es-MX" sz="2400" i="1">
                                  <a:solidFill>
                                    <a:srgbClr val="000000"/>
                                  </a:solidFill>
                                  <a:latin typeface="Cambria Math" panose="02040503050406030204" pitchFamily="18" charset="0"/>
                                  <a:cs typeface="Times New Roman" pitchFamily="18" charset="0"/>
                                </a:rPr>
                              </m:ctrlPr>
                            </m:fPr>
                            <m:num>
                              <m:r>
                                <a:rPr lang="es-MX" altLang="es-MX" sz="2400" i="1">
                                  <a:solidFill>
                                    <a:srgbClr val="000000"/>
                                  </a:solidFill>
                                  <a:latin typeface="Cambria Math"/>
                                  <a:cs typeface="Times New Roman" pitchFamily="18" charset="0"/>
                                </a:rPr>
                                <m:t>𝑏</m:t>
                              </m:r>
                              <m:r>
                                <a:rPr lang="es-MX" altLang="es-MX" sz="2400" i="1">
                                  <a:solidFill>
                                    <a:srgbClr val="000000"/>
                                  </a:solidFill>
                                  <a:latin typeface="Cambria Math"/>
                                  <a:cs typeface="Times New Roman" pitchFamily="18" charset="0"/>
                                </a:rPr>
                                <m:t>−</m:t>
                              </m:r>
                              <m:r>
                                <a:rPr lang="es-MX" altLang="es-MX" sz="2400" i="1">
                                  <a:solidFill>
                                    <a:srgbClr val="000000"/>
                                  </a:solidFill>
                                  <a:latin typeface="Cambria Math"/>
                                  <a:cs typeface="Times New Roman" pitchFamily="18" charset="0"/>
                                </a:rPr>
                                <m:t>𝜇</m:t>
                              </m:r>
                            </m:num>
                            <m:den>
                              <m:r>
                                <a:rPr lang="es-MX" altLang="es-MX" sz="2400" i="1">
                                  <a:solidFill>
                                    <a:srgbClr val="000000"/>
                                  </a:solidFill>
                                  <a:latin typeface="Cambria Math"/>
                                  <a:cs typeface="Times New Roman" pitchFamily="18" charset="0"/>
                                </a:rPr>
                                <m:t>𝜎</m:t>
                              </m:r>
                            </m:den>
                          </m:f>
                        </m:e>
                      </m:d>
                      <m:r>
                        <a:rPr lang="es-MX" altLang="es-MX" sz="2400" i="1">
                          <a:solidFill>
                            <a:srgbClr val="000000"/>
                          </a:solidFill>
                          <a:latin typeface="Cambria Math"/>
                          <a:cs typeface="Times New Roman" pitchFamily="18" charset="0"/>
                        </a:rPr>
                        <m:t>−</m:t>
                      </m:r>
                      <m:r>
                        <a:rPr lang="es-MX" altLang="es-MX" sz="2400" i="1">
                          <a:solidFill>
                            <a:srgbClr val="000000"/>
                          </a:solidFill>
                          <a:latin typeface="Cambria Math"/>
                          <a:cs typeface="Times New Roman" pitchFamily="18" charset="0"/>
                        </a:rPr>
                        <m:t>𝑃</m:t>
                      </m:r>
                      <m:d>
                        <m:dPr>
                          <m:ctrlPr>
                            <a:rPr lang="es-MX" altLang="es-MX" sz="2400" i="1">
                              <a:solidFill>
                                <a:srgbClr val="000000"/>
                              </a:solidFill>
                              <a:latin typeface="Cambria Math" panose="02040503050406030204" pitchFamily="18" charset="0"/>
                              <a:cs typeface="Times New Roman" pitchFamily="18" charset="0"/>
                            </a:rPr>
                          </m:ctrlPr>
                        </m:dPr>
                        <m:e>
                          <m:f>
                            <m:fPr>
                              <m:ctrlPr>
                                <a:rPr lang="es-MX" altLang="es-MX" sz="2400" i="1">
                                  <a:solidFill>
                                    <a:srgbClr val="000000"/>
                                  </a:solidFill>
                                  <a:latin typeface="Cambria Math" panose="02040503050406030204" pitchFamily="18" charset="0"/>
                                  <a:cs typeface="Times New Roman" pitchFamily="18" charset="0"/>
                                </a:rPr>
                              </m:ctrlPr>
                            </m:fPr>
                            <m:num>
                              <m:r>
                                <a:rPr lang="es-MX" altLang="es-MX" sz="2400" i="1">
                                  <a:solidFill>
                                    <a:srgbClr val="000000"/>
                                  </a:solidFill>
                                  <a:latin typeface="Cambria Math"/>
                                  <a:cs typeface="Times New Roman" pitchFamily="18" charset="0"/>
                                </a:rPr>
                                <m:t>𝑎</m:t>
                              </m:r>
                              <m:r>
                                <a:rPr lang="es-MX" altLang="es-MX" sz="2400" i="1">
                                  <a:solidFill>
                                    <a:srgbClr val="000000"/>
                                  </a:solidFill>
                                  <a:latin typeface="Cambria Math"/>
                                  <a:cs typeface="Times New Roman" pitchFamily="18" charset="0"/>
                                </a:rPr>
                                <m:t>−</m:t>
                              </m:r>
                              <m:r>
                                <a:rPr lang="es-MX" altLang="es-MX" sz="2400" i="1">
                                  <a:solidFill>
                                    <a:srgbClr val="000000"/>
                                  </a:solidFill>
                                  <a:latin typeface="Cambria Math"/>
                                  <a:cs typeface="Times New Roman" pitchFamily="18" charset="0"/>
                                </a:rPr>
                                <m:t>𝜇</m:t>
                              </m:r>
                            </m:num>
                            <m:den>
                              <m:r>
                                <a:rPr lang="es-MX" altLang="es-MX" sz="2400" i="1">
                                  <a:solidFill>
                                    <a:srgbClr val="000000"/>
                                  </a:solidFill>
                                  <a:latin typeface="Cambria Math"/>
                                  <a:cs typeface="Times New Roman" pitchFamily="18" charset="0"/>
                                </a:rPr>
                                <m:t>𝜎</m:t>
                              </m:r>
                            </m:den>
                          </m:f>
                        </m:e>
                      </m:d>
                    </m:oMath>
                  </m:oMathPara>
                </a14:m>
                <a:endParaRPr lang="es-MX" altLang="es-MX" sz="2400" dirty="0">
                  <a:solidFill>
                    <a:srgbClr val="000000"/>
                  </a:solidFill>
                  <a:latin typeface="Bookman Old Style" pitchFamily="18" charset="0"/>
                  <a:cs typeface="Times New Roman" pitchFamily="18" charset="0"/>
                </a:endParaRPr>
              </a:p>
              <a:p>
                <a:pPr algn="just" eaLnBrk="1" hangingPunct="1">
                  <a:spcBef>
                    <a:spcPct val="0"/>
                  </a:spcBef>
                  <a:buClrTx/>
                  <a:buFontTx/>
                  <a:buNone/>
                </a:pPr>
                <a:endParaRPr lang="es-MX" altLang="es-MX" sz="2400" dirty="0">
                  <a:solidFill>
                    <a:srgbClr val="000000"/>
                  </a:solidFill>
                  <a:latin typeface="Bookman Old Style" pitchFamily="18" charset="0"/>
                  <a:cs typeface="Times New Roman" pitchFamily="18" charset="0"/>
                </a:endParaRPr>
              </a:p>
              <a:p>
                <a:pPr algn="just" eaLnBrk="1" hangingPunct="1">
                  <a:spcBef>
                    <a:spcPct val="0"/>
                  </a:spcBef>
                  <a:buClrTx/>
                  <a:buFontTx/>
                  <a:buNone/>
                </a:pPr>
                <a:r>
                  <a:rPr lang="es-MX" altLang="es-MX" sz="2400" dirty="0">
                    <a:solidFill>
                      <a:srgbClr val="000000"/>
                    </a:solidFill>
                    <a:latin typeface="Bookman Old Style" pitchFamily="18" charset="0"/>
                    <a:cs typeface="Times New Roman" pitchFamily="18" charset="0"/>
                  </a:rPr>
                  <a:t>Esto para poder utilizar las tablas de la distribución normal estándar.</a:t>
                </a:r>
                <a:endParaRPr lang="en-US" altLang="es-MX" sz="2400" dirty="0">
                  <a:latin typeface="Bookman Old Style" pitchFamily="18" charset="0"/>
                </a:endParaRPr>
              </a:p>
            </p:txBody>
          </p:sp>
        </mc:Choice>
        <mc:Fallback xmlns="">
          <p:sp>
            <p:nvSpPr>
              <p:cNvPr id="22531" name="Rectangle 28"/>
              <p:cNvSpPr>
                <a:spLocks noRot="1" noChangeAspect="1" noMove="1" noResize="1" noEditPoints="1" noAdjustHandles="1" noChangeArrowheads="1" noChangeShapeType="1" noTextEdit="1"/>
              </p:cNvSpPr>
              <p:nvPr/>
            </p:nvSpPr>
            <p:spPr bwMode="auto">
              <a:xfrm>
                <a:off x="720345" y="1588627"/>
                <a:ext cx="10963655" cy="4492512"/>
              </a:xfrm>
              <a:prstGeom prst="rect">
                <a:avLst/>
              </a:prstGeom>
              <a:blipFill>
                <a:blip r:embed="rId2"/>
                <a:stretch>
                  <a:fillRect l="-834" t="-678" b="-27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sp>
        <p:nvSpPr>
          <p:cNvPr id="5" name="Título 1"/>
          <p:cNvSpPr>
            <a:spLocks noGrp="1"/>
          </p:cNvSpPr>
          <p:nvPr>
            <p:ph type="title"/>
          </p:nvPr>
        </p:nvSpPr>
        <p:spPr/>
        <p:txBody>
          <a:bodyPr>
            <a:normAutofit/>
          </a:bodyPr>
          <a:lstStyle/>
          <a:p>
            <a:r>
              <a:rPr lang="es-MX" sz="3100" cap="small" dirty="0"/>
              <a:t>Función de distribución de probabilidad Normal</a:t>
            </a:r>
          </a:p>
        </p:txBody>
      </p:sp>
    </p:spTree>
    <p:extLst>
      <p:ext uri="{BB962C8B-B14F-4D97-AF65-F5344CB8AC3E}">
        <p14:creationId xmlns:p14="http://schemas.microsoft.com/office/powerpoint/2010/main" val="2688930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a:t>Función de probabilidad Normal en R</a:t>
            </a:r>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lstStyle/>
              <a:p>
                <a:pPr>
                  <a:buClr>
                    <a:schemeClr val="accent1"/>
                  </a:buClr>
                  <a:buSzPct val="100000"/>
                  <a:buFont typeface="Wingdings" panose="05000000000000000000" pitchFamily="2" charset="2"/>
                  <a:buChar char="§"/>
                </a:pPr>
                <a:r>
                  <a:rPr lang="es-MX" b="1" dirty="0"/>
                  <a:t>dnorm(</a:t>
                </a:r>
                <a:r>
                  <a:rPr lang="es-MX" b="1" dirty="0" err="1"/>
                  <a:t>x,mean</a:t>
                </a:r>
                <a:r>
                  <a:rPr lang="es-MX" b="1" dirty="0"/>
                  <a:t>=0,sd=1)</a:t>
                </a:r>
                <a:r>
                  <a:rPr lang="es-MX" dirty="0"/>
                  <a:t>: calcula la función de densidad en x para </a:t>
                </a:r>
                <a14:m>
                  <m:oMath xmlns:m="http://schemas.openxmlformats.org/officeDocument/2006/math">
                    <m:r>
                      <a:rPr lang="es-MX" b="0" i="1" smtClean="0">
                        <a:latin typeface="Cambria Math" panose="02040503050406030204" pitchFamily="18" charset="0"/>
                      </a:rPr>
                      <m:t>𝑋</m:t>
                    </m:r>
                    <m:r>
                      <a:rPr lang="es-MX" b="0" i="1" smtClean="0">
                        <a:latin typeface="Cambria Math" panose="02040503050406030204" pitchFamily="18" charset="0"/>
                      </a:rPr>
                      <m:t>~</m:t>
                    </m:r>
                    <m:r>
                      <a:rPr lang="es-MX" b="0" i="1" smtClean="0">
                        <a:latin typeface="Cambria Math" panose="02040503050406030204" pitchFamily="18" charset="0"/>
                      </a:rPr>
                      <m:t>𝑁</m:t>
                    </m:r>
                    <m:d>
                      <m:dPr>
                        <m:ctrlPr>
                          <a:rPr lang="es-MX" b="0" i="1" smtClean="0">
                            <a:latin typeface="Cambria Math" panose="02040503050406030204" pitchFamily="18" charset="0"/>
                          </a:rPr>
                        </m:ctrlPr>
                      </m:dPr>
                      <m:e>
                        <m:r>
                          <a:rPr lang="es-MX" b="0" i="1" smtClean="0">
                            <a:latin typeface="Cambria Math" panose="02040503050406030204" pitchFamily="18" charset="0"/>
                          </a:rPr>
                          <m:t>0,1</m:t>
                        </m:r>
                      </m:e>
                    </m:d>
                  </m:oMath>
                </a14:m>
                <a:endParaRPr lang="es-MX" b="0" dirty="0"/>
              </a:p>
              <a:p>
                <a:pPr>
                  <a:buClr>
                    <a:schemeClr val="accent1"/>
                  </a:buClr>
                  <a:buSzPct val="100000"/>
                  <a:buFont typeface="Wingdings" panose="05000000000000000000" pitchFamily="2" charset="2"/>
                  <a:buChar char="§"/>
                </a:pPr>
                <a:r>
                  <a:rPr lang="es-MX" b="1" dirty="0" err="1"/>
                  <a:t>pnorm</a:t>
                </a:r>
                <a:r>
                  <a:rPr lang="es-MX" b="1" dirty="0"/>
                  <a:t>(</a:t>
                </a:r>
                <a:r>
                  <a:rPr lang="es-MX" b="1" dirty="0" err="1"/>
                  <a:t>x,mean</a:t>
                </a:r>
                <a:r>
                  <a:rPr lang="es-MX" b="1" dirty="0"/>
                  <a:t>=0,sd=1)</a:t>
                </a:r>
                <a:r>
                  <a:rPr lang="es-MX" dirty="0"/>
                  <a:t>: calcula la función de distribución para </a:t>
                </a:r>
                <a14:m>
                  <m:oMath xmlns:m="http://schemas.openxmlformats.org/officeDocument/2006/math">
                    <m:r>
                      <a:rPr lang="es-MX" i="1">
                        <a:latin typeface="Cambria Math" panose="02040503050406030204" pitchFamily="18" charset="0"/>
                      </a:rPr>
                      <m:t>𝑋</m:t>
                    </m:r>
                    <m:r>
                      <a:rPr lang="es-MX" i="1">
                        <a:latin typeface="Cambria Math" panose="02040503050406030204" pitchFamily="18" charset="0"/>
                      </a:rPr>
                      <m:t>~</m:t>
                    </m:r>
                    <m:r>
                      <a:rPr lang="es-MX" i="1">
                        <a:latin typeface="Cambria Math" panose="02040503050406030204" pitchFamily="18" charset="0"/>
                      </a:rPr>
                      <m:t>𝑁</m:t>
                    </m:r>
                    <m:d>
                      <m:dPr>
                        <m:ctrlPr>
                          <a:rPr lang="es-MX" i="1">
                            <a:latin typeface="Cambria Math" panose="02040503050406030204" pitchFamily="18" charset="0"/>
                          </a:rPr>
                        </m:ctrlPr>
                      </m:dPr>
                      <m:e>
                        <m:r>
                          <a:rPr lang="es-MX" i="1">
                            <a:latin typeface="Cambria Math" panose="02040503050406030204" pitchFamily="18" charset="0"/>
                          </a:rPr>
                          <m:t>0,1</m:t>
                        </m:r>
                      </m:e>
                    </m:d>
                  </m:oMath>
                </a14:m>
                <a:endParaRPr lang="es-MX" b="1" dirty="0"/>
              </a:p>
              <a:p>
                <a:pPr>
                  <a:buClr>
                    <a:schemeClr val="accent1"/>
                  </a:buClr>
                  <a:buSzPct val="100000"/>
                  <a:buFont typeface="Wingdings" panose="05000000000000000000" pitchFamily="2" charset="2"/>
                  <a:buChar char="§"/>
                </a:pPr>
                <a:r>
                  <a:rPr lang="es-MX" b="1" dirty="0" err="1"/>
                  <a:t>qnorm</a:t>
                </a:r>
                <a:r>
                  <a:rPr lang="es-MX" b="1" dirty="0"/>
                  <a:t>(</a:t>
                </a:r>
                <a:r>
                  <a:rPr lang="es-MX" b="1" dirty="0" err="1"/>
                  <a:t>p,mean</a:t>
                </a:r>
                <a:r>
                  <a:rPr lang="es-MX" b="1" dirty="0"/>
                  <a:t>=0,sd=1)</a:t>
                </a:r>
                <a:r>
                  <a:rPr lang="es-MX" dirty="0"/>
                  <a:t>: calcula el valor del </a:t>
                </a:r>
                <a:r>
                  <a:rPr lang="es-MX" dirty="0" err="1"/>
                  <a:t>cuantil</a:t>
                </a:r>
                <a:r>
                  <a:rPr lang="es-MX" dirty="0"/>
                  <a:t> de orden q de una </a:t>
                </a:r>
                <a14:m>
                  <m:oMath xmlns:m="http://schemas.openxmlformats.org/officeDocument/2006/math">
                    <m:r>
                      <a:rPr lang="es-MX" b="0" i="1" smtClean="0">
                        <a:latin typeface="Cambria Math" panose="02040503050406030204" pitchFamily="18" charset="0"/>
                      </a:rPr>
                      <m:t>𝑁</m:t>
                    </m:r>
                    <m:r>
                      <a:rPr lang="es-MX" b="0" i="1" smtClean="0">
                        <a:latin typeface="Cambria Math" panose="02040503050406030204" pitchFamily="18" charset="0"/>
                      </a:rPr>
                      <m:t>(0,1)</m:t>
                    </m:r>
                  </m:oMath>
                </a14:m>
                <a:endParaRPr lang="es-MX" b="1"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1066" t="-1357"/>
                </a:stretch>
              </a:blipFill>
            </p:spPr>
            <p:txBody>
              <a:bodyPr/>
              <a:lstStyle/>
              <a:p>
                <a:r>
                  <a:rPr lang="es-MX">
                    <a:noFill/>
                  </a:rPr>
                  <a:t> </a:t>
                </a:r>
              </a:p>
            </p:txBody>
          </p:sp>
        </mc:Fallback>
      </mc:AlternateContent>
    </p:spTree>
    <p:extLst>
      <p:ext uri="{BB962C8B-B14F-4D97-AF65-F5344CB8AC3E}">
        <p14:creationId xmlns:p14="http://schemas.microsoft.com/office/powerpoint/2010/main" val="2546587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vert="horz" anchor="ctr">
            <a:normAutofit/>
          </a:bodyPr>
          <a:lstStyle/>
          <a:p>
            <a:r>
              <a:rPr lang="es-MX" dirty="0">
                <a:solidFill>
                  <a:schemeClr val="accent1">
                    <a:lumMod val="50000"/>
                  </a:schemeClr>
                </a:solidFill>
              </a:rPr>
              <a:t>Uso de las tablas</a:t>
            </a:r>
          </a:p>
        </p:txBody>
      </p:sp>
    </p:spTree>
    <p:extLst>
      <p:ext uri="{BB962C8B-B14F-4D97-AF65-F5344CB8AC3E}">
        <p14:creationId xmlns:p14="http://schemas.microsoft.com/office/powerpoint/2010/main" val="3802663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3"/>
          <a:srcRect l="19511" r="20055" b="19240"/>
          <a:stretch/>
        </p:blipFill>
        <p:spPr>
          <a:xfrm>
            <a:off x="1524000" y="-35168"/>
            <a:ext cx="9144000" cy="6873239"/>
          </a:xfrm>
          <a:prstGeom prst="rect">
            <a:avLst/>
          </a:prstGeom>
        </p:spPr>
      </p:pic>
      <p:grpSp>
        <p:nvGrpSpPr>
          <p:cNvPr id="8" name="Grupo 7"/>
          <p:cNvGrpSpPr/>
          <p:nvPr/>
        </p:nvGrpSpPr>
        <p:grpSpPr>
          <a:xfrm>
            <a:off x="6953250" y="4811232"/>
            <a:ext cx="3714750" cy="2046768"/>
            <a:chOff x="5429250" y="4811232"/>
            <a:chExt cx="3714750" cy="2046768"/>
          </a:xfrm>
        </p:grpSpPr>
        <p:pic>
          <p:nvPicPr>
            <p:cNvPr id="7" name="Imagen 6"/>
            <p:cNvPicPr>
              <a:picLocks noChangeAspect="1"/>
            </p:cNvPicPr>
            <p:nvPr/>
          </p:nvPicPr>
          <p:blipFill rotWithShape="1">
            <a:blip r:embed="rId4">
              <a:extLst>
                <a:ext uri="{28A0092B-C50C-407E-A947-70E740481C1C}">
                  <a14:useLocalDpi xmlns:a14="http://schemas.microsoft.com/office/drawing/2010/main" val="0"/>
                </a:ext>
              </a:extLst>
            </a:blip>
            <a:srcRect l="11349" t="7077" r="5230" b="15157"/>
            <a:stretch/>
          </p:blipFill>
          <p:spPr>
            <a:xfrm>
              <a:off x="5429250" y="4811232"/>
              <a:ext cx="3714750" cy="2046768"/>
            </a:xfrm>
            <a:prstGeom prst="rect">
              <a:avLst/>
            </a:prstGeom>
          </p:spPr>
        </p:pic>
        <p:cxnSp>
          <p:nvCxnSpPr>
            <p:cNvPr id="3" name="Conector recto 2"/>
            <p:cNvCxnSpPr/>
            <p:nvPr/>
          </p:nvCxnSpPr>
          <p:spPr>
            <a:xfrm flipV="1">
              <a:off x="7277100" y="5181600"/>
              <a:ext cx="0" cy="137160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89938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3"/>
          <a:srcRect l="25163" t="436" r="25534" b="34089"/>
          <a:stretch/>
        </p:blipFill>
        <p:spPr>
          <a:xfrm>
            <a:off x="1524000" y="11882"/>
            <a:ext cx="9144000" cy="6830879"/>
          </a:xfrm>
          <a:prstGeom prst="rect">
            <a:avLst/>
          </a:prstGeom>
        </p:spPr>
      </p:pic>
      <p:grpSp>
        <p:nvGrpSpPr>
          <p:cNvPr id="8" name="Grupo 7"/>
          <p:cNvGrpSpPr/>
          <p:nvPr/>
        </p:nvGrpSpPr>
        <p:grpSpPr>
          <a:xfrm>
            <a:off x="7029450" y="4810126"/>
            <a:ext cx="3638550" cy="2047875"/>
            <a:chOff x="5505450" y="4810125"/>
            <a:chExt cx="3638550" cy="2047875"/>
          </a:xfrm>
        </p:grpSpPr>
        <p:pic>
          <p:nvPicPr>
            <p:cNvPr id="5" name="Imagen 4"/>
            <p:cNvPicPr>
              <a:picLocks noChangeAspect="1"/>
            </p:cNvPicPr>
            <p:nvPr/>
          </p:nvPicPr>
          <p:blipFill rotWithShape="1">
            <a:blip r:embed="rId4">
              <a:extLst>
                <a:ext uri="{28A0092B-C50C-407E-A947-70E740481C1C}">
                  <a14:useLocalDpi xmlns:a14="http://schemas.microsoft.com/office/drawing/2010/main" val="0"/>
                </a:ext>
              </a:extLst>
            </a:blip>
            <a:srcRect l="10900" t="6021" r="5528" b="14399"/>
            <a:stretch/>
          </p:blipFill>
          <p:spPr>
            <a:xfrm>
              <a:off x="5505450" y="4810125"/>
              <a:ext cx="3638550" cy="2047875"/>
            </a:xfrm>
            <a:prstGeom prst="rect">
              <a:avLst/>
            </a:prstGeom>
          </p:spPr>
        </p:pic>
        <p:cxnSp>
          <p:nvCxnSpPr>
            <p:cNvPr id="3" name="Conector recto 2"/>
            <p:cNvCxnSpPr/>
            <p:nvPr/>
          </p:nvCxnSpPr>
          <p:spPr>
            <a:xfrm flipH="1" flipV="1">
              <a:off x="7330440" y="5124450"/>
              <a:ext cx="3810" cy="142494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6508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9511" r="20055" b="64329"/>
          <a:stretch/>
        </p:blipFill>
        <p:spPr>
          <a:xfrm>
            <a:off x="1524000" y="3822194"/>
            <a:ext cx="9144000" cy="3035807"/>
          </a:xfrm>
          <a:prstGeom prst="rect">
            <a:avLst/>
          </a:prstGeom>
        </p:spPr>
      </p:pic>
      <p:sp>
        <p:nvSpPr>
          <p:cNvPr id="2" name="Título 1"/>
          <p:cNvSpPr>
            <a:spLocks noGrp="1"/>
          </p:cNvSpPr>
          <p:nvPr>
            <p:ph type="title" idx="4294967295"/>
          </p:nvPr>
        </p:nvSpPr>
        <p:spPr>
          <a:xfrm>
            <a:off x="4724400" y="111125"/>
            <a:ext cx="7467600" cy="558800"/>
          </a:xfrm>
        </p:spPr>
        <p:txBody>
          <a:bodyPr>
            <a:normAutofit fontScale="90000"/>
          </a:bodyPr>
          <a:lstStyle/>
          <a:p>
            <a:pPr algn="ctr"/>
            <a:r>
              <a:rPr lang="es-MX" dirty="0"/>
              <a:t>¿Cómo se usan las tablas?</a:t>
            </a:r>
          </a:p>
        </p:txBody>
      </p:sp>
      <p:cxnSp>
        <p:nvCxnSpPr>
          <p:cNvPr id="9" name="Conector recto 8"/>
          <p:cNvCxnSpPr/>
          <p:nvPr/>
        </p:nvCxnSpPr>
        <p:spPr>
          <a:xfrm>
            <a:off x="1780033" y="5615970"/>
            <a:ext cx="8098361" cy="1828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uadroTexto 4"/>
              <p:cNvSpPr txBox="1"/>
              <p:nvPr/>
            </p:nvSpPr>
            <p:spPr>
              <a:xfrm>
                <a:off x="2163141" y="903749"/>
                <a:ext cx="1638654" cy="369332"/>
              </a:xfrm>
              <a:prstGeom prst="rect">
                <a:avLst/>
              </a:prstGeom>
              <a:solidFill>
                <a:schemeClr val="bg1"/>
              </a:solid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𝑃</m:t>
                      </m:r>
                      <m:r>
                        <a:rPr lang="es-MX" i="1">
                          <a:latin typeface="Cambria Math" panose="02040503050406030204" pitchFamily="18" charset="0"/>
                        </a:rPr>
                        <m:t>(</m:t>
                      </m:r>
                      <m:r>
                        <a:rPr lang="es-MX" i="1">
                          <a:latin typeface="Cambria Math" panose="02040503050406030204" pitchFamily="18" charset="0"/>
                        </a:rPr>
                        <m:t>𝑍</m:t>
                      </m:r>
                      <m:r>
                        <a:rPr lang="es-MX" i="1">
                          <a:latin typeface="Cambria Math" panose="02040503050406030204" pitchFamily="18" charset="0"/>
                        </a:rPr>
                        <m:t>≤−3.98)</m:t>
                      </m:r>
                    </m:oMath>
                  </m:oMathPara>
                </a14:m>
                <a:endParaRPr lang="es-MX" dirty="0"/>
              </a:p>
            </p:txBody>
          </p:sp>
        </mc:Choice>
        <mc:Fallback xmlns="">
          <p:sp>
            <p:nvSpPr>
              <p:cNvPr id="5" name="CuadroTexto 4"/>
              <p:cNvSpPr txBox="1">
                <a:spLocks noRot="1" noChangeAspect="1" noMove="1" noResize="1" noEditPoints="1" noAdjustHandles="1" noChangeArrowheads="1" noChangeShapeType="1" noTextEdit="1"/>
              </p:cNvSpPr>
              <p:nvPr/>
            </p:nvSpPr>
            <p:spPr>
              <a:xfrm>
                <a:off x="2163141" y="903749"/>
                <a:ext cx="1638654" cy="369332"/>
              </a:xfrm>
              <a:prstGeom prst="rect">
                <a:avLst/>
              </a:prstGeom>
              <a:blipFill>
                <a:blip r:embed="rId3"/>
                <a:stretch>
                  <a:fillRect b="-13115"/>
                </a:stretch>
              </a:blipFill>
              <a:ln>
                <a:noFill/>
              </a:ln>
            </p:spPr>
            <p:txBody>
              <a:bodyPr/>
              <a:lstStyle/>
              <a:p>
                <a:r>
                  <a:rPr lang="es-MX">
                    <a:noFill/>
                  </a:rPr>
                  <a:t> </a:t>
                </a:r>
              </a:p>
            </p:txBody>
          </p:sp>
        </mc:Fallback>
      </mc:AlternateContent>
      <p:cxnSp>
        <p:nvCxnSpPr>
          <p:cNvPr id="16" name="Conector recto 15"/>
          <p:cNvCxnSpPr/>
          <p:nvPr/>
        </p:nvCxnSpPr>
        <p:spPr>
          <a:xfrm flipH="1">
            <a:off x="9113521" y="4166742"/>
            <a:ext cx="817" cy="14675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CuadroTexto 17"/>
              <p:cNvSpPr txBox="1"/>
              <p:nvPr/>
            </p:nvSpPr>
            <p:spPr>
              <a:xfrm>
                <a:off x="3649373" y="902702"/>
                <a:ext cx="1134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=0.00003</m:t>
                      </m:r>
                    </m:oMath>
                  </m:oMathPara>
                </a14:m>
                <a:endParaRPr lang="es-MX" dirty="0"/>
              </a:p>
            </p:txBody>
          </p:sp>
        </mc:Choice>
        <mc:Fallback xmlns="">
          <p:sp>
            <p:nvSpPr>
              <p:cNvPr id="18" name="CuadroTexto 17"/>
              <p:cNvSpPr txBox="1">
                <a:spLocks noRot="1" noChangeAspect="1" noMove="1" noResize="1" noEditPoints="1" noAdjustHandles="1" noChangeArrowheads="1" noChangeShapeType="1" noTextEdit="1"/>
              </p:cNvSpPr>
              <p:nvPr/>
            </p:nvSpPr>
            <p:spPr>
              <a:xfrm>
                <a:off x="3649373" y="902702"/>
                <a:ext cx="1134634" cy="369332"/>
              </a:xfrm>
              <a:prstGeom prst="rect">
                <a:avLst/>
              </a:prstGeom>
              <a:blipFill>
                <a:blip r:embed="rId4"/>
                <a:stretch>
                  <a:fillRect r="-752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9" name="CuadroTexto 18"/>
              <p:cNvSpPr txBox="1"/>
              <p:nvPr/>
            </p:nvSpPr>
            <p:spPr>
              <a:xfrm>
                <a:off x="9010849" y="5326482"/>
                <a:ext cx="867545" cy="307777"/>
              </a:xfrm>
              <a:prstGeom prst="rect">
                <a:avLst/>
              </a:prstGeom>
              <a:solidFill>
                <a:schemeClr val="bg1"/>
              </a:solidFill>
              <a:ln w="57150">
                <a:solidFill>
                  <a:srgbClr val="00B05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s-MX" sz="1400" i="1">
                          <a:latin typeface="Cambria Math" panose="02040503050406030204" pitchFamily="18" charset="0"/>
                        </a:rPr>
                        <m:t>0.00003</m:t>
                      </m:r>
                    </m:oMath>
                  </m:oMathPara>
                </a14:m>
                <a:endParaRPr lang="es-MX" dirty="0"/>
              </a:p>
            </p:txBody>
          </p:sp>
        </mc:Choice>
        <mc:Fallback xmlns="">
          <p:sp>
            <p:nvSpPr>
              <p:cNvPr id="19" name="CuadroTexto 18"/>
              <p:cNvSpPr txBox="1">
                <a:spLocks noRot="1" noChangeAspect="1" noMove="1" noResize="1" noEditPoints="1" noAdjustHandles="1" noChangeArrowheads="1" noChangeShapeType="1" noTextEdit="1"/>
              </p:cNvSpPr>
              <p:nvPr/>
            </p:nvSpPr>
            <p:spPr>
              <a:xfrm>
                <a:off x="9010849" y="5326482"/>
                <a:ext cx="867545" cy="307777"/>
              </a:xfrm>
              <a:prstGeom prst="rect">
                <a:avLst/>
              </a:prstGeom>
              <a:blipFill>
                <a:blip r:embed="rId5"/>
                <a:stretch>
                  <a:fillRect/>
                </a:stretch>
              </a:blipFill>
              <a:ln w="57150">
                <a:solidFill>
                  <a:srgbClr val="00B050"/>
                </a:solidFill>
              </a:ln>
            </p:spPr>
            <p:txBody>
              <a:bodyPr/>
              <a:lstStyle/>
              <a:p>
                <a:r>
                  <a:rPr lang="es-MX">
                    <a:noFill/>
                  </a:rPr>
                  <a:t> </a:t>
                </a:r>
              </a:p>
            </p:txBody>
          </p:sp>
        </mc:Fallback>
      </mc:AlternateContent>
      <p:pic>
        <p:nvPicPr>
          <p:cNvPr id="10" name="Imagen 9"/>
          <p:cNvPicPr>
            <a:picLocks noChangeAspect="1"/>
          </p:cNvPicPr>
          <p:nvPr/>
        </p:nvPicPr>
        <p:blipFill rotWithShape="1">
          <a:blip r:embed="rId6">
            <a:extLst>
              <a:ext uri="{28A0092B-C50C-407E-A947-70E740481C1C}">
                <a14:useLocalDpi xmlns:a14="http://schemas.microsoft.com/office/drawing/2010/main" val="0"/>
              </a:ext>
            </a:extLst>
          </a:blip>
          <a:srcRect l="11032" t="18732" r="5875" b="16308"/>
          <a:stretch/>
        </p:blipFill>
        <p:spPr>
          <a:xfrm>
            <a:off x="5391912" y="1043193"/>
            <a:ext cx="5303520" cy="2450593"/>
          </a:xfrm>
          <a:prstGeom prst="rect">
            <a:avLst/>
          </a:prstGeom>
        </p:spPr>
      </p:pic>
      <p:sp>
        <p:nvSpPr>
          <p:cNvPr id="13" name="Rectángulo redondeado 12"/>
          <p:cNvSpPr/>
          <p:nvPr/>
        </p:nvSpPr>
        <p:spPr>
          <a:xfrm>
            <a:off x="2246376" y="957566"/>
            <a:ext cx="1472184" cy="304306"/>
          </a:xfrm>
          <a:prstGeom prst="roundRect">
            <a:avLst/>
          </a:prstGeom>
          <a:noFill/>
          <a:ln w="5715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5" name="Conector curvado 14"/>
          <p:cNvCxnSpPr/>
          <p:nvPr/>
        </p:nvCxnSpPr>
        <p:spPr>
          <a:xfrm>
            <a:off x="3727704" y="1272034"/>
            <a:ext cx="1947672" cy="1754630"/>
          </a:xfrm>
          <a:prstGeom prst="curvedConnector3">
            <a:avLst>
              <a:gd name="adj1" fmla="val 102582"/>
            </a:avLst>
          </a:prstGeom>
          <a:noFill/>
          <a:ln w="57150">
            <a:solidFill>
              <a:srgbClr val="00660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21891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upo 31"/>
          <p:cNvGrpSpPr/>
          <p:nvPr/>
        </p:nvGrpSpPr>
        <p:grpSpPr>
          <a:xfrm>
            <a:off x="1519878" y="2695721"/>
            <a:ext cx="9148122" cy="4000693"/>
            <a:chOff x="0" y="2857307"/>
            <a:chExt cx="9148122" cy="4000693"/>
          </a:xfrm>
        </p:grpSpPr>
        <p:pic>
          <p:nvPicPr>
            <p:cNvPr id="4" name="Imagen 3"/>
            <p:cNvPicPr>
              <a:picLocks noChangeAspect="1"/>
            </p:cNvPicPr>
            <p:nvPr/>
          </p:nvPicPr>
          <p:blipFill rotWithShape="1">
            <a:blip r:embed="rId2"/>
            <a:srcRect l="19511" t="38222" r="20055" b="19240"/>
            <a:stretch/>
          </p:blipFill>
          <p:spPr>
            <a:xfrm>
              <a:off x="4122" y="3237722"/>
              <a:ext cx="9144000" cy="3620278"/>
            </a:xfrm>
            <a:prstGeom prst="rect">
              <a:avLst/>
            </a:prstGeom>
          </p:spPr>
        </p:pic>
        <p:pic>
          <p:nvPicPr>
            <p:cNvPr id="13" name="Imagen 12"/>
            <p:cNvPicPr>
              <a:picLocks noChangeAspect="1"/>
            </p:cNvPicPr>
            <p:nvPr/>
          </p:nvPicPr>
          <p:blipFill rotWithShape="1">
            <a:blip r:embed="rId2"/>
            <a:srcRect l="19511" t="-871" r="20336" b="96074"/>
            <a:stretch/>
          </p:blipFill>
          <p:spPr>
            <a:xfrm>
              <a:off x="0" y="2857307"/>
              <a:ext cx="9093258" cy="380415"/>
            </a:xfrm>
            <a:prstGeom prst="rect">
              <a:avLst/>
            </a:prstGeom>
          </p:spPr>
        </p:pic>
      </p:grpSp>
      <p:sp>
        <p:nvSpPr>
          <p:cNvPr id="2" name="Título 1"/>
          <p:cNvSpPr>
            <a:spLocks noGrp="1"/>
          </p:cNvSpPr>
          <p:nvPr>
            <p:ph type="title" idx="4294967295"/>
          </p:nvPr>
        </p:nvSpPr>
        <p:spPr>
          <a:xfrm>
            <a:off x="0" y="101600"/>
            <a:ext cx="7467600" cy="558800"/>
          </a:xfrm>
        </p:spPr>
        <p:txBody>
          <a:bodyPr>
            <a:normAutofit fontScale="90000"/>
          </a:bodyPr>
          <a:lstStyle/>
          <a:p>
            <a:pPr algn="ctr"/>
            <a:r>
              <a:rPr lang="es-MX" dirty="0"/>
              <a:t>¿Cómo se usan las tablas?</a:t>
            </a:r>
          </a:p>
        </p:txBody>
      </p:sp>
      <p:pic>
        <p:nvPicPr>
          <p:cNvPr id="11" name="Imagen 10"/>
          <p:cNvPicPr>
            <a:picLocks noChangeAspect="1"/>
          </p:cNvPicPr>
          <p:nvPr/>
        </p:nvPicPr>
        <p:blipFill rotWithShape="1">
          <a:blip r:embed="rId3">
            <a:extLst>
              <a:ext uri="{28A0092B-C50C-407E-A947-70E740481C1C}">
                <a14:useLocalDpi xmlns:a14="http://schemas.microsoft.com/office/drawing/2010/main" val="0"/>
              </a:ext>
            </a:extLst>
          </a:blip>
          <a:srcRect l="11011" t="19548" r="5026" b="16020"/>
          <a:stretch/>
        </p:blipFill>
        <p:spPr>
          <a:xfrm>
            <a:off x="6349351" y="187273"/>
            <a:ext cx="4664597" cy="2162107"/>
          </a:xfrm>
          <a:prstGeom prst="rect">
            <a:avLst/>
          </a:prstGeom>
        </p:spPr>
      </p:pic>
      <mc:AlternateContent xmlns:mc="http://schemas.openxmlformats.org/markup-compatibility/2006" xmlns:a14="http://schemas.microsoft.com/office/drawing/2010/main">
        <mc:Choice Requires="a14">
          <p:sp>
            <p:nvSpPr>
              <p:cNvPr id="5" name="CuadroTexto 4"/>
              <p:cNvSpPr txBox="1"/>
              <p:nvPr/>
            </p:nvSpPr>
            <p:spPr>
              <a:xfrm>
                <a:off x="2309357" y="875910"/>
                <a:ext cx="1798441" cy="40011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sz="2000" i="1">
                          <a:latin typeface="Cambria Math" panose="02040503050406030204" pitchFamily="18" charset="0"/>
                        </a:rPr>
                        <m:t>𝑃</m:t>
                      </m:r>
                      <m:r>
                        <a:rPr lang="es-MX" sz="2000" i="1">
                          <a:latin typeface="Cambria Math" panose="02040503050406030204" pitchFamily="18" charset="0"/>
                        </a:rPr>
                        <m:t>(</m:t>
                      </m:r>
                      <m:r>
                        <a:rPr lang="es-MX" sz="2000" i="1">
                          <a:latin typeface="Cambria Math" panose="02040503050406030204" pitchFamily="18" charset="0"/>
                        </a:rPr>
                        <m:t>𝑍</m:t>
                      </m:r>
                      <m:r>
                        <a:rPr lang="es-MX" sz="2000" i="1">
                          <a:latin typeface="Cambria Math" panose="02040503050406030204" pitchFamily="18" charset="0"/>
                        </a:rPr>
                        <m:t>≤−1.94)</m:t>
                      </m:r>
                    </m:oMath>
                  </m:oMathPara>
                </a14:m>
                <a:endParaRPr lang="es-MX" sz="2000" dirty="0"/>
              </a:p>
            </p:txBody>
          </p:sp>
        </mc:Choice>
        <mc:Fallback xmlns="">
          <p:sp>
            <p:nvSpPr>
              <p:cNvPr id="5" name="CuadroTexto 4"/>
              <p:cNvSpPr txBox="1">
                <a:spLocks noRot="1" noChangeAspect="1" noMove="1" noResize="1" noEditPoints="1" noAdjustHandles="1" noChangeArrowheads="1" noChangeShapeType="1" noTextEdit="1"/>
              </p:cNvSpPr>
              <p:nvPr/>
            </p:nvSpPr>
            <p:spPr>
              <a:xfrm>
                <a:off x="2309357" y="875910"/>
                <a:ext cx="1798441" cy="400110"/>
              </a:xfrm>
              <a:prstGeom prst="rect">
                <a:avLst/>
              </a:prstGeom>
              <a:blipFill>
                <a:blip r:embed="rId4"/>
                <a:stretch>
                  <a:fillRect b="-15385"/>
                </a:stretch>
              </a:blipFill>
            </p:spPr>
            <p:txBody>
              <a:bodyPr/>
              <a:lstStyle/>
              <a:p>
                <a:r>
                  <a:rPr lang="es-MX">
                    <a:noFill/>
                  </a:rPr>
                  <a:t> </a:t>
                </a:r>
              </a:p>
            </p:txBody>
          </p:sp>
        </mc:Fallback>
      </mc:AlternateContent>
      <p:cxnSp>
        <p:nvCxnSpPr>
          <p:cNvPr id="16" name="Conector recto 15"/>
          <p:cNvCxnSpPr/>
          <p:nvPr/>
        </p:nvCxnSpPr>
        <p:spPr>
          <a:xfrm flipH="1">
            <a:off x="5771911" y="2871217"/>
            <a:ext cx="6085" cy="3938449"/>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CuadroTexto 17"/>
              <p:cNvSpPr txBox="1"/>
              <p:nvPr/>
            </p:nvSpPr>
            <p:spPr>
              <a:xfrm>
                <a:off x="3955916" y="891299"/>
                <a:ext cx="1134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=0.02619</m:t>
                      </m:r>
                    </m:oMath>
                  </m:oMathPara>
                </a14:m>
                <a:endParaRPr lang="es-MX" dirty="0"/>
              </a:p>
            </p:txBody>
          </p:sp>
        </mc:Choice>
        <mc:Fallback xmlns="">
          <p:sp>
            <p:nvSpPr>
              <p:cNvPr id="18" name="CuadroTexto 17"/>
              <p:cNvSpPr txBox="1">
                <a:spLocks noRot="1" noChangeAspect="1" noMove="1" noResize="1" noEditPoints="1" noAdjustHandles="1" noChangeArrowheads="1" noChangeShapeType="1" noTextEdit="1"/>
              </p:cNvSpPr>
              <p:nvPr/>
            </p:nvSpPr>
            <p:spPr>
              <a:xfrm>
                <a:off x="3955916" y="891299"/>
                <a:ext cx="1134634" cy="369332"/>
              </a:xfrm>
              <a:prstGeom prst="rect">
                <a:avLst/>
              </a:prstGeom>
              <a:blipFill>
                <a:blip r:embed="rId5"/>
                <a:stretch>
                  <a:fillRect r="-7527"/>
                </a:stretch>
              </a:blipFill>
            </p:spPr>
            <p:txBody>
              <a:bodyPr/>
              <a:lstStyle/>
              <a:p>
                <a:r>
                  <a:rPr lang="es-MX">
                    <a:noFill/>
                  </a:rPr>
                  <a:t> </a:t>
                </a:r>
              </a:p>
            </p:txBody>
          </p:sp>
        </mc:Fallback>
      </mc:AlternateContent>
      <p:grpSp>
        <p:nvGrpSpPr>
          <p:cNvPr id="31" name="Grupo 30"/>
          <p:cNvGrpSpPr/>
          <p:nvPr/>
        </p:nvGrpSpPr>
        <p:grpSpPr>
          <a:xfrm>
            <a:off x="2395644" y="909588"/>
            <a:ext cx="4828116" cy="1019797"/>
            <a:chOff x="871644" y="909587"/>
            <a:chExt cx="4486740" cy="1476997"/>
          </a:xfrm>
        </p:grpSpPr>
        <p:sp>
          <p:nvSpPr>
            <p:cNvPr id="7" name="Rectángulo redondeado 6"/>
            <p:cNvSpPr/>
            <p:nvPr/>
          </p:nvSpPr>
          <p:spPr>
            <a:xfrm>
              <a:off x="871644" y="909587"/>
              <a:ext cx="1605992" cy="553001"/>
            </a:xfrm>
            <a:prstGeom prst="roundRect">
              <a:avLst/>
            </a:prstGeom>
            <a:noFill/>
            <a:ln w="5715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23" name="Conector curvado 22"/>
            <p:cNvCxnSpPr/>
            <p:nvPr/>
          </p:nvCxnSpPr>
          <p:spPr>
            <a:xfrm>
              <a:off x="2431916" y="1276022"/>
              <a:ext cx="2926468" cy="1110562"/>
            </a:xfrm>
            <a:prstGeom prst="curvedConnector3">
              <a:avLst>
                <a:gd name="adj1" fmla="val 102805"/>
              </a:avLst>
            </a:prstGeom>
            <a:noFill/>
            <a:ln w="57150">
              <a:solidFill>
                <a:srgbClr val="00660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9" name="Conector recto 8"/>
          <p:cNvCxnSpPr/>
          <p:nvPr/>
        </p:nvCxnSpPr>
        <p:spPr>
          <a:xfrm flipV="1">
            <a:off x="1524001" y="6473952"/>
            <a:ext cx="9014459" cy="2743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uadroTexto 18"/>
              <p:cNvSpPr txBox="1"/>
              <p:nvPr/>
            </p:nvSpPr>
            <p:spPr>
              <a:xfrm>
                <a:off x="5777995" y="6281578"/>
                <a:ext cx="775206" cy="307777"/>
              </a:xfrm>
              <a:prstGeom prst="rect">
                <a:avLst/>
              </a:prstGeom>
              <a:solidFill>
                <a:schemeClr val="bg1"/>
              </a:solidFill>
              <a:ln w="57150">
                <a:solidFill>
                  <a:srgbClr val="00B05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s-MX" sz="1400" i="1">
                          <a:latin typeface="Cambria Math" panose="02040503050406030204" pitchFamily="18" charset="0"/>
                        </a:rPr>
                        <m:t>0.02619</m:t>
                      </m:r>
                    </m:oMath>
                  </m:oMathPara>
                </a14:m>
                <a:endParaRPr lang="es-MX" dirty="0"/>
              </a:p>
            </p:txBody>
          </p:sp>
        </mc:Choice>
        <mc:Fallback xmlns="">
          <p:sp>
            <p:nvSpPr>
              <p:cNvPr id="19" name="CuadroTexto 18"/>
              <p:cNvSpPr txBox="1">
                <a:spLocks noRot="1" noChangeAspect="1" noMove="1" noResize="1" noEditPoints="1" noAdjustHandles="1" noChangeArrowheads="1" noChangeShapeType="1" noTextEdit="1"/>
              </p:cNvSpPr>
              <p:nvPr/>
            </p:nvSpPr>
            <p:spPr>
              <a:xfrm>
                <a:off x="5777995" y="6281578"/>
                <a:ext cx="775206" cy="307777"/>
              </a:xfrm>
              <a:prstGeom prst="rect">
                <a:avLst/>
              </a:prstGeom>
              <a:blipFill>
                <a:blip r:embed="rId6"/>
                <a:stretch>
                  <a:fillRect/>
                </a:stretch>
              </a:blipFill>
              <a:ln w="57150">
                <a:solidFill>
                  <a:srgbClr val="00B050"/>
                </a:solidFill>
              </a:ln>
            </p:spPr>
            <p:txBody>
              <a:bodyPr/>
              <a:lstStyle/>
              <a:p>
                <a:r>
                  <a:rPr lang="es-MX">
                    <a:noFill/>
                  </a:rPr>
                  <a:t> </a:t>
                </a:r>
              </a:p>
            </p:txBody>
          </p:sp>
        </mc:Fallback>
      </mc:AlternateContent>
    </p:spTree>
    <p:extLst>
      <p:ext uri="{BB962C8B-B14F-4D97-AF65-F5344CB8AC3E}">
        <p14:creationId xmlns:p14="http://schemas.microsoft.com/office/powerpoint/2010/main" val="503245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altLang="es-MX" cap="small" dirty="0"/>
              <a:t>Variable Aleatoria Continua</a:t>
            </a:r>
            <a:endParaRPr lang="es-MX" dirty="0"/>
          </a:p>
        </p:txBody>
      </p:sp>
      <p:sp>
        <p:nvSpPr>
          <p:cNvPr id="3" name="Rectangle 17"/>
          <p:cNvSpPr>
            <a:spLocks noChangeArrowheads="1"/>
          </p:cNvSpPr>
          <p:nvPr/>
        </p:nvSpPr>
        <p:spPr bwMode="auto">
          <a:xfrm>
            <a:off x="812800" y="1674157"/>
            <a:ext cx="9279128"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28528" bIns="0"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0"/>
              </a:spcBef>
              <a:buClrTx/>
              <a:buFontTx/>
              <a:buNone/>
            </a:pPr>
            <a:r>
              <a:rPr lang="es-MX" altLang="es-MX" sz="2600" b="1" dirty="0">
                <a:latin typeface="Bookman Old Style" pitchFamily="18" charset="0"/>
              </a:rPr>
              <a:t>Definición 1. </a:t>
            </a:r>
          </a:p>
          <a:p>
            <a:pPr algn="just" eaLnBrk="1" hangingPunct="1">
              <a:spcBef>
                <a:spcPct val="0"/>
              </a:spcBef>
              <a:buClrTx/>
              <a:buFontTx/>
              <a:buNone/>
            </a:pPr>
            <a:r>
              <a:rPr lang="es-MX" altLang="es-MX" sz="2600" dirty="0">
                <a:latin typeface="Bookman Old Style" pitchFamily="18" charset="0"/>
              </a:rPr>
              <a:t>Se dice que una </a:t>
            </a:r>
            <a:r>
              <a:rPr lang="es-MX" altLang="es-MX" sz="2600" dirty="0" err="1">
                <a:latin typeface="Bookman Old Style" pitchFamily="18" charset="0"/>
              </a:rPr>
              <a:t>v.a.</a:t>
            </a:r>
            <a:r>
              <a:rPr lang="es-MX" altLang="es-MX" sz="2600" dirty="0">
                <a:latin typeface="Bookman Old Style" pitchFamily="18" charset="0"/>
              </a:rPr>
              <a:t> </a:t>
            </a:r>
            <a:r>
              <a:rPr lang="es-MX" altLang="es-MX" sz="2600" i="1" dirty="0">
                <a:latin typeface="Bookman Old Style" pitchFamily="18" charset="0"/>
              </a:rPr>
              <a:t>Y</a:t>
            </a:r>
            <a:r>
              <a:rPr lang="es-MX" altLang="es-MX" sz="2600" dirty="0">
                <a:latin typeface="Bookman Old Style" pitchFamily="18" charset="0"/>
              </a:rPr>
              <a:t> es continua si  toma cualquier valor en un intervalo [a, b].</a:t>
            </a:r>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12932" t="15742" r="7008" b="9324"/>
          <a:stretch/>
        </p:blipFill>
        <p:spPr>
          <a:xfrm>
            <a:off x="1870022" y="3387137"/>
            <a:ext cx="3657601" cy="2728584"/>
          </a:xfrm>
          <a:prstGeom prst="rect">
            <a:avLst/>
          </a:prstGeom>
        </p:spPr>
      </p:pic>
      <p:grpSp>
        <p:nvGrpSpPr>
          <p:cNvPr id="5" name="Grupo 4"/>
          <p:cNvGrpSpPr/>
          <p:nvPr/>
        </p:nvGrpSpPr>
        <p:grpSpPr>
          <a:xfrm>
            <a:off x="6830568" y="3428999"/>
            <a:ext cx="4073191" cy="2686721"/>
            <a:chOff x="5916168" y="1012628"/>
            <a:chExt cx="4544460" cy="3043463"/>
          </a:xfrm>
        </p:grpSpPr>
        <p:pic>
          <p:nvPicPr>
            <p:cNvPr id="6" name="Imagen 5"/>
            <p:cNvPicPr>
              <a:picLocks noChangeAspect="1"/>
            </p:cNvPicPr>
            <p:nvPr/>
          </p:nvPicPr>
          <p:blipFill rotWithShape="1">
            <a:blip r:embed="rId3">
              <a:extLst>
                <a:ext uri="{28A0092B-C50C-407E-A947-70E740481C1C}">
                  <a14:useLocalDpi xmlns:a14="http://schemas.microsoft.com/office/drawing/2010/main" val="0"/>
                </a:ext>
              </a:extLst>
            </a:blip>
            <a:srcRect l="9872" t="11367" b="12903"/>
            <a:stretch/>
          </p:blipFill>
          <p:spPr>
            <a:xfrm>
              <a:off x="5916168" y="1012628"/>
              <a:ext cx="4544460" cy="3043463"/>
            </a:xfrm>
            <a:prstGeom prst="rect">
              <a:avLst/>
            </a:prstGeom>
          </p:spPr>
        </p:pic>
        <p:sp>
          <p:nvSpPr>
            <p:cNvPr id="7" name="Rectángulo 6"/>
            <p:cNvSpPr/>
            <p:nvPr/>
          </p:nvSpPr>
          <p:spPr>
            <a:xfrm>
              <a:off x="9253728" y="2270139"/>
              <a:ext cx="832104" cy="3073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7"/>
            <p:cNvSpPr/>
            <p:nvPr/>
          </p:nvSpPr>
          <p:spPr>
            <a:xfrm>
              <a:off x="6107732" y="1658596"/>
              <a:ext cx="1015444" cy="754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6907753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25163" t="437" r="25534" b="54870"/>
          <a:stretch/>
        </p:blipFill>
        <p:spPr>
          <a:xfrm>
            <a:off x="1524000" y="2537106"/>
            <a:ext cx="9144000" cy="4215384"/>
          </a:xfrm>
          <a:prstGeom prst="rect">
            <a:avLst/>
          </a:prstGeom>
        </p:spPr>
      </p:pic>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l="11319" t="19217" r="5589" b="17035"/>
          <a:stretch/>
        </p:blipFill>
        <p:spPr>
          <a:xfrm>
            <a:off x="5364480" y="132234"/>
            <a:ext cx="5303520" cy="2404873"/>
          </a:xfrm>
          <a:prstGeom prst="rect">
            <a:avLst/>
          </a:prstGeom>
        </p:spPr>
      </p:pic>
      <p:sp>
        <p:nvSpPr>
          <p:cNvPr id="7" name="Rectángulo redondeado 6"/>
          <p:cNvSpPr/>
          <p:nvPr/>
        </p:nvSpPr>
        <p:spPr>
          <a:xfrm>
            <a:off x="1782996" y="967794"/>
            <a:ext cx="1725252" cy="369332"/>
          </a:xfrm>
          <a:prstGeom prst="roundRect">
            <a:avLst>
              <a:gd name="adj" fmla="val 25242"/>
            </a:avLst>
          </a:prstGeom>
          <a:noFill/>
          <a:ln w="5715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cxnSp>
        <p:nvCxnSpPr>
          <p:cNvPr id="8" name="Conector curvado 7"/>
          <p:cNvCxnSpPr>
            <a:stCxn id="7" idx="2"/>
          </p:cNvCxnSpPr>
          <p:nvPr/>
        </p:nvCxnSpPr>
        <p:spPr>
          <a:xfrm rot="16200000" flipH="1">
            <a:off x="4738238" y="-755490"/>
            <a:ext cx="618458" cy="4803690"/>
          </a:xfrm>
          <a:prstGeom prst="curvedConnector2">
            <a:avLst/>
          </a:prstGeom>
          <a:noFill/>
          <a:ln w="57150">
            <a:solidFill>
              <a:srgbClr val="00660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14"/>
          <p:cNvCxnSpPr/>
          <p:nvPr/>
        </p:nvCxnSpPr>
        <p:spPr>
          <a:xfrm flipH="1">
            <a:off x="1947588" y="6514746"/>
            <a:ext cx="691904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a:off x="8903217" y="2786814"/>
            <a:ext cx="9144" cy="36576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3" name="CuadroTexto 22"/>
          <p:cNvSpPr txBox="1"/>
          <p:nvPr/>
        </p:nvSpPr>
        <p:spPr>
          <a:xfrm flipH="1">
            <a:off x="8162545" y="6235105"/>
            <a:ext cx="832105" cy="307777"/>
          </a:xfrm>
          <a:prstGeom prst="rect">
            <a:avLst/>
          </a:prstGeom>
          <a:solidFill>
            <a:schemeClr val="bg1"/>
          </a:solidFill>
          <a:ln w="57150">
            <a:solidFill>
              <a:srgbClr val="92D050"/>
            </a:solidFill>
          </a:ln>
        </p:spPr>
        <p:txBody>
          <a:bodyPr wrap="square" rtlCol="0">
            <a:spAutoFit/>
          </a:bodyPr>
          <a:lstStyle/>
          <a:p>
            <a:r>
              <a:rPr lang="es-MX" sz="1400" dirty="0"/>
              <a:t>0.95254</a:t>
            </a:r>
          </a:p>
        </p:txBody>
      </p:sp>
      <p:sp>
        <p:nvSpPr>
          <p:cNvPr id="24" name="CuadroTexto 23"/>
          <p:cNvSpPr txBox="1"/>
          <p:nvPr/>
        </p:nvSpPr>
        <p:spPr>
          <a:xfrm flipH="1">
            <a:off x="3497009" y="990652"/>
            <a:ext cx="1210056" cy="369332"/>
          </a:xfrm>
          <a:prstGeom prst="rect">
            <a:avLst/>
          </a:prstGeom>
          <a:noFill/>
          <a:ln w="57150">
            <a:noFill/>
          </a:ln>
        </p:spPr>
        <p:txBody>
          <a:bodyPr wrap="square" rtlCol="0">
            <a:spAutoFit/>
          </a:bodyPr>
          <a:lstStyle/>
          <a:p>
            <a:r>
              <a:rPr lang="es-MX" dirty="0"/>
              <a:t>0.95254</a:t>
            </a:r>
          </a:p>
        </p:txBody>
      </p:sp>
      <mc:AlternateContent xmlns:mc="http://schemas.openxmlformats.org/markup-compatibility/2006" xmlns:a14="http://schemas.microsoft.com/office/drawing/2010/main">
        <mc:Choice Requires="a14">
          <p:sp>
            <p:nvSpPr>
              <p:cNvPr id="27" name="Rectángulo 26"/>
              <p:cNvSpPr/>
              <p:nvPr/>
            </p:nvSpPr>
            <p:spPr>
              <a:xfrm>
                <a:off x="1794235" y="967792"/>
                <a:ext cx="1702774"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s-MX" i="1" dirty="0">
                          <a:latin typeface="Cambria Math" panose="02040503050406030204" pitchFamily="18" charset="0"/>
                        </a:rPr>
                        <m:t>𝑃</m:t>
                      </m:r>
                      <m:r>
                        <a:rPr lang="es-MX" i="1" dirty="0">
                          <a:latin typeface="Cambria Math" panose="02040503050406030204" pitchFamily="18" charset="0"/>
                        </a:rPr>
                        <m:t>(</m:t>
                      </m:r>
                      <m:r>
                        <a:rPr lang="es-MX" i="1" dirty="0">
                          <a:latin typeface="Cambria Math" panose="02040503050406030204" pitchFamily="18" charset="0"/>
                        </a:rPr>
                        <m:t>𝑍</m:t>
                      </m:r>
                      <m:r>
                        <a:rPr lang="es-MX" i="1" dirty="0">
                          <a:latin typeface="Cambria Math" panose="02040503050406030204" pitchFamily="18" charset="0"/>
                        </a:rPr>
                        <m:t>≤1.67)=</m:t>
                      </m:r>
                    </m:oMath>
                  </m:oMathPara>
                </a14:m>
                <a:endParaRPr lang="es-MX" dirty="0"/>
              </a:p>
            </p:txBody>
          </p:sp>
        </mc:Choice>
        <mc:Fallback xmlns="">
          <p:sp>
            <p:nvSpPr>
              <p:cNvPr id="27" name="Rectángulo 26"/>
              <p:cNvSpPr>
                <a:spLocks noRot="1" noChangeAspect="1" noMove="1" noResize="1" noEditPoints="1" noAdjustHandles="1" noChangeArrowheads="1" noChangeShapeType="1" noTextEdit="1"/>
              </p:cNvSpPr>
              <p:nvPr/>
            </p:nvSpPr>
            <p:spPr>
              <a:xfrm>
                <a:off x="1794235" y="967792"/>
                <a:ext cx="1702774" cy="369332"/>
              </a:xfrm>
              <a:prstGeom prst="rect">
                <a:avLst/>
              </a:prstGeom>
              <a:blipFill>
                <a:blip r:embed="rId4"/>
                <a:stretch>
                  <a:fillRect b="-13333"/>
                </a:stretch>
              </a:blipFill>
            </p:spPr>
            <p:txBody>
              <a:bodyPr/>
              <a:lstStyle/>
              <a:p>
                <a:r>
                  <a:rPr lang="es-MX">
                    <a:noFill/>
                  </a:rPr>
                  <a:t> </a:t>
                </a:r>
              </a:p>
            </p:txBody>
          </p:sp>
        </mc:Fallback>
      </mc:AlternateContent>
      <p:sp>
        <p:nvSpPr>
          <p:cNvPr id="28" name="Título 1"/>
          <p:cNvSpPr>
            <a:spLocks noGrp="1"/>
          </p:cNvSpPr>
          <p:nvPr>
            <p:ph type="title" idx="4294967295"/>
          </p:nvPr>
        </p:nvSpPr>
        <p:spPr>
          <a:xfrm>
            <a:off x="0" y="34925"/>
            <a:ext cx="7467600" cy="558800"/>
          </a:xfrm>
        </p:spPr>
        <p:txBody>
          <a:bodyPr>
            <a:normAutofit fontScale="90000"/>
          </a:bodyPr>
          <a:lstStyle/>
          <a:p>
            <a:pPr algn="ctr"/>
            <a:r>
              <a:rPr lang="es-MX" dirty="0"/>
              <a:t>¿Cómo se usan las tablas?</a:t>
            </a:r>
          </a:p>
        </p:txBody>
      </p:sp>
    </p:spTree>
    <p:extLst>
      <p:ext uri="{BB962C8B-B14F-4D97-AF65-F5344CB8AC3E}">
        <p14:creationId xmlns:p14="http://schemas.microsoft.com/office/powerpoint/2010/main" val="268342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3" grpId="0" animBg="1"/>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2" name="Rectangle 33"/>
              <p:cNvSpPr>
                <a:spLocks noChangeArrowheads="1"/>
              </p:cNvSpPr>
              <p:nvPr/>
            </p:nvSpPr>
            <p:spPr bwMode="auto">
              <a:xfrm>
                <a:off x="3342830" y="202426"/>
                <a:ext cx="5207901" cy="55399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ctr" eaLnBrk="1" hangingPunct="1">
                  <a:spcBef>
                    <a:spcPct val="0"/>
                  </a:spcBef>
                  <a:buClrTx/>
                  <a:buNone/>
                </a:pPr>
                <a:r>
                  <a:rPr lang="es-MX" altLang="es-MX" sz="3000" cap="small" dirty="0">
                    <a:solidFill>
                      <a:schemeClr val="tx2"/>
                    </a:solidFill>
                    <a:latin typeface="+mj-lt"/>
                    <a:ea typeface="+mj-ea"/>
                    <a:cs typeface="+mj-cs"/>
                    <a:sym typeface="Symbol" pitchFamily="18" charset="2"/>
                  </a:rPr>
                  <a:t>¿Cómo calcular </a:t>
                </a:r>
                <a14:m>
                  <m:oMath xmlns:m="http://schemas.openxmlformats.org/officeDocument/2006/math">
                    <m:r>
                      <a:rPr lang="es-MX" altLang="es-MX" sz="3000" i="1" cap="small">
                        <a:solidFill>
                          <a:schemeClr val="tx2"/>
                        </a:solidFill>
                        <a:latin typeface="Cambria Math" panose="02040503050406030204" pitchFamily="18" charset="0"/>
                        <a:ea typeface="+mj-ea"/>
                        <a:cs typeface="+mj-cs"/>
                        <a:sym typeface="Symbol" pitchFamily="18" charset="2"/>
                      </a:rPr>
                      <m:t>𝑃</m:t>
                    </m:r>
                    <m:r>
                      <a:rPr lang="es-MX" altLang="es-MX" sz="3000" i="1" cap="small">
                        <a:solidFill>
                          <a:schemeClr val="tx2"/>
                        </a:solidFill>
                        <a:latin typeface="Cambria Math" panose="02040503050406030204" pitchFamily="18" charset="0"/>
                        <a:ea typeface="+mj-ea"/>
                        <a:cs typeface="+mj-cs"/>
                        <a:sym typeface="Symbol" pitchFamily="18" charset="2"/>
                      </a:rPr>
                      <m:t>(</m:t>
                    </m:r>
                    <m:r>
                      <a:rPr lang="es-MX" altLang="es-MX" sz="3000" i="1" cap="small">
                        <a:solidFill>
                          <a:schemeClr val="tx2"/>
                        </a:solidFill>
                        <a:latin typeface="Cambria Math" panose="02040503050406030204" pitchFamily="18" charset="0"/>
                        <a:ea typeface="+mj-ea"/>
                        <a:cs typeface="+mj-cs"/>
                        <a:sym typeface="Symbol" pitchFamily="18" charset="2"/>
                      </a:rPr>
                      <m:t>𝑎</m:t>
                    </m:r>
                    <m:r>
                      <a:rPr lang="es-MX" altLang="es-MX" sz="3000" i="1" cap="small">
                        <a:solidFill>
                          <a:schemeClr val="tx2"/>
                        </a:solidFill>
                        <a:latin typeface="Cambria Math" panose="02040503050406030204" pitchFamily="18" charset="0"/>
                        <a:ea typeface="+mj-ea"/>
                        <a:cs typeface="+mj-cs"/>
                        <a:sym typeface="Symbol" pitchFamily="18" charset="2"/>
                      </a:rPr>
                      <m:t>≤</m:t>
                    </m:r>
                    <m:r>
                      <a:rPr lang="es-MX" altLang="es-MX" sz="3000" i="1" cap="small">
                        <a:solidFill>
                          <a:schemeClr val="tx2"/>
                        </a:solidFill>
                        <a:latin typeface="Cambria Math" panose="02040503050406030204" pitchFamily="18" charset="0"/>
                        <a:ea typeface="+mj-ea"/>
                        <a:cs typeface="+mj-cs"/>
                        <a:sym typeface="Symbol" pitchFamily="18" charset="2"/>
                      </a:rPr>
                      <m:t>𝑌</m:t>
                    </m:r>
                    <m:r>
                      <a:rPr lang="es-MX" altLang="es-MX" sz="3000" i="1" cap="small">
                        <a:solidFill>
                          <a:schemeClr val="tx2"/>
                        </a:solidFill>
                        <a:latin typeface="Cambria Math" panose="02040503050406030204" pitchFamily="18" charset="0"/>
                        <a:ea typeface="+mj-ea"/>
                        <a:cs typeface="+mj-cs"/>
                        <a:sym typeface="Symbol" pitchFamily="18" charset="2"/>
                      </a:rPr>
                      <m:t>≤</m:t>
                    </m:r>
                    <m:r>
                      <a:rPr lang="es-MX" altLang="es-MX" sz="3000" i="1" cap="small">
                        <a:solidFill>
                          <a:schemeClr val="tx2"/>
                        </a:solidFill>
                        <a:latin typeface="Cambria Math" panose="02040503050406030204" pitchFamily="18" charset="0"/>
                        <a:ea typeface="+mj-ea"/>
                        <a:cs typeface="+mj-cs"/>
                        <a:sym typeface="Symbol" pitchFamily="18" charset="2"/>
                      </a:rPr>
                      <m:t>𝑏</m:t>
                    </m:r>
                    <m:r>
                      <a:rPr lang="es-MX" altLang="es-MX" sz="3000" i="1" cap="small">
                        <a:solidFill>
                          <a:schemeClr val="tx2"/>
                        </a:solidFill>
                        <a:latin typeface="Cambria Math" panose="02040503050406030204" pitchFamily="18" charset="0"/>
                        <a:ea typeface="+mj-ea"/>
                        <a:cs typeface="+mj-cs"/>
                        <a:sym typeface="Symbol" pitchFamily="18" charset="2"/>
                      </a:rPr>
                      <m:t>)</m:t>
                    </m:r>
                  </m:oMath>
                </a14:m>
                <a:r>
                  <a:rPr lang="es-MX" altLang="es-MX" sz="3000" cap="small" dirty="0">
                    <a:solidFill>
                      <a:schemeClr val="tx2"/>
                    </a:solidFill>
                    <a:latin typeface="+mj-lt"/>
                    <a:ea typeface="+mj-ea"/>
                    <a:cs typeface="+mj-cs"/>
                  </a:rPr>
                  <a:t>?</a:t>
                </a:r>
              </a:p>
            </p:txBody>
          </p:sp>
        </mc:Choice>
        <mc:Fallback xmlns="">
          <p:sp>
            <p:nvSpPr>
              <p:cNvPr id="25602" name="Rectangle 33"/>
              <p:cNvSpPr>
                <a:spLocks noRot="1" noChangeAspect="1" noMove="1" noResize="1" noEditPoints="1" noAdjustHandles="1" noChangeArrowheads="1" noChangeShapeType="1" noTextEdit="1"/>
              </p:cNvSpPr>
              <p:nvPr/>
            </p:nvSpPr>
            <p:spPr bwMode="auto">
              <a:xfrm>
                <a:off x="3342830" y="202426"/>
                <a:ext cx="5207901" cy="553998"/>
              </a:xfrm>
              <a:prstGeom prst="rect">
                <a:avLst/>
              </a:prstGeom>
              <a:blipFill>
                <a:blip r:embed="rId2"/>
                <a:stretch>
                  <a:fillRect l="-2222" t="-12088" r="-2222" b="-351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sp>
        <p:nvSpPr>
          <p:cNvPr id="25609" name="Text Box 37"/>
          <p:cNvSpPr txBox="1">
            <a:spLocks noChangeArrowheads="1"/>
          </p:cNvSpPr>
          <p:nvPr/>
        </p:nvSpPr>
        <p:spPr bwMode="auto">
          <a:xfrm>
            <a:off x="5630257" y="6026279"/>
            <a:ext cx="2104226" cy="575818"/>
          </a:xfrm>
          <a:prstGeom prst="rect">
            <a:avLst/>
          </a:prstGeom>
          <a:noFill/>
          <a:ln w="9525">
            <a:noFill/>
            <a:miter lim="800000"/>
            <a:headEnd/>
            <a:tailEnd/>
          </a:ln>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ctr" eaLnBrk="1" hangingPunct="1">
              <a:spcBef>
                <a:spcPct val="0"/>
              </a:spcBef>
              <a:buClrTx/>
              <a:buNone/>
            </a:pPr>
            <a:r>
              <a:rPr lang="en-US" altLang="es-MX" sz="3600" b="1" dirty="0" err="1">
                <a:latin typeface="Bodoni MT" panose="02070603080606020203" pitchFamily="18" charset="0"/>
              </a:rPr>
              <a:t>Cálculos</a:t>
            </a:r>
            <a:endParaRPr lang="en-US" altLang="es-MX" sz="3600" b="1" dirty="0">
              <a:latin typeface="Bodoni MT" panose="02070603080606020203" pitchFamily="18" charset="0"/>
            </a:endParaRPr>
          </a:p>
        </p:txBody>
      </p:sp>
      <p:grpSp>
        <p:nvGrpSpPr>
          <p:cNvPr id="5" name="Grupo 4"/>
          <p:cNvGrpSpPr/>
          <p:nvPr/>
        </p:nvGrpSpPr>
        <p:grpSpPr>
          <a:xfrm>
            <a:off x="484632" y="1097435"/>
            <a:ext cx="4097266" cy="2519906"/>
            <a:chOff x="-1039368" y="1097434"/>
            <a:chExt cx="4097266" cy="2519906"/>
          </a:xfrm>
        </p:grpSpPr>
        <mc:AlternateContent xmlns:mc="http://schemas.openxmlformats.org/markup-compatibility/2006" xmlns:a14="http://schemas.microsoft.com/office/drawing/2010/main">
          <mc:Choice Requires="a14">
            <p:sp>
              <p:nvSpPr>
                <p:cNvPr id="25607" name="Text Box 35"/>
                <p:cNvSpPr txBox="1">
                  <a:spLocks noChangeArrowheads="1"/>
                </p:cNvSpPr>
                <p:nvPr/>
              </p:nvSpPr>
              <p:spPr bwMode="auto">
                <a:xfrm>
                  <a:off x="-1039368" y="1097434"/>
                  <a:ext cx="4097266" cy="1025247"/>
                </a:xfrm>
                <a:prstGeom prst="rect">
                  <a:avLst/>
                </a:prstGeom>
                <a:noFill/>
                <a:ln w="9525">
                  <a:noFill/>
                  <a:miter lim="800000"/>
                  <a:headEnd/>
                  <a:tailEnd/>
                </a:ln>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ctr" eaLnBrk="1" hangingPunct="1">
                    <a:spcBef>
                      <a:spcPct val="0"/>
                    </a:spcBef>
                    <a:buClrTx/>
                    <a:buFontTx/>
                    <a:buNone/>
                  </a:pPr>
                  <a:r>
                    <a:rPr lang="en-US" altLang="es-MX" b="1" dirty="0">
                      <a:latin typeface="Bodoni MT" panose="02070603080606020203" pitchFamily="18" charset="0"/>
                    </a:rPr>
                    <a:t>Problema Original</a:t>
                  </a:r>
                </a:p>
                <a:p>
                  <a:pPr algn="ctr" eaLnBrk="1" hangingPunct="1">
                    <a:spcBef>
                      <a:spcPct val="0"/>
                    </a:spcBef>
                    <a:buClrTx/>
                    <a:buFontTx/>
                    <a:buNone/>
                  </a:pPr>
                  <a:r>
                    <a:rPr lang="en-US" altLang="es-MX" b="1" dirty="0">
                      <a:latin typeface="Bodoni MT" panose="02070603080606020203" pitchFamily="18" charset="0"/>
                    </a:rPr>
                    <a:t>V.A</a:t>
                  </a:r>
                  <a:r>
                    <a:rPr lang="en-US" altLang="es-MX" b="1" i="1" dirty="0">
                      <a:latin typeface="Bodoni MT" panose="02070603080606020203" pitchFamily="18" charset="0"/>
                    </a:rPr>
                    <a:t>. </a:t>
                  </a:r>
                  <a14:m>
                    <m:oMath xmlns:m="http://schemas.openxmlformats.org/officeDocument/2006/math">
                      <m:r>
                        <a:rPr lang="es-MX" altLang="es-MX" b="1" i="1">
                          <a:latin typeface="Cambria Math" panose="02040503050406030204" pitchFamily="18" charset="0"/>
                        </a:rPr>
                        <m:t>𝑿</m:t>
                      </m:r>
                      <m:r>
                        <a:rPr lang="es-MX" altLang="es-MX" b="1" i="1" smtClean="0">
                          <a:latin typeface="Cambria Math" panose="02040503050406030204" pitchFamily="18" charset="0"/>
                        </a:rPr>
                        <m:t>~</m:t>
                      </m:r>
                      <m:r>
                        <a:rPr lang="es-MX" altLang="es-MX" b="1" i="1" smtClean="0">
                          <a:latin typeface="Cambria Math" panose="02040503050406030204" pitchFamily="18" charset="0"/>
                        </a:rPr>
                        <m:t>𝑵</m:t>
                      </m:r>
                      <m:r>
                        <a:rPr lang="es-MX" altLang="es-MX" b="1" i="1" smtClean="0">
                          <a:latin typeface="Cambria Math" panose="02040503050406030204" pitchFamily="18" charset="0"/>
                        </a:rPr>
                        <m:t>(</m:t>
                      </m:r>
                      <m:r>
                        <a:rPr lang="es-MX" altLang="es-MX" b="1" i="1">
                          <a:latin typeface="Cambria Math" panose="02040503050406030204" pitchFamily="18" charset="0"/>
                        </a:rPr>
                        <m:t>𝝁</m:t>
                      </m:r>
                      <m:r>
                        <a:rPr lang="es-MX" altLang="es-MX" b="1" i="1">
                          <a:latin typeface="Cambria Math" panose="02040503050406030204" pitchFamily="18" charset="0"/>
                        </a:rPr>
                        <m:t>≠</m:t>
                      </m:r>
                      <m:r>
                        <a:rPr lang="es-MX" altLang="es-MX" b="1" i="1">
                          <a:latin typeface="Cambria Math" panose="02040503050406030204" pitchFamily="18" charset="0"/>
                        </a:rPr>
                        <m:t>𝟎</m:t>
                      </m:r>
                      <m:r>
                        <a:rPr lang="es-MX" altLang="es-MX" b="1" i="1">
                          <a:latin typeface="Cambria Math" panose="02040503050406030204" pitchFamily="18" charset="0"/>
                        </a:rPr>
                        <m:t>, </m:t>
                      </m:r>
                      <m:r>
                        <a:rPr lang="es-MX" altLang="es-MX" b="1" i="1">
                          <a:latin typeface="Cambria Math" panose="02040503050406030204" pitchFamily="18" charset="0"/>
                        </a:rPr>
                        <m:t>𝝈</m:t>
                      </m:r>
                      <m:r>
                        <a:rPr lang="es-MX" altLang="es-MX" b="1" i="1">
                          <a:latin typeface="Cambria Math" panose="02040503050406030204" pitchFamily="18" charset="0"/>
                        </a:rPr>
                        <m:t>≠</m:t>
                      </m:r>
                      <m:r>
                        <a:rPr lang="es-MX" altLang="es-MX" b="1" i="1">
                          <a:latin typeface="Cambria Math" panose="02040503050406030204" pitchFamily="18" charset="0"/>
                        </a:rPr>
                        <m:t>𝟏</m:t>
                      </m:r>
                      <m:r>
                        <a:rPr lang="es-MX" altLang="es-MX" b="1" i="1" smtClean="0">
                          <a:latin typeface="Cambria Math" panose="02040503050406030204" pitchFamily="18" charset="0"/>
                        </a:rPr>
                        <m:t>)</m:t>
                      </m:r>
                    </m:oMath>
                  </a14:m>
                  <a:endParaRPr lang="en-US" altLang="es-MX" b="1" i="1" dirty="0">
                    <a:latin typeface="Bodoni MT" panose="02070603080606020203" pitchFamily="18" charset="0"/>
                  </a:endParaRPr>
                </a:p>
              </p:txBody>
            </p:sp>
          </mc:Choice>
          <mc:Fallback xmlns="">
            <p:sp>
              <p:nvSpPr>
                <p:cNvPr id="25607" name="Text Box 35"/>
                <p:cNvSpPr txBox="1">
                  <a:spLocks noRot="1" noChangeAspect="1" noMove="1" noResize="1" noEditPoints="1" noAdjustHandles="1" noChangeArrowheads="1" noChangeShapeType="1" noTextEdit="1"/>
                </p:cNvSpPr>
                <p:nvPr/>
              </p:nvSpPr>
              <p:spPr bwMode="auto">
                <a:xfrm>
                  <a:off x="-1039368" y="1097434"/>
                  <a:ext cx="4097266" cy="1025247"/>
                </a:xfrm>
                <a:prstGeom prst="rect">
                  <a:avLst/>
                </a:prstGeom>
                <a:blipFill>
                  <a:blip r:embed="rId3"/>
                  <a:stretch>
                    <a:fillRect l="-595" t="-5952" b="-8929"/>
                  </a:stretch>
                </a:blipFill>
                <a:ln w="9525">
                  <a:noFill/>
                  <a:miter lim="800000"/>
                  <a:headEnd/>
                  <a:tailEnd/>
                </a:ln>
              </p:spPr>
              <p:txBody>
                <a:bodyPr/>
                <a:lstStyle/>
                <a:p>
                  <a:r>
                    <a:rPr lang="es-MX">
                      <a:noFill/>
                    </a:rPr>
                    <a:t> </a:t>
                  </a:r>
                </a:p>
              </p:txBody>
            </p:sp>
          </mc:Fallback>
        </mc:AlternateContent>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l="21646" t="17917" r="14780" b="22816"/>
            <a:stretch/>
          </p:blipFill>
          <p:spPr>
            <a:xfrm>
              <a:off x="-105704" y="2388615"/>
              <a:ext cx="2229938" cy="1228725"/>
            </a:xfrm>
            <a:prstGeom prst="rect">
              <a:avLst/>
            </a:prstGeom>
          </p:spPr>
        </p:pic>
      </p:grpSp>
      <p:grpSp>
        <p:nvGrpSpPr>
          <p:cNvPr id="4" name="Grupo 3"/>
          <p:cNvGrpSpPr/>
          <p:nvPr/>
        </p:nvGrpSpPr>
        <p:grpSpPr>
          <a:xfrm>
            <a:off x="7734483" y="931178"/>
            <a:ext cx="3544301" cy="4112622"/>
            <a:chOff x="6210482" y="881909"/>
            <a:chExt cx="3544301" cy="4112622"/>
          </a:xfrm>
        </p:grpSpPr>
        <mc:AlternateContent xmlns:mc="http://schemas.openxmlformats.org/markup-compatibility/2006" xmlns:a14="http://schemas.microsoft.com/office/drawing/2010/main">
          <mc:Choice Requires="a14">
            <p:sp>
              <p:nvSpPr>
                <p:cNvPr id="25608" name="Text Box 36"/>
                <p:cNvSpPr txBox="1">
                  <a:spLocks noChangeArrowheads="1"/>
                </p:cNvSpPr>
                <p:nvPr/>
              </p:nvSpPr>
              <p:spPr bwMode="auto">
                <a:xfrm>
                  <a:off x="6210482" y="881909"/>
                  <a:ext cx="3544301" cy="2121070"/>
                </a:xfrm>
                <a:prstGeom prst="rect">
                  <a:avLst/>
                </a:prstGeom>
                <a:noFill/>
                <a:ln w="9525">
                  <a:noFill/>
                  <a:miter lim="800000"/>
                  <a:headEnd/>
                  <a:tailEnd/>
                </a:ln>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ctr" eaLnBrk="1" hangingPunct="1">
                    <a:spcBef>
                      <a:spcPct val="0"/>
                    </a:spcBef>
                    <a:buClrTx/>
                    <a:buNone/>
                  </a:pPr>
                  <a:r>
                    <a:rPr lang="en-US" altLang="es-MX" b="1" dirty="0">
                      <a:latin typeface="Bodoni MT" panose="02070603080606020203" pitchFamily="18" charset="0"/>
                    </a:rPr>
                    <a:t>Problema </a:t>
                  </a:r>
                  <a:r>
                    <a:rPr lang="en-US" altLang="es-MX" b="1" dirty="0" err="1">
                      <a:latin typeface="Bodoni MT" panose="02070603080606020203" pitchFamily="18" charset="0"/>
                    </a:rPr>
                    <a:t>Transformado</a:t>
                  </a:r>
                  <a:r>
                    <a:rPr lang="en-US" altLang="es-MX" b="1" dirty="0">
                      <a:latin typeface="Bodoni MT" panose="02070603080606020203" pitchFamily="18" charset="0"/>
                    </a:rPr>
                    <a:t> </a:t>
                  </a:r>
                </a:p>
                <a:p>
                  <a:pPr algn="ctr" eaLnBrk="1" hangingPunct="1">
                    <a:spcBef>
                      <a:spcPct val="0"/>
                    </a:spcBef>
                    <a:buClrTx/>
                    <a:buNone/>
                  </a:pPr>
                  <a14:m>
                    <m:oMathPara xmlns:m="http://schemas.openxmlformats.org/officeDocument/2006/math">
                      <m:oMathParaPr>
                        <m:jc m:val="centerGroup"/>
                      </m:oMathParaPr>
                      <m:oMath xmlns:m="http://schemas.openxmlformats.org/officeDocument/2006/math">
                        <m:r>
                          <a:rPr lang="es-MX" altLang="es-MX" sz="2000" b="1" i="1">
                            <a:solidFill>
                              <a:schemeClr val="accent1">
                                <a:lumMod val="50000"/>
                              </a:schemeClr>
                            </a:solidFill>
                            <a:latin typeface="Cambria Math"/>
                            <a:cs typeface="Times New Roman" pitchFamily="18" charset="0"/>
                          </a:rPr>
                          <m:t>𝒁</m:t>
                        </m:r>
                        <m:r>
                          <a:rPr lang="es-MX" altLang="es-MX" sz="2000" b="1" i="1">
                            <a:solidFill>
                              <a:schemeClr val="accent1">
                                <a:lumMod val="50000"/>
                              </a:schemeClr>
                            </a:solidFill>
                            <a:latin typeface="Cambria Math"/>
                            <a:cs typeface="Times New Roman" pitchFamily="18" charset="0"/>
                          </a:rPr>
                          <m:t>=</m:t>
                        </m:r>
                        <m:f>
                          <m:fPr>
                            <m:ctrlPr>
                              <a:rPr lang="es-MX" altLang="es-MX" sz="2000" b="1" i="1">
                                <a:solidFill>
                                  <a:schemeClr val="accent1">
                                    <a:lumMod val="50000"/>
                                  </a:schemeClr>
                                </a:solidFill>
                                <a:latin typeface="Cambria Math" panose="02040503050406030204" pitchFamily="18" charset="0"/>
                                <a:cs typeface="Times New Roman" pitchFamily="18" charset="0"/>
                              </a:rPr>
                            </m:ctrlPr>
                          </m:fPr>
                          <m:num>
                            <m:r>
                              <a:rPr lang="es-MX" altLang="es-MX" sz="2000" b="1" i="1">
                                <a:solidFill>
                                  <a:schemeClr val="accent1">
                                    <a:lumMod val="50000"/>
                                  </a:schemeClr>
                                </a:solidFill>
                                <a:latin typeface="Cambria Math"/>
                                <a:cs typeface="Times New Roman" pitchFamily="18" charset="0"/>
                              </a:rPr>
                              <m:t>𝑿</m:t>
                            </m:r>
                            <m:r>
                              <a:rPr lang="es-MX" altLang="es-MX" sz="2000" b="1" i="1">
                                <a:solidFill>
                                  <a:schemeClr val="accent1">
                                    <a:lumMod val="50000"/>
                                  </a:schemeClr>
                                </a:solidFill>
                                <a:latin typeface="Cambria Math"/>
                                <a:cs typeface="Times New Roman" pitchFamily="18" charset="0"/>
                              </a:rPr>
                              <m:t>−</m:t>
                            </m:r>
                            <m:r>
                              <a:rPr lang="es-MX" altLang="es-MX" sz="2000" b="1" i="1">
                                <a:solidFill>
                                  <a:schemeClr val="accent1">
                                    <a:lumMod val="50000"/>
                                  </a:schemeClr>
                                </a:solidFill>
                                <a:latin typeface="Cambria Math"/>
                                <a:cs typeface="Times New Roman" pitchFamily="18" charset="0"/>
                              </a:rPr>
                              <m:t>𝝁</m:t>
                            </m:r>
                          </m:num>
                          <m:den>
                            <m:r>
                              <a:rPr lang="es-MX" altLang="es-MX" sz="2000" b="1" i="1">
                                <a:solidFill>
                                  <a:schemeClr val="accent1">
                                    <a:lumMod val="50000"/>
                                  </a:schemeClr>
                                </a:solidFill>
                                <a:latin typeface="Cambria Math"/>
                                <a:cs typeface="Times New Roman" pitchFamily="18" charset="0"/>
                              </a:rPr>
                              <m:t>𝝈</m:t>
                            </m:r>
                          </m:den>
                        </m:f>
                        <m:r>
                          <a:rPr lang="es-MX" altLang="es-MX" sz="2000" b="1">
                            <a:solidFill>
                              <a:schemeClr val="accent1">
                                <a:lumMod val="50000"/>
                              </a:schemeClr>
                            </a:solidFill>
                            <a:latin typeface="Cambria Math" panose="02040503050406030204" pitchFamily="18" charset="0"/>
                            <a:cs typeface="Times New Roman" pitchFamily="18" charset="0"/>
                          </a:rPr>
                          <m:t>,</m:t>
                        </m:r>
                      </m:oMath>
                    </m:oMathPara>
                  </a14:m>
                  <a:endParaRPr lang="es-MX" altLang="es-MX" sz="2000" b="1" dirty="0">
                    <a:solidFill>
                      <a:schemeClr val="accent1">
                        <a:lumMod val="50000"/>
                      </a:schemeClr>
                    </a:solidFill>
                    <a:latin typeface="Cambria Math" panose="02040503050406030204" pitchFamily="18" charset="0"/>
                    <a:cs typeface="Times New Roman" pitchFamily="18" charset="0"/>
                  </a:endParaRPr>
                </a:p>
                <a:p>
                  <a:pPr algn="ctr" eaLnBrk="1" hangingPunct="1">
                    <a:spcBef>
                      <a:spcPct val="0"/>
                    </a:spcBef>
                    <a:buClrTx/>
                    <a:buNone/>
                  </a:pPr>
                  <a:endParaRPr lang="es-MX" altLang="es-MX" sz="2000" b="1" dirty="0">
                    <a:solidFill>
                      <a:schemeClr val="accent1">
                        <a:lumMod val="50000"/>
                      </a:schemeClr>
                    </a:solidFill>
                    <a:latin typeface="Cambria Math" panose="02040503050406030204" pitchFamily="18" charset="0"/>
                    <a:cs typeface="Times New Roman" pitchFamily="18" charset="0"/>
                  </a:endParaRPr>
                </a:p>
                <a:p>
                  <a:pPr algn="ctr" eaLnBrk="1" hangingPunct="1">
                    <a:spcBef>
                      <a:spcPct val="0"/>
                    </a:spcBef>
                    <a:buClrTx/>
                    <a:buNone/>
                  </a:pPr>
                  <a14:m>
                    <m:oMathPara xmlns:m="http://schemas.openxmlformats.org/officeDocument/2006/math">
                      <m:oMathParaPr>
                        <m:jc m:val="centerGroup"/>
                      </m:oMathParaPr>
                      <m:oMath xmlns:m="http://schemas.openxmlformats.org/officeDocument/2006/math">
                        <m:r>
                          <a:rPr lang="es-MX" altLang="es-MX" sz="2000" b="1" i="1">
                            <a:latin typeface="Cambria Math" panose="02040503050406030204" pitchFamily="18" charset="0"/>
                          </a:rPr>
                          <m:t>𝝁</m:t>
                        </m:r>
                        <m:r>
                          <a:rPr lang="es-MX" altLang="es-MX" sz="2000" b="1" i="1">
                            <a:latin typeface="Cambria Math" panose="02040503050406030204" pitchFamily="18" charset="0"/>
                          </a:rPr>
                          <m:t>=</m:t>
                        </m:r>
                        <m:r>
                          <a:rPr lang="es-MX" altLang="es-MX" sz="2000" b="1" i="1">
                            <a:latin typeface="Cambria Math" panose="02040503050406030204" pitchFamily="18" charset="0"/>
                          </a:rPr>
                          <m:t>𝟎</m:t>
                        </m:r>
                        <m:r>
                          <a:rPr lang="es-MX" altLang="es-MX" sz="2000" b="1" i="1">
                            <a:latin typeface="Cambria Math" panose="02040503050406030204" pitchFamily="18" charset="0"/>
                          </a:rPr>
                          <m:t>,  </m:t>
                        </m:r>
                        <m:r>
                          <a:rPr lang="es-MX" altLang="es-MX" sz="2000" b="1" i="1">
                            <a:latin typeface="Cambria Math" panose="02040503050406030204" pitchFamily="18" charset="0"/>
                          </a:rPr>
                          <m:t>𝝈</m:t>
                        </m:r>
                        <m:r>
                          <a:rPr lang="es-MX" altLang="es-MX" sz="2000" b="1" i="1">
                            <a:latin typeface="Cambria Math" panose="02040503050406030204" pitchFamily="18" charset="0"/>
                          </a:rPr>
                          <m:t>=</m:t>
                        </m:r>
                        <m:r>
                          <a:rPr lang="es-MX" altLang="es-MX" sz="2000" b="1" i="1">
                            <a:latin typeface="Cambria Math" panose="02040503050406030204" pitchFamily="18" charset="0"/>
                          </a:rPr>
                          <m:t>𝟏</m:t>
                        </m:r>
                      </m:oMath>
                    </m:oMathPara>
                  </a14:m>
                  <a:endParaRPr lang="en-US" altLang="es-MX" sz="2000" b="1" i="1" dirty="0">
                    <a:latin typeface="Bodoni MT" panose="02070603080606020203" pitchFamily="18" charset="0"/>
                  </a:endParaRPr>
                </a:p>
                <a:p>
                  <a:pPr algn="ctr" eaLnBrk="1" hangingPunct="1">
                    <a:spcBef>
                      <a:spcPct val="0"/>
                    </a:spcBef>
                    <a:buClrTx/>
                    <a:buNone/>
                  </a:pPr>
                  <a:endParaRPr lang="en-US" altLang="es-MX" sz="2000" b="1" dirty="0">
                    <a:latin typeface="Bodoni MT" panose="02070603080606020203" pitchFamily="18" charset="0"/>
                  </a:endParaRPr>
                </a:p>
              </p:txBody>
            </p:sp>
          </mc:Choice>
          <mc:Fallback xmlns="">
            <p:sp>
              <p:nvSpPr>
                <p:cNvPr id="25608" name="Text Box 36"/>
                <p:cNvSpPr txBox="1">
                  <a:spLocks noRot="1" noChangeAspect="1" noMove="1" noResize="1" noEditPoints="1" noAdjustHandles="1" noChangeArrowheads="1" noChangeShapeType="1" noTextEdit="1"/>
                </p:cNvSpPr>
                <p:nvPr/>
              </p:nvSpPr>
              <p:spPr bwMode="auto">
                <a:xfrm>
                  <a:off x="6210482" y="881909"/>
                  <a:ext cx="3544301" cy="2121070"/>
                </a:xfrm>
                <a:prstGeom prst="rect">
                  <a:avLst/>
                </a:prstGeom>
                <a:blipFill>
                  <a:blip r:embed="rId5"/>
                  <a:stretch>
                    <a:fillRect t="-3161" b="-1149"/>
                  </a:stretch>
                </a:blipFill>
                <a:ln w="9525">
                  <a:noFill/>
                  <a:miter lim="800000"/>
                  <a:headEnd/>
                  <a:tailEnd/>
                </a:ln>
              </p:spPr>
              <p:txBody>
                <a:bodyPr/>
                <a:lstStyle/>
                <a:p>
                  <a:r>
                    <a:rPr lang="es-MX">
                      <a:noFill/>
                    </a:rPr>
                    <a:t> </a:t>
                  </a:r>
                </a:p>
              </p:txBody>
            </p:sp>
          </mc:Fallback>
        </mc:AlternateContent>
        <p:pic>
          <p:nvPicPr>
            <p:cNvPr id="3" name="Imagen 2"/>
            <p:cNvPicPr>
              <a:picLocks noChangeAspect="1"/>
            </p:cNvPicPr>
            <p:nvPr/>
          </p:nvPicPr>
          <p:blipFill rotWithShape="1">
            <a:blip r:embed="rId6">
              <a:extLst>
                <a:ext uri="{28A0092B-C50C-407E-A947-70E740481C1C}">
                  <a14:useLocalDpi xmlns:a14="http://schemas.microsoft.com/office/drawing/2010/main" val="0"/>
                </a:ext>
              </a:extLst>
            </a:blip>
            <a:srcRect l="12841" t="16960" r="8067" b="15408"/>
            <a:stretch/>
          </p:blipFill>
          <p:spPr>
            <a:xfrm>
              <a:off x="6326243" y="3290888"/>
              <a:ext cx="3370929" cy="1703643"/>
            </a:xfrm>
            <a:prstGeom prst="rect">
              <a:avLst/>
            </a:prstGeom>
          </p:spPr>
        </p:pic>
      </p:grpSp>
      <p:sp>
        <p:nvSpPr>
          <p:cNvPr id="14" name="Text Box 37"/>
          <p:cNvSpPr txBox="1">
            <a:spLocks noChangeArrowheads="1"/>
          </p:cNvSpPr>
          <p:nvPr/>
        </p:nvSpPr>
        <p:spPr bwMode="auto">
          <a:xfrm>
            <a:off x="2121832" y="6026279"/>
            <a:ext cx="1968531" cy="575818"/>
          </a:xfrm>
          <a:prstGeom prst="rect">
            <a:avLst/>
          </a:prstGeom>
          <a:noFill/>
          <a:ln w="9525">
            <a:noFill/>
            <a:miter lim="800000"/>
            <a:headEnd/>
            <a:tailEnd/>
          </a:ln>
        </p:spPr>
        <p:txBody>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ctr" eaLnBrk="1" hangingPunct="1">
              <a:spcBef>
                <a:spcPct val="0"/>
              </a:spcBef>
              <a:buClrTx/>
              <a:buNone/>
            </a:pPr>
            <a:r>
              <a:rPr lang="en-US" altLang="es-MX" sz="3600" b="1" dirty="0" err="1">
                <a:latin typeface="Bodoni MT" panose="02070603080606020203" pitchFamily="18" charset="0"/>
              </a:rPr>
              <a:t>Solución</a:t>
            </a:r>
            <a:endParaRPr lang="en-US" altLang="es-MX" sz="3600" b="1" dirty="0">
              <a:latin typeface="Bodoni MT" panose="02070603080606020203" pitchFamily="18" charset="0"/>
            </a:endParaRPr>
          </a:p>
        </p:txBody>
      </p:sp>
      <p:cxnSp>
        <p:nvCxnSpPr>
          <p:cNvPr id="15" name="Conector curvado 14"/>
          <p:cNvCxnSpPr>
            <a:stCxn id="3" idx="2"/>
            <a:endCxn id="25609" idx="3"/>
          </p:cNvCxnSpPr>
          <p:nvPr/>
        </p:nvCxnSpPr>
        <p:spPr>
          <a:xfrm rot="5400000">
            <a:off x="7999902" y="4778381"/>
            <a:ext cx="1270388" cy="1801226"/>
          </a:xfrm>
          <a:prstGeom prst="curvedConnector2">
            <a:avLst/>
          </a:prstGeom>
          <a:ln w="76200">
            <a:solidFill>
              <a:schemeClr val="accent1">
                <a:lumMod val="5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8" name="Conector curvado 17"/>
          <p:cNvCxnSpPr>
            <a:stCxn id="25609" idx="1"/>
            <a:endCxn id="14" idx="3"/>
          </p:cNvCxnSpPr>
          <p:nvPr/>
        </p:nvCxnSpPr>
        <p:spPr>
          <a:xfrm rot="10800000">
            <a:off x="4090364" y="6314188"/>
            <a:ext cx="1539895" cy="12700"/>
          </a:xfrm>
          <a:prstGeom prst="curvedConnector3">
            <a:avLst>
              <a:gd name="adj1" fmla="val 50000"/>
            </a:avLst>
          </a:prstGeom>
          <a:ln w="76200">
            <a:solidFill>
              <a:schemeClr val="accent1">
                <a:lumMod val="5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21" name="Conector curvado 20"/>
          <p:cNvCxnSpPr>
            <a:stCxn id="14" idx="0"/>
          </p:cNvCxnSpPr>
          <p:nvPr/>
        </p:nvCxnSpPr>
        <p:spPr>
          <a:xfrm rot="5400000" flipH="1" flipV="1">
            <a:off x="3550151" y="1841948"/>
            <a:ext cx="3740279" cy="4628385"/>
          </a:xfrm>
          <a:prstGeom prst="curvedConnector2">
            <a:avLst/>
          </a:prstGeom>
          <a:ln w="76200">
            <a:solidFill>
              <a:schemeClr val="accent1">
                <a:lumMod val="50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17" name="Forma libre 16"/>
          <p:cNvSpPr/>
          <p:nvPr/>
        </p:nvSpPr>
        <p:spPr>
          <a:xfrm>
            <a:off x="2496312" y="3767327"/>
            <a:ext cx="609786" cy="2258951"/>
          </a:xfrm>
          <a:custGeom>
            <a:avLst/>
            <a:gdLst>
              <a:gd name="connsiteX0" fmla="*/ 585216 w 585216"/>
              <a:gd name="connsiteY0" fmla="*/ 2231136 h 2231136"/>
              <a:gd name="connsiteX1" fmla="*/ 137160 w 585216"/>
              <a:gd name="connsiteY1" fmla="*/ 1152144 h 2231136"/>
              <a:gd name="connsiteX2" fmla="*/ 0 w 585216"/>
              <a:gd name="connsiteY2" fmla="*/ 0 h 2231136"/>
            </a:gdLst>
            <a:ahLst/>
            <a:cxnLst>
              <a:cxn ang="0">
                <a:pos x="connsiteX0" y="connsiteY0"/>
              </a:cxn>
              <a:cxn ang="0">
                <a:pos x="connsiteX1" y="connsiteY1"/>
              </a:cxn>
              <a:cxn ang="0">
                <a:pos x="connsiteX2" y="connsiteY2"/>
              </a:cxn>
            </a:cxnLst>
            <a:rect l="l" t="t" r="r" b="b"/>
            <a:pathLst>
              <a:path w="585216" h="2231136">
                <a:moveTo>
                  <a:pt x="585216" y="2231136"/>
                </a:moveTo>
                <a:cubicBezTo>
                  <a:pt x="409956" y="1877568"/>
                  <a:pt x="234696" y="1524000"/>
                  <a:pt x="137160" y="1152144"/>
                </a:cubicBezTo>
                <a:cubicBezTo>
                  <a:pt x="39624" y="780288"/>
                  <a:pt x="19812" y="390144"/>
                  <a:pt x="0" y="0"/>
                </a:cubicBezTo>
              </a:path>
            </a:pathLst>
          </a:custGeom>
          <a:ln w="76200">
            <a:solidFill>
              <a:schemeClr val="accent1">
                <a:lumMod val="50000"/>
              </a:schemeClr>
            </a:solidFill>
            <a:tailEnd type="triangle"/>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s-MX"/>
          </a:p>
        </p:txBody>
      </p:sp>
      <p:cxnSp>
        <p:nvCxnSpPr>
          <p:cNvPr id="20" name="Conector recto de flecha 19"/>
          <p:cNvCxnSpPr>
            <a:stCxn id="25607" idx="3"/>
            <a:endCxn id="25608" idx="1"/>
          </p:cNvCxnSpPr>
          <p:nvPr/>
        </p:nvCxnSpPr>
        <p:spPr>
          <a:xfrm>
            <a:off x="4581898" y="1610059"/>
            <a:ext cx="3152585" cy="381654"/>
          </a:xfrm>
          <a:prstGeom prst="straightConnector1">
            <a:avLst/>
          </a:prstGeom>
          <a:ln w="76200">
            <a:solidFill>
              <a:schemeClr val="accent1">
                <a:lumMod val="50000"/>
              </a:schemeClr>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71108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6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28"/>
              <p:cNvSpPr>
                <a:spLocks noChangeArrowheads="1"/>
              </p:cNvSpPr>
              <p:nvPr/>
            </p:nvSpPr>
            <p:spPr bwMode="auto">
              <a:xfrm>
                <a:off x="750967" y="1606794"/>
                <a:ext cx="8015922" cy="18608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s-MX" altLang="es-MX" sz="2600" b="1" dirty="0">
                    <a:solidFill>
                      <a:srgbClr val="000000"/>
                    </a:solidFill>
                    <a:latin typeface="Bookman Old Style" panose="02050604050505020204" pitchFamily="18" charset="0"/>
                    <a:cs typeface="Times New Roman" pitchFamily="18" charset="0"/>
                  </a:rPr>
                  <a:t>Ejemplo:  </a:t>
                </a:r>
                <a14:m>
                  <m:oMath xmlns:m="http://schemas.openxmlformats.org/officeDocument/2006/math">
                    <m:r>
                      <a:rPr lang="es-MX" altLang="es-MX" sz="2600" b="1">
                        <a:solidFill>
                          <a:srgbClr val="000000"/>
                        </a:solidFill>
                        <a:latin typeface="Cambria Math"/>
                        <a:cs typeface="Times New Roman" pitchFamily="18" charset="0"/>
                      </a:rPr>
                      <m:t>        </m:t>
                    </m:r>
                    <m:r>
                      <a:rPr lang="es-MX" altLang="es-MX" sz="2600" i="1">
                        <a:solidFill>
                          <a:srgbClr val="000000"/>
                        </a:solidFill>
                        <a:latin typeface="Cambria Math"/>
                        <a:cs typeface="Times New Roman" pitchFamily="18" charset="0"/>
                      </a:rPr>
                      <m:t>𝜇</m:t>
                    </m:r>
                    <m:r>
                      <a:rPr lang="es-MX" altLang="es-MX" sz="2600" i="1">
                        <a:solidFill>
                          <a:srgbClr val="000000"/>
                        </a:solidFill>
                        <a:latin typeface="Cambria Math"/>
                        <a:cs typeface="Times New Roman" pitchFamily="18" charset="0"/>
                      </a:rPr>
                      <m:t>=10 </m:t>
                    </m:r>
                    <m:r>
                      <a:rPr lang="es-MX" altLang="es-MX" sz="2600" i="1">
                        <a:solidFill>
                          <a:srgbClr val="000000"/>
                        </a:solidFill>
                        <a:latin typeface="Cambria Math"/>
                        <a:cs typeface="Times New Roman" pitchFamily="18" charset="0"/>
                      </a:rPr>
                      <m:t>𝑦</m:t>
                    </m:r>
                    <m:r>
                      <a:rPr lang="es-MX" altLang="es-MX" sz="2600" i="1">
                        <a:solidFill>
                          <a:srgbClr val="000000"/>
                        </a:solidFill>
                        <a:latin typeface="Cambria Math"/>
                        <a:cs typeface="Times New Roman" pitchFamily="18" charset="0"/>
                      </a:rPr>
                      <m:t> </m:t>
                    </m:r>
                    <m:sSup>
                      <m:sSupPr>
                        <m:ctrlPr>
                          <a:rPr lang="es-MX" altLang="es-MX" sz="2600" i="1">
                            <a:solidFill>
                              <a:srgbClr val="000000"/>
                            </a:solidFill>
                            <a:latin typeface="Cambria Math" panose="02040503050406030204" pitchFamily="18" charset="0"/>
                            <a:cs typeface="Times New Roman" pitchFamily="18" charset="0"/>
                          </a:rPr>
                        </m:ctrlPr>
                      </m:sSupPr>
                      <m:e>
                        <m:r>
                          <a:rPr lang="es-MX" altLang="es-MX" sz="2600" i="1">
                            <a:solidFill>
                              <a:srgbClr val="000000"/>
                            </a:solidFill>
                            <a:latin typeface="Cambria Math"/>
                            <a:cs typeface="Times New Roman" pitchFamily="18" charset="0"/>
                          </a:rPr>
                          <m:t>𝜎</m:t>
                        </m:r>
                      </m:e>
                      <m:sup>
                        <m:r>
                          <a:rPr lang="es-MX" altLang="es-MX" sz="2600" i="1">
                            <a:solidFill>
                              <a:srgbClr val="000000"/>
                            </a:solidFill>
                            <a:latin typeface="Cambria Math"/>
                            <a:cs typeface="Times New Roman" pitchFamily="18" charset="0"/>
                          </a:rPr>
                          <m:t>2</m:t>
                        </m:r>
                      </m:sup>
                    </m:sSup>
                    <m:r>
                      <a:rPr lang="es-MX" altLang="es-MX" sz="2600" i="1">
                        <a:solidFill>
                          <a:srgbClr val="000000"/>
                        </a:solidFill>
                        <a:latin typeface="Cambria Math"/>
                        <a:cs typeface="Times New Roman" pitchFamily="18" charset="0"/>
                      </a:rPr>
                      <m:t>=4,                </m:t>
                    </m:r>
                    <m:r>
                      <a:rPr lang="es-MX" altLang="es-MX" sz="2600" i="1">
                        <a:solidFill>
                          <a:srgbClr val="000000"/>
                        </a:solidFill>
                        <a:latin typeface="Cambria Math"/>
                        <a:cs typeface="Times New Roman" pitchFamily="18" charset="0"/>
                      </a:rPr>
                      <m:t>𝑍</m:t>
                    </m:r>
                    <m:r>
                      <a:rPr lang="es-MX" altLang="es-MX" sz="2600" i="1">
                        <a:solidFill>
                          <a:srgbClr val="000000"/>
                        </a:solidFill>
                        <a:latin typeface="Cambria Math"/>
                        <a:cs typeface="Times New Roman" pitchFamily="18" charset="0"/>
                      </a:rPr>
                      <m:t>=</m:t>
                    </m:r>
                    <m:f>
                      <m:fPr>
                        <m:ctrlPr>
                          <a:rPr lang="es-MX" altLang="es-MX" sz="2600" i="1">
                            <a:solidFill>
                              <a:srgbClr val="000000"/>
                            </a:solidFill>
                            <a:latin typeface="Cambria Math" panose="02040503050406030204" pitchFamily="18" charset="0"/>
                            <a:cs typeface="Times New Roman" pitchFamily="18" charset="0"/>
                          </a:rPr>
                        </m:ctrlPr>
                      </m:fPr>
                      <m:num>
                        <m:r>
                          <a:rPr lang="es-MX" altLang="es-MX" sz="2600" i="1">
                            <a:solidFill>
                              <a:srgbClr val="000000"/>
                            </a:solidFill>
                            <a:latin typeface="Cambria Math"/>
                            <a:cs typeface="Times New Roman" pitchFamily="18" charset="0"/>
                          </a:rPr>
                          <m:t>𝑋</m:t>
                        </m:r>
                        <m:r>
                          <a:rPr lang="es-MX" altLang="es-MX" sz="2600" i="1">
                            <a:solidFill>
                              <a:srgbClr val="000000"/>
                            </a:solidFill>
                            <a:latin typeface="Cambria Math"/>
                            <a:cs typeface="Times New Roman" pitchFamily="18" charset="0"/>
                          </a:rPr>
                          <m:t>−</m:t>
                        </m:r>
                        <m:r>
                          <a:rPr lang="es-MX" altLang="es-MX" sz="2600" i="1">
                            <a:solidFill>
                              <a:srgbClr val="000000"/>
                            </a:solidFill>
                            <a:latin typeface="Cambria Math"/>
                            <a:cs typeface="Times New Roman" pitchFamily="18" charset="0"/>
                          </a:rPr>
                          <m:t>𝜇</m:t>
                        </m:r>
                      </m:num>
                      <m:den>
                        <m:r>
                          <a:rPr lang="es-MX" altLang="es-MX" sz="2600" i="1">
                            <a:solidFill>
                              <a:srgbClr val="000000"/>
                            </a:solidFill>
                            <a:latin typeface="Cambria Math"/>
                            <a:cs typeface="Times New Roman" pitchFamily="18" charset="0"/>
                          </a:rPr>
                          <m:t>𝜎</m:t>
                        </m:r>
                      </m:den>
                    </m:f>
                  </m:oMath>
                </a14:m>
                <a:r>
                  <a:rPr lang="es-MX" altLang="es-MX" sz="2600" dirty="0">
                    <a:solidFill>
                      <a:srgbClr val="000000"/>
                    </a:solidFill>
                    <a:latin typeface="Bookman Old Style" pitchFamily="18" charset="0"/>
                    <a:cs typeface="Times New Roman" pitchFamily="18" charset="0"/>
                  </a:rPr>
                  <a:t> </a:t>
                </a:r>
              </a:p>
              <a:p>
                <a:pPr algn="just" eaLnBrk="1" hangingPunct="1">
                  <a:spcBef>
                    <a:spcPct val="0"/>
                  </a:spcBef>
                  <a:buClrTx/>
                  <a:buFontTx/>
                  <a:buNone/>
                </a:pPr>
                <a:endParaRPr lang="es-MX" altLang="es-MX" sz="2600" dirty="0">
                  <a:solidFill>
                    <a:srgbClr val="000000"/>
                  </a:solidFill>
                  <a:latin typeface="Bookman Old Style" pitchFamily="18" charset="0"/>
                  <a:cs typeface="Times New Roman" pitchFamily="18" charset="0"/>
                </a:endParaRPr>
              </a:p>
              <a:p>
                <a:pPr algn="just" eaLnBrk="1" hangingPunct="1">
                  <a:spcBef>
                    <a:spcPct val="0"/>
                  </a:spcBef>
                  <a:buClrTx/>
                  <a:buFontTx/>
                  <a:buNone/>
                </a:pPr>
                <a:endParaRPr lang="es-MX" altLang="es-MX" sz="2600" i="1" dirty="0">
                  <a:solidFill>
                    <a:srgbClr val="000000"/>
                  </a:solidFill>
                  <a:latin typeface="Cambria Math"/>
                  <a:cs typeface="Times New Roman" pitchFamily="18" charset="0"/>
                </a:endParaRPr>
              </a:p>
              <a:p>
                <a:pPr algn="just"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600" i="1">
                          <a:solidFill>
                            <a:srgbClr val="000000"/>
                          </a:solidFill>
                          <a:latin typeface="Cambria Math"/>
                          <a:cs typeface="Times New Roman" pitchFamily="18" charset="0"/>
                        </a:rPr>
                        <m:t>𝑃</m:t>
                      </m:r>
                      <m:d>
                        <m:dPr>
                          <m:ctrlPr>
                            <a:rPr lang="es-MX" altLang="es-MX" sz="2600" i="1">
                              <a:solidFill>
                                <a:srgbClr val="000000"/>
                              </a:solidFill>
                              <a:latin typeface="Cambria Math" panose="02040503050406030204" pitchFamily="18" charset="0"/>
                              <a:cs typeface="Times New Roman" pitchFamily="18" charset="0"/>
                            </a:rPr>
                          </m:ctrlPr>
                        </m:dPr>
                        <m:e>
                          <m:r>
                            <a:rPr lang="es-MX" altLang="es-MX" sz="2600" i="1">
                              <a:solidFill>
                                <a:srgbClr val="000000"/>
                              </a:solidFill>
                              <a:latin typeface="Cambria Math"/>
                              <a:cs typeface="Times New Roman" pitchFamily="18" charset="0"/>
                            </a:rPr>
                            <m:t>𝑋</m:t>
                          </m:r>
                          <m:r>
                            <a:rPr lang="es-MX" altLang="es-MX" sz="2600" i="1">
                              <a:solidFill>
                                <a:srgbClr val="000000"/>
                              </a:solidFill>
                              <a:latin typeface="Cambria Math"/>
                              <a:cs typeface="Times New Roman" pitchFamily="18" charset="0"/>
                            </a:rPr>
                            <m:t>&lt;13</m:t>
                          </m:r>
                        </m:e>
                      </m:d>
                    </m:oMath>
                  </m:oMathPara>
                </a14:m>
                <a:endParaRPr lang="en-US" altLang="es-MX" dirty="0">
                  <a:latin typeface="Bookman Old Style" pitchFamily="18" charset="0"/>
                </a:endParaRPr>
              </a:p>
            </p:txBody>
          </p:sp>
        </mc:Choice>
        <mc:Fallback xmlns="">
          <p:sp>
            <p:nvSpPr>
              <p:cNvPr id="5" name="Rectangle 28"/>
              <p:cNvSpPr>
                <a:spLocks noRot="1" noChangeAspect="1" noMove="1" noResize="1" noEditPoints="1" noAdjustHandles="1" noChangeArrowheads="1" noChangeShapeType="1" noTextEdit="1"/>
              </p:cNvSpPr>
              <p:nvPr/>
            </p:nvSpPr>
            <p:spPr bwMode="auto">
              <a:xfrm>
                <a:off x="750967" y="1606794"/>
                <a:ext cx="8015922" cy="1860830"/>
              </a:xfrm>
              <a:prstGeom prst="rect">
                <a:avLst/>
              </a:prstGeom>
              <a:blipFill>
                <a:blip r:embed="rId2"/>
                <a:stretch>
                  <a:fillRect l="-13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grpSp>
        <p:nvGrpSpPr>
          <p:cNvPr id="13" name="12 Grupo"/>
          <p:cNvGrpSpPr/>
          <p:nvPr/>
        </p:nvGrpSpPr>
        <p:grpSpPr>
          <a:xfrm>
            <a:off x="846664" y="4197095"/>
            <a:ext cx="3233929" cy="1501779"/>
            <a:chOff x="855067" y="4062511"/>
            <a:chExt cx="3435907" cy="2332647"/>
          </a:xfrm>
        </p:grpSpPr>
        <p:grpSp>
          <p:nvGrpSpPr>
            <p:cNvPr id="8" name="7 Grupo"/>
            <p:cNvGrpSpPr/>
            <p:nvPr/>
          </p:nvGrpSpPr>
          <p:grpSpPr>
            <a:xfrm>
              <a:off x="855067" y="4062511"/>
              <a:ext cx="3435907" cy="2332647"/>
              <a:chOff x="855067" y="4062511"/>
              <a:chExt cx="3435907" cy="2332647"/>
            </a:xfrm>
          </p:grpSpPr>
          <p:pic>
            <p:nvPicPr>
              <p:cNvPr id="4" name="3 Imagen"/>
              <p:cNvPicPr>
                <a:picLocks noChangeAspect="1"/>
              </p:cNvPicPr>
              <p:nvPr/>
            </p:nvPicPr>
            <p:blipFill rotWithShape="1">
              <a:blip r:embed="rId3">
                <a:extLst>
                  <a:ext uri="{28A0092B-C50C-407E-A947-70E740481C1C}">
                    <a14:useLocalDpi xmlns:a14="http://schemas.microsoft.com/office/drawing/2010/main" val="0"/>
                  </a:ext>
                </a:extLst>
              </a:blip>
              <a:srcRect l="10439" t="14943" r="2662" b="11587"/>
              <a:stretch/>
            </p:blipFill>
            <p:spPr>
              <a:xfrm>
                <a:off x="855067" y="4062511"/>
                <a:ext cx="3435907" cy="2332647"/>
              </a:xfrm>
              <a:prstGeom prst="rect">
                <a:avLst/>
              </a:prstGeom>
            </p:spPr>
          </p:pic>
          <p:sp>
            <p:nvSpPr>
              <p:cNvPr id="6" name="5 Rectángulo"/>
              <p:cNvSpPr/>
              <p:nvPr/>
            </p:nvSpPr>
            <p:spPr>
              <a:xfrm>
                <a:off x="3187083" y="4989250"/>
                <a:ext cx="852257" cy="284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6 Rectángulo"/>
              <p:cNvSpPr/>
              <p:nvPr/>
            </p:nvSpPr>
            <p:spPr>
              <a:xfrm>
                <a:off x="978023" y="4777665"/>
                <a:ext cx="852257" cy="284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cxnSp>
          <p:nvCxnSpPr>
            <p:cNvPr id="10" name="9 Conector recto"/>
            <p:cNvCxnSpPr/>
            <p:nvPr/>
          </p:nvCxnSpPr>
          <p:spPr>
            <a:xfrm>
              <a:off x="2530136" y="4083728"/>
              <a:ext cx="0" cy="202410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9" name="Rectangle 33"/>
          <p:cNvSpPr>
            <a:spLocks noChangeArrowheads="1"/>
          </p:cNvSpPr>
          <p:nvPr/>
        </p:nvSpPr>
        <p:spPr bwMode="auto">
          <a:xfrm>
            <a:off x="750967" y="378899"/>
            <a:ext cx="10042044" cy="769441"/>
          </a:xfrm>
          <a:prstGeom prst="rect">
            <a:avLst/>
          </a:prstGeom>
        </p:spPr>
        <p:txBody>
          <a:bodyPr vert="horz" anchor="ctr">
            <a:normAutofit fontScale="97500"/>
          </a:bodyPr>
          <a:lstStyle/>
          <a:p>
            <a:pPr>
              <a:spcBef>
                <a:spcPct val="0"/>
              </a:spcBef>
            </a:pPr>
            <a:r>
              <a:rPr lang="es-MX" altLang="es-MX" sz="4400" cap="small" dirty="0">
                <a:solidFill>
                  <a:schemeClr val="tx2"/>
                </a:solidFill>
                <a:latin typeface="+mj-lt"/>
                <a:ea typeface="+mj-ea"/>
                <a:cs typeface="+mj-cs"/>
                <a:sym typeface="Symbol" pitchFamily="18" charset="2"/>
              </a:rPr>
              <a:t>Ejemplos de estandarizar y uso de las tablas</a:t>
            </a:r>
            <a:endParaRPr lang="es-MX" altLang="es-MX" sz="4400" cap="small" dirty="0">
              <a:solidFill>
                <a:schemeClr val="tx2"/>
              </a:solidFill>
              <a:latin typeface="+mj-lt"/>
              <a:ea typeface="+mj-ea"/>
              <a:cs typeface="+mj-cs"/>
            </a:endParaRPr>
          </a:p>
        </p:txBody>
      </p:sp>
    </p:spTree>
    <p:extLst>
      <p:ext uri="{BB962C8B-B14F-4D97-AF65-F5344CB8AC3E}">
        <p14:creationId xmlns:p14="http://schemas.microsoft.com/office/powerpoint/2010/main" val="4222265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p:cNvPicPr>
            <a:picLocks noChangeAspect="1"/>
          </p:cNvPicPr>
          <p:nvPr/>
        </p:nvPicPr>
        <p:blipFill rotWithShape="1">
          <a:blip r:embed="rId3"/>
          <a:srcRect l="25163" t="436" r="52258" b="55005"/>
          <a:stretch/>
        </p:blipFill>
        <p:spPr>
          <a:xfrm>
            <a:off x="6384625" y="694945"/>
            <a:ext cx="4530283" cy="5029200"/>
          </a:xfrm>
          <a:prstGeom prst="rect">
            <a:avLst/>
          </a:prstGeom>
        </p:spPr>
      </p:pic>
      <mc:AlternateContent xmlns:mc="http://schemas.openxmlformats.org/markup-compatibility/2006" xmlns:a14="http://schemas.microsoft.com/office/drawing/2010/main">
        <mc:Choice Requires="a14">
          <p:sp>
            <p:nvSpPr>
              <p:cNvPr id="5" name="Rectangle 28"/>
              <p:cNvSpPr>
                <a:spLocks noChangeArrowheads="1"/>
              </p:cNvSpPr>
              <p:nvPr/>
            </p:nvSpPr>
            <p:spPr bwMode="auto">
              <a:xfrm>
                <a:off x="712867" y="288902"/>
                <a:ext cx="8015922" cy="279063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s-MX" altLang="es-MX" sz="2600" b="1" dirty="0">
                    <a:solidFill>
                      <a:srgbClr val="000000"/>
                    </a:solidFill>
                    <a:cs typeface="Times New Roman" pitchFamily="18" charset="0"/>
                  </a:rPr>
                  <a:t>Transformación:        </a:t>
                </a:r>
                <a14:m>
                  <m:oMath xmlns:m="http://schemas.openxmlformats.org/officeDocument/2006/math">
                    <m:r>
                      <a:rPr lang="es-MX" altLang="es-MX" sz="2600" i="1">
                        <a:solidFill>
                          <a:srgbClr val="000000"/>
                        </a:solidFill>
                        <a:latin typeface="Cambria Math"/>
                        <a:cs typeface="Times New Roman" pitchFamily="18" charset="0"/>
                      </a:rPr>
                      <m:t>𝑍</m:t>
                    </m:r>
                    <m:r>
                      <a:rPr lang="es-MX" altLang="es-MX" sz="2600" i="1">
                        <a:solidFill>
                          <a:srgbClr val="000000"/>
                        </a:solidFill>
                        <a:latin typeface="Cambria Math"/>
                        <a:cs typeface="Times New Roman" pitchFamily="18" charset="0"/>
                      </a:rPr>
                      <m:t>=</m:t>
                    </m:r>
                    <m:f>
                      <m:fPr>
                        <m:ctrlPr>
                          <a:rPr lang="es-MX" altLang="es-MX" sz="2600" i="1">
                            <a:solidFill>
                              <a:srgbClr val="000000"/>
                            </a:solidFill>
                            <a:latin typeface="Cambria Math" panose="02040503050406030204" pitchFamily="18" charset="0"/>
                            <a:cs typeface="Times New Roman" pitchFamily="18" charset="0"/>
                          </a:rPr>
                        </m:ctrlPr>
                      </m:fPr>
                      <m:num>
                        <m:r>
                          <a:rPr lang="es-MX" altLang="es-MX" sz="2600" i="1">
                            <a:solidFill>
                              <a:srgbClr val="000000"/>
                            </a:solidFill>
                            <a:latin typeface="Cambria Math"/>
                            <a:cs typeface="Times New Roman" pitchFamily="18" charset="0"/>
                          </a:rPr>
                          <m:t>𝑋</m:t>
                        </m:r>
                        <m:r>
                          <a:rPr lang="es-MX" altLang="es-MX" sz="2600" i="1">
                            <a:solidFill>
                              <a:srgbClr val="000000"/>
                            </a:solidFill>
                            <a:latin typeface="Cambria Math"/>
                            <a:cs typeface="Times New Roman" pitchFamily="18" charset="0"/>
                          </a:rPr>
                          <m:t>−</m:t>
                        </m:r>
                        <m:r>
                          <a:rPr lang="es-MX" altLang="es-MX" sz="2600" i="1">
                            <a:solidFill>
                              <a:srgbClr val="000000"/>
                            </a:solidFill>
                            <a:latin typeface="Cambria Math"/>
                            <a:cs typeface="Times New Roman" pitchFamily="18" charset="0"/>
                          </a:rPr>
                          <m:t>𝜇</m:t>
                        </m:r>
                      </m:num>
                      <m:den>
                        <m:r>
                          <a:rPr lang="es-MX" altLang="es-MX" sz="2600" i="1">
                            <a:solidFill>
                              <a:srgbClr val="000000"/>
                            </a:solidFill>
                            <a:latin typeface="Cambria Math"/>
                            <a:cs typeface="Times New Roman" pitchFamily="18" charset="0"/>
                          </a:rPr>
                          <m:t>𝜎</m:t>
                        </m:r>
                      </m:den>
                    </m:f>
                  </m:oMath>
                </a14:m>
                <a:r>
                  <a:rPr lang="es-MX" altLang="es-MX" sz="2600" dirty="0">
                    <a:solidFill>
                      <a:srgbClr val="000000"/>
                    </a:solidFill>
                    <a:latin typeface="Bookman Old Style" pitchFamily="18" charset="0"/>
                    <a:cs typeface="Times New Roman" pitchFamily="18" charset="0"/>
                  </a:rPr>
                  <a:t> </a:t>
                </a:r>
              </a:p>
              <a:p>
                <a:pPr algn="just" eaLnBrk="1" hangingPunct="1">
                  <a:spcBef>
                    <a:spcPct val="0"/>
                  </a:spcBef>
                  <a:buClrTx/>
                  <a:buFontTx/>
                  <a:buNone/>
                </a:pPr>
                <a:endParaRPr lang="es-MX" altLang="es-MX" sz="2600" dirty="0">
                  <a:solidFill>
                    <a:srgbClr val="000000"/>
                  </a:solidFill>
                  <a:latin typeface="Bookman Old Style" pitchFamily="18" charset="0"/>
                  <a:cs typeface="Times New Roman" pitchFamily="18" charset="0"/>
                </a:endParaRPr>
              </a:p>
              <a:p>
                <a:pPr algn="just"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600" i="1">
                          <a:solidFill>
                            <a:srgbClr val="000000"/>
                          </a:solidFill>
                          <a:latin typeface="Cambria Math"/>
                          <a:cs typeface="Times New Roman" pitchFamily="18" charset="0"/>
                        </a:rPr>
                        <m:t>𝑃</m:t>
                      </m:r>
                      <m:d>
                        <m:dPr>
                          <m:ctrlPr>
                            <a:rPr lang="es-MX" altLang="es-MX" sz="2600" i="1">
                              <a:solidFill>
                                <a:srgbClr val="000000"/>
                              </a:solidFill>
                              <a:latin typeface="Cambria Math" panose="02040503050406030204" pitchFamily="18" charset="0"/>
                              <a:cs typeface="Times New Roman" pitchFamily="18" charset="0"/>
                            </a:rPr>
                          </m:ctrlPr>
                        </m:dPr>
                        <m:e>
                          <m:r>
                            <a:rPr lang="es-MX" altLang="es-MX" sz="2600" i="1">
                              <a:solidFill>
                                <a:srgbClr val="000000"/>
                              </a:solidFill>
                              <a:latin typeface="Cambria Math"/>
                              <a:cs typeface="Times New Roman" pitchFamily="18" charset="0"/>
                            </a:rPr>
                            <m:t>𝑋</m:t>
                          </m:r>
                          <m:r>
                            <a:rPr lang="es-MX" altLang="es-MX" sz="2600" i="1">
                              <a:solidFill>
                                <a:srgbClr val="000000"/>
                              </a:solidFill>
                              <a:latin typeface="Cambria Math"/>
                              <a:cs typeface="Times New Roman" pitchFamily="18" charset="0"/>
                            </a:rPr>
                            <m:t>&lt;13</m:t>
                          </m:r>
                        </m:e>
                      </m:d>
                      <m:r>
                        <a:rPr lang="es-MX" altLang="es-MX" sz="2600" i="1">
                          <a:solidFill>
                            <a:srgbClr val="000000"/>
                          </a:solidFill>
                          <a:latin typeface="Cambria Math"/>
                          <a:cs typeface="Times New Roman" pitchFamily="18" charset="0"/>
                        </a:rPr>
                        <m:t>=</m:t>
                      </m:r>
                      <m:r>
                        <a:rPr lang="es-MX" altLang="es-MX" sz="2600" i="1">
                          <a:solidFill>
                            <a:srgbClr val="000000"/>
                          </a:solidFill>
                          <a:latin typeface="Cambria Math"/>
                          <a:cs typeface="Times New Roman" pitchFamily="18" charset="0"/>
                        </a:rPr>
                        <m:t>𝑃</m:t>
                      </m:r>
                      <m:d>
                        <m:dPr>
                          <m:ctrlPr>
                            <a:rPr lang="es-MX" altLang="es-MX" sz="2600" i="1">
                              <a:solidFill>
                                <a:srgbClr val="000000"/>
                              </a:solidFill>
                              <a:latin typeface="Cambria Math" panose="02040503050406030204" pitchFamily="18" charset="0"/>
                              <a:cs typeface="Times New Roman" pitchFamily="18" charset="0"/>
                            </a:rPr>
                          </m:ctrlPr>
                        </m:dPr>
                        <m:e>
                          <m:r>
                            <a:rPr lang="es-MX" altLang="es-MX" sz="2600" i="1">
                              <a:solidFill>
                                <a:srgbClr val="000000"/>
                              </a:solidFill>
                              <a:latin typeface="Cambria Math"/>
                              <a:cs typeface="Times New Roman" pitchFamily="18" charset="0"/>
                            </a:rPr>
                            <m:t>𝑍</m:t>
                          </m:r>
                          <m:r>
                            <a:rPr lang="es-MX" altLang="es-MX" sz="2600" i="1">
                              <a:solidFill>
                                <a:srgbClr val="000000"/>
                              </a:solidFill>
                              <a:latin typeface="Cambria Math"/>
                              <a:cs typeface="Times New Roman" pitchFamily="18" charset="0"/>
                            </a:rPr>
                            <m:t>&lt;</m:t>
                          </m:r>
                          <m:f>
                            <m:fPr>
                              <m:ctrlPr>
                                <a:rPr lang="es-MX" altLang="es-MX" sz="2600" i="1">
                                  <a:solidFill>
                                    <a:srgbClr val="000000"/>
                                  </a:solidFill>
                                  <a:latin typeface="Cambria Math" panose="02040503050406030204" pitchFamily="18" charset="0"/>
                                  <a:cs typeface="Times New Roman" pitchFamily="18" charset="0"/>
                                </a:rPr>
                              </m:ctrlPr>
                            </m:fPr>
                            <m:num>
                              <m:r>
                                <a:rPr lang="es-MX" altLang="es-MX" sz="2600" i="1">
                                  <a:solidFill>
                                    <a:srgbClr val="000000"/>
                                  </a:solidFill>
                                  <a:latin typeface="Cambria Math"/>
                                  <a:cs typeface="Times New Roman" pitchFamily="18" charset="0"/>
                                </a:rPr>
                                <m:t>13−10</m:t>
                              </m:r>
                            </m:num>
                            <m:den>
                              <m:r>
                                <a:rPr lang="es-MX" altLang="es-MX" sz="2600" i="1">
                                  <a:solidFill>
                                    <a:srgbClr val="000000"/>
                                  </a:solidFill>
                                  <a:latin typeface="Cambria Math"/>
                                  <a:cs typeface="Times New Roman" pitchFamily="18" charset="0"/>
                                </a:rPr>
                                <m:t>2</m:t>
                              </m:r>
                            </m:den>
                          </m:f>
                        </m:e>
                      </m:d>
                    </m:oMath>
                  </m:oMathPara>
                </a14:m>
                <a:endParaRPr lang="es-MX" altLang="es-MX" sz="2600" i="1" dirty="0">
                  <a:solidFill>
                    <a:srgbClr val="000000"/>
                  </a:solidFill>
                  <a:latin typeface="Cambria Math" panose="02040503050406030204" pitchFamily="18" charset="0"/>
                  <a:cs typeface="Times New Roman" pitchFamily="18" charset="0"/>
                </a:endParaRPr>
              </a:p>
              <a:p>
                <a:pPr algn="just" eaLnBrk="1" hangingPunct="1">
                  <a:spcBef>
                    <a:spcPct val="0"/>
                  </a:spcBef>
                  <a:buClrTx/>
                  <a:buFontTx/>
                  <a:buNone/>
                </a:pPr>
                <a:endParaRPr lang="es-MX" altLang="es-MX" sz="2600" i="1" dirty="0">
                  <a:solidFill>
                    <a:srgbClr val="000000"/>
                  </a:solidFill>
                  <a:latin typeface="Cambria Math" panose="02040503050406030204" pitchFamily="18" charset="0"/>
                  <a:cs typeface="Times New Roman" pitchFamily="18" charset="0"/>
                </a:endParaRPr>
              </a:p>
              <a:p>
                <a:pPr algn="just"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600" i="1">
                          <a:solidFill>
                            <a:srgbClr val="000000"/>
                          </a:solidFill>
                          <a:latin typeface="Cambria Math"/>
                          <a:cs typeface="Times New Roman" pitchFamily="18" charset="0"/>
                        </a:rPr>
                        <m:t>=</m:t>
                      </m:r>
                      <m:r>
                        <a:rPr lang="es-MX" altLang="es-MX" sz="2600" i="1">
                          <a:solidFill>
                            <a:srgbClr val="000000"/>
                          </a:solidFill>
                          <a:latin typeface="Cambria Math"/>
                          <a:cs typeface="Times New Roman" pitchFamily="18" charset="0"/>
                        </a:rPr>
                        <m:t>𝑃</m:t>
                      </m:r>
                      <m:d>
                        <m:dPr>
                          <m:ctrlPr>
                            <a:rPr lang="es-MX" altLang="es-MX" sz="2600" i="1">
                              <a:solidFill>
                                <a:srgbClr val="000000"/>
                              </a:solidFill>
                              <a:latin typeface="Cambria Math" panose="02040503050406030204" pitchFamily="18" charset="0"/>
                              <a:cs typeface="Times New Roman" pitchFamily="18" charset="0"/>
                            </a:rPr>
                          </m:ctrlPr>
                        </m:dPr>
                        <m:e>
                          <m:r>
                            <a:rPr lang="es-MX" altLang="es-MX" sz="2600" i="1">
                              <a:solidFill>
                                <a:srgbClr val="000000"/>
                              </a:solidFill>
                              <a:latin typeface="Cambria Math"/>
                              <a:cs typeface="Times New Roman" pitchFamily="18" charset="0"/>
                            </a:rPr>
                            <m:t>𝑍</m:t>
                          </m:r>
                          <m:r>
                            <a:rPr lang="es-MX" altLang="es-MX" sz="2600" i="1">
                              <a:solidFill>
                                <a:srgbClr val="000000"/>
                              </a:solidFill>
                              <a:latin typeface="Cambria Math"/>
                              <a:cs typeface="Times New Roman" pitchFamily="18" charset="0"/>
                            </a:rPr>
                            <m:t>&lt;1.5</m:t>
                          </m:r>
                        </m:e>
                      </m:d>
                    </m:oMath>
                  </m:oMathPara>
                </a14:m>
                <a:endParaRPr lang="en-US" altLang="es-MX" dirty="0">
                  <a:latin typeface="Bookman Old Style" pitchFamily="18" charset="0"/>
                </a:endParaRPr>
              </a:p>
            </p:txBody>
          </p:sp>
        </mc:Choice>
        <mc:Fallback xmlns="">
          <p:sp>
            <p:nvSpPr>
              <p:cNvPr id="5" name="Rectangle 28"/>
              <p:cNvSpPr>
                <a:spLocks noRot="1" noChangeAspect="1" noMove="1" noResize="1" noEditPoints="1" noAdjustHandles="1" noChangeArrowheads="1" noChangeShapeType="1" noTextEdit="1"/>
              </p:cNvSpPr>
              <p:nvPr/>
            </p:nvSpPr>
            <p:spPr bwMode="auto">
              <a:xfrm>
                <a:off x="712867" y="288902"/>
                <a:ext cx="8015922" cy="2790636"/>
              </a:xfrm>
              <a:prstGeom prst="rect">
                <a:avLst/>
              </a:prstGeom>
              <a:blipFill>
                <a:blip r:embed="rId4"/>
                <a:stretch>
                  <a:fillRect l="-13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sp>
        <p:nvSpPr>
          <p:cNvPr id="25" name="Rectángulo redondeado 24"/>
          <p:cNvSpPr/>
          <p:nvPr/>
        </p:nvSpPr>
        <p:spPr>
          <a:xfrm>
            <a:off x="6693408" y="4929578"/>
            <a:ext cx="1557528" cy="27335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4" name="Grupo 3"/>
          <p:cNvGrpSpPr/>
          <p:nvPr/>
        </p:nvGrpSpPr>
        <p:grpSpPr>
          <a:xfrm>
            <a:off x="1129103" y="3748479"/>
            <a:ext cx="3577397" cy="2565711"/>
            <a:chOff x="1036320" y="3740785"/>
            <a:chExt cx="3577397" cy="2565711"/>
          </a:xfrm>
        </p:grpSpPr>
        <p:grpSp>
          <p:nvGrpSpPr>
            <p:cNvPr id="24" name="23 Grupo"/>
            <p:cNvGrpSpPr/>
            <p:nvPr/>
          </p:nvGrpSpPr>
          <p:grpSpPr>
            <a:xfrm>
              <a:off x="1084030" y="3740785"/>
              <a:ext cx="3529687" cy="2565711"/>
              <a:chOff x="5210175" y="4057650"/>
              <a:chExt cx="3529687" cy="2565711"/>
            </a:xfrm>
          </p:grpSpPr>
          <p:grpSp>
            <p:nvGrpSpPr>
              <p:cNvPr id="23" name="22 Grupo"/>
              <p:cNvGrpSpPr/>
              <p:nvPr/>
            </p:nvGrpSpPr>
            <p:grpSpPr>
              <a:xfrm>
                <a:off x="5210175" y="4057650"/>
                <a:ext cx="3529687" cy="2565711"/>
                <a:chOff x="5210175" y="4057650"/>
                <a:chExt cx="3529687" cy="2565711"/>
              </a:xfrm>
            </p:grpSpPr>
            <p:pic>
              <p:nvPicPr>
                <p:cNvPr id="3" name="2 Imagen"/>
                <p:cNvPicPr>
                  <a:picLocks noChangeAspect="1"/>
                </p:cNvPicPr>
                <p:nvPr/>
              </p:nvPicPr>
              <p:blipFill rotWithShape="1">
                <a:blip r:embed="rId5">
                  <a:extLst>
                    <a:ext uri="{28A0092B-C50C-407E-A947-70E740481C1C}">
                      <a14:useLocalDpi xmlns:a14="http://schemas.microsoft.com/office/drawing/2010/main" val="0"/>
                    </a:ext>
                  </a:extLst>
                </a:blip>
                <a:srcRect l="10729" t="14789" b="10809"/>
                <a:stretch/>
              </p:blipFill>
              <p:spPr>
                <a:xfrm>
                  <a:off x="5210175" y="4057650"/>
                  <a:ext cx="3529687" cy="2362200"/>
                </a:xfrm>
                <a:prstGeom prst="rect">
                  <a:avLst/>
                </a:prstGeom>
              </p:spPr>
            </p:pic>
            <p:grpSp>
              <p:nvGrpSpPr>
                <p:cNvPr id="22" name="21 Grupo"/>
                <p:cNvGrpSpPr/>
                <p:nvPr/>
              </p:nvGrpSpPr>
              <p:grpSpPr>
                <a:xfrm>
                  <a:off x="7237288" y="5438775"/>
                  <a:ext cx="364202" cy="1184586"/>
                  <a:chOff x="7237288" y="5438775"/>
                  <a:chExt cx="364202" cy="1184586"/>
                </a:xfrm>
              </p:grpSpPr>
              <p:cxnSp>
                <p:nvCxnSpPr>
                  <p:cNvPr id="16" name="15 Conector recto"/>
                  <p:cNvCxnSpPr/>
                  <p:nvPr/>
                </p:nvCxnSpPr>
                <p:spPr>
                  <a:xfrm flipV="1">
                    <a:off x="7440135" y="5438775"/>
                    <a:ext cx="0" cy="6690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8" name="17 CuadroTexto"/>
                  <p:cNvSpPr txBox="1"/>
                  <p:nvPr/>
                </p:nvSpPr>
                <p:spPr>
                  <a:xfrm>
                    <a:off x="7237288" y="6369445"/>
                    <a:ext cx="364202" cy="253916"/>
                  </a:xfrm>
                  <a:prstGeom prst="rect">
                    <a:avLst/>
                  </a:prstGeom>
                  <a:noFill/>
                </p:spPr>
                <p:txBody>
                  <a:bodyPr wrap="none" rtlCol="0">
                    <a:spAutoFit/>
                  </a:bodyPr>
                  <a:lstStyle/>
                  <a:p>
                    <a:r>
                      <a:rPr lang="es-MX" sz="1050" b="1" dirty="0"/>
                      <a:t>1.5</a:t>
                    </a:r>
                    <a:endParaRPr lang="es-MX" b="1" dirty="0"/>
                  </a:p>
                </p:txBody>
              </p:sp>
              <p:cxnSp>
                <p:nvCxnSpPr>
                  <p:cNvPr id="20" name="19 Conector recto de flecha"/>
                  <p:cNvCxnSpPr/>
                  <p:nvPr/>
                </p:nvCxnSpPr>
                <p:spPr>
                  <a:xfrm>
                    <a:off x="7440135" y="6107837"/>
                    <a:ext cx="0" cy="26160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14" name="13 Conector recto"/>
              <p:cNvCxnSpPr/>
              <p:nvPr/>
            </p:nvCxnSpPr>
            <p:spPr>
              <a:xfrm>
                <a:off x="6872796" y="4083726"/>
                <a:ext cx="0" cy="202410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26" name="Rectángulo redondeado 25"/>
            <p:cNvSpPr/>
            <p:nvPr/>
          </p:nvSpPr>
          <p:spPr>
            <a:xfrm>
              <a:off x="1036320" y="4465321"/>
              <a:ext cx="1098458" cy="320039"/>
            </a:xfrm>
            <a:prstGeom prst="round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 name="Rectángulo 1"/>
          <p:cNvSpPr/>
          <p:nvPr/>
        </p:nvSpPr>
        <p:spPr>
          <a:xfrm>
            <a:off x="2735739" y="2587096"/>
            <a:ext cx="1733167" cy="492443"/>
          </a:xfrm>
          <a:prstGeom prst="rect">
            <a:avLst/>
          </a:prstGeom>
        </p:spPr>
        <p:txBody>
          <a:bodyPr wrap="none">
            <a:spAutoFit/>
          </a:bodyPr>
          <a:lstStyle/>
          <a:p>
            <a:pPr algn="just">
              <a:spcBef>
                <a:spcPct val="0"/>
              </a:spcBef>
            </a:pPr>
            <a:r>
              <a:rPr lang="en-US" altLang="es-MX" sz="2600" dirty="0">
                <a:latin typeface="Bookman Old Style" pitchFamily="18" charset="0"/>
              </a:rPr>
              <a:t>=0.93319</a:t>
            </a:r>
          </a:p>
        </p:txBody>
      </p:sp>
      <p:sp>
        <p:nvSpPr>
          <p:cNvPr id="6" name="Elipse 5"/>
          <p:cNvSpPr/>
          <p:nvPr/>
        </p:nvSpPr>
        <p:spPr>
          <a:xfrm>
            <a:off x="4258057" y="1296499"/>
            <a:ext cx="718373" cy="4572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p:cNvSpPr/>
          <p:nvPr/>
        </p:nvSpPr>
        <p:spPr>
          <a:xfrm>
            <a:off x="4184905" y="1835995"/>
            <a:ext cx="375291" cy="347472"/>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64070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28"/>
              <p:cNvSpPr>
                <a:spLocks noChangeArrowheads="1"/>
              </p:cNvSpPr>
              <p:nvPr/>
            </p:nvSpPr>
            <p:spPr bwMode="auto">
              <a:xfrm>
                <a:off x="1016143" y="509400"/>
                <a:ext cx="8015922" cy="18608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s-MX" altLang="es-MX" sz="2600" b="1" dirty="0">
                    <a:solidFill>
                      <a:srgbClr val="000000"/>
                    </a:solidFill>
                    <a:latin typeface="Bookman Old Style" panose="02050604050505020204" pitchFamily="18" charset="0"/>
                    <a:cs typeface="Times New Roman" pitchFamily="18" charset="0"/>
                  </a:rPr>
                  <a:t>Ejemplo:  </a:t>
                </a:r>
                <a14:m>
                  <m:oMath xmlns:m="http://schemas.openxmlformats.org/officeDocument/2006/math">
                    <m:r>
                      <a:rPr lang="es-MX" altLang="es-MX" sz="2600" b="1">
                        <a:solidFill>
                          <a:srgbClr val="000000"/>
                        </a:solidFill>
                        <a:latin typeface="Cambria Math"/>
                        <a:cs typeface="Times New Roman" pitchFamily="18" charset="0"/>
                      </a:rPr>
                      <m:t>        </m:t>
                    </m:r>
                    <m:r>
                      <a:rPr lang="es-MX" altLang="es-MX" sz="2600" i="1">
                        <a:solidFill>
                          <a:srgbClr val="000000"/>
                        </a:solidFill>
                        <a:latin typeface="Cambria Math"/>
                        <a:cs typeface="Times New Roman" pitchFamily="18" charset="0"/>
                      </a:rPr>
                      <m:t>𝜇</m:t>
                    </m:r>
                    <m:r>
                      <a:rPr lang="es-MX" altLang="es-MX" sz="2600" i="1">
                        <a:solidFill>
                          <a:srgbClr val="000000"/>
                        </a:solidFill>
                        <a:latin typeface="Cambria Math"/>
                        <a:cs typeface="Times New Roman" pitchFamily="18" charset="0"/>
                      </a:rPr>
                      <m:t>=10 </m:t>
                    </m:r>
                    <m:r>
                      <a:rPr lang="es-MX" altLang="es-MX" sz="2600" i="1">
                        <a:solidFill>
                          <a:srgbClr val="000000"/>
                        </a:solidFill>
                        <a:latin typeface="Cambria Math"/>
                        <a:cs typeface="Times New Roman" pitchFamily="18" charset="0"/>
                      </a:rPr>
                      <m:t>𝑦</m:t>
                    </m:r>
                    <m:r>
                      <a:rPr lang="es-MX" altLang="es-MX" sz="2600" i="1">
                        <a:solidFill>
                          <a:srgbClr val="000000"/>
                        </a:solidFill>
                        <a:latin typeface="Cambria Math"/>
                        <a:cs typeface="Times New Roman" pitchFamily="18" charset="0"/>
                      </a:rPr>
                      <m:t> </m:t>
                    </m:r>
                    <m:sSup>
                      <m:sSupPr>
                        <m:ctrlPr>
                          <a:rPr lang="es-MX" altLang="es-MX" sz="2600" i="1">
                            <a:solidFill>
                              <a:srgbClr val="000000"/>
                            </a:solidFill>
                            <a:latin typeface="Cambria Math" panose="02040503050406030204" pitchFamily="18" charset="0"/>
                            <a:cs typeface="Times New Roman" pitchFamily="18" charset="0"/>
                          </a:rPr>
                        </m:ctrlPr>
                      </m:sSupPr>
                      <m:e>
                        <m:r>
                          <a:rPr lang="es-MX" altLang="es-MX" sz="2600" i="1">
                            <a:solidFill>
                              <a:srgbClr val="000000"/>
                            </a:solidFill>
                            <a:latin typeface="Cambria Math"/>
                            <a:cs typeface="Times New Roman" pitchFamily="18" charset="0"/>
                          </a:rPr>
                          <m:t>𝜎</m:t>
                        </m:r>
                      </m:e>
                      <m:sup>
                        <m:r>
                          <a:rPr lang="es-MX" altLang="es-MX" sz="2600" i="1">
                            <a:solidFill>
                              <a:srgbClr val="000000"/>
                            </a:solidFill>
                            <a:latin typeface="Cambria Math"/>
                            <a:cs typeface="Times New Roman" pitchFamily="18" charset="0"/>
                          </a:rPr>
                          <m:t>2</m:t>
                        </m:r>
                      </m:sup>
                    </m:sSup>
                    <m:r>
                      <a:rPr lang="es-MX" altLang="es-MX" sz="2600" i="1">
                        <a:solidFill>
                          <a:srgbClr val="000000"/>
                        </a:solidFill>
                        <a:latin typeface="Cambria Math"/>
                        <a:cs typeface="Times New Roman" pitchFamily="18" charset="0"/>
                      </a:rPr>
                      <m:t>=4,                </m:t>
                    </m:r>
                    <m:r>
                      <a:rPr lang="es-MX" altLang="es-MX" sz="2600" i="1">
                        <a:solidFill>
                          <a:srgbClr val="000000"/>
                        </a:solidFill>
                        <a:latin typeface="Cambria Math"/>
                        <a:cs typeface="Times New Roman" pitchFamily="18" charset="0"/>
                      </a:rPr>
                      <m:t>𝑍</m:t>
                    </m:r>
                    <m:r>
                      <a:rPr lang="es-MX" altLang="es-MX" sz="2600" i="1">
                        <a:solidFill>
                          <a:srgbClr val="000000"/>
                        </a:solidFill>
                        <a:latin typeface="Cambria Math"/>
                        <a:cs typeface="Times New Roman" pitchFamily="18" charset="0"/>
                      </a:rPr>
                      <m:t>=</m:t>
                    </m:r>
                    <m:f>
                      <m:fPr>
                        <m:ctrlPr>
                          <a:rPr lang="es-MX" altLang="es-MX" sz="2600" i="1">
                            <a:solidFill>
                              <a:srgbClr val="000000"/>
                            </a:solidFill>
                            <a:latin typeface="Cambria Math" panose="02040503050406030204" pitchFamily="18" charset="0"/>
                            <a:cs typeface="Times New Roman" pitchFamily="18" charset="0"/>
                          </a:rPr>
                        </m:ctrlPr>
                      </m:fPr>
                      <m:num>
                        <m:r>
                          <a:rPr lang="es-MX" altLang="es-MX" sz="2600" i="1">
                            <a:solidFill>
                              <a:srgbClr val="000000"/>
                            </a:solidFill>
                            <a:latin typeface="Cambria Math"/>
                            <a:cs typeface="Times New Roman" pitchFamily="18" charset="0"/>
                          </a:rPr>
                          <m:t>𝑋</m:t>
                        </m:r>
                        <m:r>
                          <a:rPr lang="es-MX" altLang="es-MX" sz="2600" i="1">
                            <a:solidFill>
                              <a:srgbClr val="000000"/>
                            </a:solidFill>
                            <a:latin typeface="Cambria Math"/>
                            <a:cs typeface="Times New Roman" pitchFamily="18" charset="0"/>
                          </a:rPr>
                          <m:t>−</m:t>
                        </m:r>
                        <m:r>
                          <a:rPr lang="es-MX" altLang="es-MX" sz="2600" i="1">
                            <a:solidFill>
                              <a:srgbClr val="000000"/>
                            </a:solidFill>
                            <a:latin typeface="Cambria Math"/>
                            <a:cs typeface="Times New Roman" pitchFamily="18" charset="0"/>
                          </a:rPr>
                          <m:t>𝜇</m:t>
                        </m:r>
                      </m:num>
                      <m:den>
                        <m:r>
                          <a:rPr lang="es-MX" altLang="es-MX" sz="2600" i="1">
                            <a:solidFill>
                              <a:srgbClr val="000000"/>
                            </a:solidFill>
                            <a:latin typeface="Cambria Math"/>
                            <a:cs typeface="Times New Roman" pitchFamily="18" charset="0"/>
                          </a:rPr>
                          <m:t>𝜎</m:t>
                        </m:r>
                      </m:den>
                    </m:f>
                  </m:oMath>
                </a14:m>
                <a:r>
                  <a:rPr lang="es-MX" altLang="es-MX" sz="2600" dirty="0">
                    <a:solidFill>
                      <a:srgbClr val="000000"/>
                    </a:solidFill>
                    <a:latin typeface="Bookman Old Style" pitchFamily="18" charset="0"/>
                    <a:cs typeface="Times New Roman" pitchFamily="18" charset="0"/>
                  </a:rPr>
                  <a:t> </a:t>
                </a:r>
              </a:p>
              <a:p>
                <a:pPr algn="just" eaLnBrk="1" hangingPunct="1">
                  <a:spcBef>
                    <a:spcPct val="0"/>
                  </a:spcBef>
                  <a:buClrTx/>
                  <a:buFontTx/>
                  <a:buNone/>
                </a:pPr>
                <a:endParaRPr lang="es-MX" altLang="es-MX" sz="2600" dirty="0">
                  <a:solidFill>
                    <a:srgbClr val="000000"/>
                  </a:solidFill>
                  <a:latin typeface="Bookman Old Style" pitchFamily="18" charset="0"/>
                  <a:cs typeface="Times New Roman" pitchFamily="18" charset="0"/>
                </a:endParaRPr>
              </a:p>
              <a:p>
                <a:pPr algn="just" eaLnBrk="1" hangingPunct="1">
                  <a:spcBef>
                    <a:spcPct val="0"/>
                  </a:spcBef>
                  <a:buClrTx/>
                  <a:buFontTx/>
                  <a:buNone/>
                </a:pPr>
                <a:endParaRPr lang="es-MX" altLang="es-MX" sz="2600" i="1" dirty="0">
                  <a:solidFill>
                    <a:srgbClr val="000000"/>
                  </a:solidFill>
                  <a:latin typeface="Cambria Math"/>
                  <a:cs typeface="Times New Roman" pitchFamily="18" charset="0"/>
                </a:endParaRPr>
              </a:p>
              <a:p>
                <a:pPr algn="just"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600" i="1">
                          <a:solidFill>
                            <a:srgbClr val="000000"/>
                          </a:solidFill>
                          <a:latin typeface="Cambria Math"/>
                          <a:cs typeface="Times New Roman" pitchFamily="18" charset="0"/>
                        </a:rPr>
                        <m:t>𝑃</m:t>
                      </m:r>
                      <m:d>
                        <m:dPr>
                          <m:ctrlPr>
                            <a:rPr lang="es-MX" altLang="es-MX" sz="2600" i="1">
                              <a:solidFill>
                                <a:srgbClr val="000000"/>
                              </a:solidFill>
                              <a:latin typeface="Cambria Math" panose="02040503050406030204" pitchFamily="18" charset="0"/>
                              <a:cs typeface="Times New Roman" pitchFamily="18" charset="0"/>
                            </a:rPr>
                          </m:ctrlPr>
                        </m:dPr>
                        <m:e>
                          <m:r>
                            <a:rPr lang="es-MX" altLang="es-MX" sz="2600" i="1">
                              <a:solidFill>
                                <a:srgbClr val="000000"/>
                              </a:solidFill>
                              <a:latin typeface="Cambria Math"/>
                              <a:cs typeface="Times New Roman" pitchFamily="18" charset="0"/>
                            </a:rPr>
                            <m:t>𝑋</m:t>
                          </m:r>
                          <m:r>
                            <a:rPr lang="es-MX" altLang="es-MX" sz="2600" i="1">
                              <a:solidFill>
                                <a:srgbClr val="000000"/>
                              </a:solidFill>
                              <a:latin typeface="Cambria Math" panose="02040503050406030204" pitchFamily="18" charset="0"/>
                              <a:cs typeface="Times New Roman" pitchFamily="18" charset="0"/>
                            </a:rPr>
                            <m:t>≥7.5</m:t>
                          </m:r>
                        </m:e>
                      </m:d>
                    </m:oMath>
                  </m:oMathPara>
                </a14:m>
                <a:endParaRPr lang="en-US" altLang="es-MX" dirty="0">
                  <a:latin typeface="Bookman Old Style" pitchFamily="18" charset="0"/>
                </a:endParaRPr>
              </a:p>
            </p:txBody>
          </p:sp>
        </mc:Choice>
        <mc:Fallback xmlns="">
          <p:sp>
            <p:nvSpPr>
              <p:cNvPr id="5" name="Rectangle 28"/>
              <p:cNvSpPr>
                <a:spLocks noRot="1" noChangeAspect="1" noMove="1" noResize="1" noEditPoints="1" noAdjustHandles="1" noChangeArrowheads="1" noChangeShapeType="1" noTextEdit="1"/>
              </p:cNvSpPr>
              <p:nvPr/>
            </p:nvSpPr>
            <p:spPr bwMode="auto">
              <a:xfrm>
                <a:off x="1016143" y="509400"/>
                <a:ext cx="8015922" cy="1860830"/>
              </a:xfrm>
              <a:prstGeom prst="rect">
                <a:avLst/>
              </a:prstGeom>
              <a:blipFill>
                <a:blip r:embed="rId2"/>
                <a:stretch>
                  <a:fillRect l="-13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l="13458" t="16419" r="7798" b="13281"/>
          <a:stretch/>
        </p:blipFill>
        <p:spPr>
          <a:xfrm>
            <a:off x="789073" y="2894128"/>
            <a:ext cx="3785616" cy="1997554"/>
          </a:xfrm>
          <a:prstGeom prst="rect">
            <a:avLst/>
          </a:prstGeom>
        </p:spPr>
      </p:pic>
    </p:spTree>
    <p:extLst>
      <p:ext uri="{BB962C8B-B14F-4D97-AF65-F5344CB8AC3E}">
        <p14:creationId xmlns:p14="http://schemas.microsoft.com/office/powerpoint/2010/main" val="2402465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Elipse 44"/>
          <p:cNvSpPr/>
          <p:nvPr/>
        </p:nvSpPr>
        <p:spPr>
          <a:xfrm>
            <a:off x="8757140" y="2179360"/>
            <a:ext cx="1477035" cy="5872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5" name="Rectangle 28"/>
              <p:cNvSpPr>
                <a:spLocks noChangeArrowheads="1"/>
              </p:cNvSpPr>
              <p:nvPr/>
            </p:nvSpPr>
            <p:spPr bwMode="auto">
              <a:xfrm>
                <a:off x="1874155" y="241058"/>
                <a:ext cx="8015922" cy="195963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s-MX" altLang="es-MX" sz="2600" b="1" dirty="0">
                    <a:solidFill>
                      <a:srgbClr val="000000"/>
                    </a:solidFill>
                    <a:cs typeface="Times New Roman" pitchFamily="18" charset="0"/>
                  </a:rPr>
                  <a:t>Transformación:        </a:t>
                </a:r>
                <a14:m>
                  <m:oMath xmlns:m="http://schemas.openxmlformats.org/officeDocument/2006/math">
                    <m:r>
                      <a:rPr lang="es-MX" altLang="es-MX" sz="2600" i="1">
                        <a:solidFill>
                          <a:srgbClr val="000000"/>
                        </a:solidFill>
                        <a:latin typeface="Cambria Math"/>
                        <a:cs typeface="Times New Roman" pitchFamily="18" charset="0"/>
                      </a:rPr>
                      <m:t>𝑍</m:t>
                    </m:r>
                    <m:r>
                      <a:rPr lang="es-MX" altLang="es-MX" sz="2600" i="1">
                        <a:solidFill>
                          <a:srgbClr val="000000"/>
                        </a:solidFill>
                        <a:latin typeface="Cambria Math"/>
                        <a:cs typeface="Times New Roman" pitchFamily="18" charset="0"/>
                      </a:rPr>
                      <m:t>=</m:t>
                    </m:r>
                    <m:f>
                      <m:fPr>
                        <m:ctrlPr>
                          <a:rPr lang="es-MX" altLang="es-MX" sz="2600" i="1">
                            <a:solidFill>
                              <a:srgbClr val="000000"/>
                            </a:solidFill>
                            <a:latin typeface="Cambria Math" panose="02040503050406030204" pitchFamily="18" charset="0"/>
                            <a:cs typeface="Times New Roman" pitchFamily="18" charset="0"/>
                          </a:rPr>
                        </m:ctrlPr>
                      </m:fPr>
                      <m:num>
                        <m:r>
                          <a:rPr lang="es-MX" altLang="es-MX" sz="2600" i="1">
                            <a:solidFill>
                              <a:srgbClr val="000000"/>
                            </a:solidFill>
                            <a:latin typeface="Cambria Math"/>
                            <a:cs typeface="Times New Roman" pitchFamily="18" charset="0"/>
                          </a:rPr>
                          <m:t>𝑋</m:t>
                        </m:r>
                        <m:r>
                          <a:rPr lang="es-MX" altLang="es-MX" sz="2600" i="1">
                            <a:solidFill>
                              <a:srgbClr val="000000"/>
                            </a:solidFill>
                            <a:latin typeface="Cambria Math"/>
                            <a:cs typeface="Times New Roman" pitchFamily="18" charset="0"/>
                          </a:rPr>
                          <m:t>−</m:t>
                        </m:r>
                        <m:r>
                          <a:rPr lang="es-MX" altLang="es-MX" sz="2600" i="1">
                            <a:solidFill>
                              <a:srgbClr val="000000"/>
                            </a:solidFill>
                            <a:latin typeface="Cambria Math"/>
                            <a:cs typeface="Times New Roman" pitchFamily="18" charset="0"/>
                          </a:rPr>
                          <m:t>𝜇</m:t>
                        </m:r>
                      </m:num>
                      <m:den>
                        <m:r>
                          <a:rPr lang="es-MX" altLang="es-MX" sz="2600" i="1">
                            <a:solidFill>
                              <a:srgbClr val="000000"/>
                            </a:solidFill>
                            <a:latin typeface="Cambria Math"/>
                            <a:cs typeface="Times New Roman" pitchFamily="18" charset="0"/>
                          </a:rPr>
                          <m:t>𝜎</m:t>
                        </m:r>
                      </m:den>
                    </m:f>
                  </m:oMath>
                </a14:m>
                <a:r>
                  <a:rPr lang="es-MX" altLang="es-MX" sz="2600" dirty="0">
                    <a:solidFill>
                      <a:srgbClr val="000000"/>
                    </a:solidFill>
                    <a:latin typeface="Bookman Old Style" pitchFamily="18" charset="0"/>
                    <a:cs typeface="Times New Roman" pitchFamily="18" charset="0"/>
                  </a:rPr>
                  <a:t> </a:t>
                </a:r>
              </a:p>
              <a:p>
                <a:pPr algn="just" eaLnBrk="1" hangingPunct="1">
                  <a:spcBef>
                    <a:spcPct val="0"/>
                  </a:spcBef>
                  <a:buClrTx/>
                  <a:buFontTx/>
                  <a:buNone/>
                </a:pPr>
                <a:endParaRPr lang="es-MX" altLang="es-MX" sz="2600" dirty="0">
                  <a:solidFill>
                    <a:srgbClr val="000000"/>
                  </a:solidFill>
                  <a:latin typeface="Bookman Old Style" pitchFamily="18" charset="0"/>
                  <a:cs typeface="Times New Roman" pitchFamily="18" charset="0"/>
                </a:endParaRPr>
              </a:p>
              <a:p>
                <a:pPr algn="just"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600" i="1">
                          <a:solidFill>
                            <a:srgbClr val="000000"/>
                          </a:solidFill>
                          <a:latin typeface="Cambria Math"/>
                          <a:cs typeface="Times New Roman" pitchFamily="18" charset="0"/>
                        </a:rPr>
                        <m:t>𝑃</m:t>
                      </m:r>
                      <m:d>
                        <m:dPr>
                          <m:ctrlPr>
                            <a:rPr lang="es-MX" altLang="es-MX" sz="2600" i="1">
                              <a:solidFill>
                                <a:srgbClr val="000000"/>
                              </a:solidFill>
                              <a:latin typeface="Cambria Math" panose="02040503050406030204" pitchFamily="18" charset="0"/>
                              <a:cs typeface="Times New Roman" pitchFamily="18" charset="0"/>
                            </a:rPr>
                          </m:ctrlPr>
                        </m:dPr>
                        <m:e>
                          <m:r>
                            <a:rPr lang="es-MX" altLang="es-MX" sz="2600" i="1">
                              <a:solidFill>
                                <a:srgbClr val="000000"/>
                              </a:solidFill>
                              <a:latin typeface="Cambria Math"/>
                              <a:cs typeface="Times New Roman" pitchFamily="18" charset="0"/>
                            </a:rPr>
                            <m:t>𝑋</m:t>
                          </m:r>
                          <m:r>
                            <a:rPr lang="es-MX" altLang="es-MX" sz="2600" i="1">
                              <a:solidFill>
                                <a:srgbClr val="000000"/>
                              </a:solidFill>
                              <a:latin typeface="Cambria Math" panose="02040503050406030204" pitchFamily="18" charset="0"/>
                              <a:cs typeface="Times New Roman" pitchFamily="18" charset="0"/>
                            </a:rPr>
                            <m:t>≥7.5</m:t>
                          </m:r>
                        </m:e>
                      </m:d>
                      <m:r>
                        <a:rPr lang="es-MX" altLang="es-MX" sz="2600" i="1">
                          <a:solidFill>
                            <a:srgbClr val="000000"/>
                          </a:solidFill>
                          <a:latin typeface="Cambria Math"/>
                          <a:cs typeface="Times New Roman" pitchFamily="18" charset="0"/>
                        </a:rPr>
                        <m:t>=</m:t>
                      </m:r>
                      <m:r>
                        <a:rPr lang="es-MX" altLang="es-MX" sz="2600" i="1">
                          <a:solidFill>
                            <a:srgbClr val="000000"/>
                          </a:solidFill>
                          <a:latin typeface="Cambria Math"/>
                          <a:cs typeface="Times New Roman" pitchFamily="18" charset="0"/>
                        </a:rPr>
                        <m:t>𝑃</m:t>
                      </m:r>
                      <m:d>
                        <m:dPr>
                          <m:ctrlPr>
                            <a:rPr lang="es-MX" altLang="es-MX" sz="2600" i="1">
                              <a:solidFill>
                                <a:srgbClr val="000000"/>
                              </a:solidFill>
                              <a:latin typeface="Cambria Math" panose="02040503050406030204" pitchFamily="18" charset="0"/>
                              <a:cs typeface="Times New Roman" pitchFamily="18" charset="0"/>
                            </a:rPr>
                          </m:ctrlPr>
                        </m:dPr>
                        <m:e>
                          <m:r>
                            <a:rPr lang="es-MX" altLang="es-MX" sz="2600" i="1">
                              <a:solidFill>
                                <a:srgbClr val="000000"/>
                              </a:solidFill>
                              <a:latin typeface="Cambria Math"/>
                              <a:cs typeface="Times New Roman" pitchFamily="18" charset="0"/>
                            </a:rPr>
                            <m:t>𝑍</m:t>
                          </m:r>
                          <m:r>
                            <a:rPr lang="es-MX" altLang="es-MX" sz="2600" i="1">
                              <a:solidFill>
                                <a:srgbClr val="000000"/>
                              </a:solidFill>
                              <a:latin typeface="Cambria Math" panose="02040503050406030204" pitchFamily="18" charset="0"/>
                              <a:cs typeface="Times New Roman" pitchFamily="18" charset="0"/>
                            </a:rPr>
                            <m:t>≥</m:t>
                          </m:r>
                          <m:f>
                            <m:fPr>
                              <m:ctrlPr>
                                <a:rPr lang="es-MX" altLang="es-MX" sz="2600" i="1">
                                  <a:solidFill>
                                    <a:srgbClr val="000000"/>
                                  </a:solidFill>
                                  <a:latin typeface="Cambria Math" panose="02040503050406030204" pitchFamily="18" charset="0"/>
                                  <a:cs typeface="Times New Roman" pitchFamily="18" charset="0"/>
                                </a:rPr>
                              </m:ctrlPr>
                            </m:fPr>
                            <m:num>
                              <m:r>
                                <a:rPr lang="es-MX" altLang="es-MX" sz="2600" i="1">
                                  <a:solidFill>
                                    <a:srgbClr val="000000"/>
                                  </a:solidFill>
                                  <a:latin typeface="Cambria Math" panose="02040503050406030204" pitchFamily="18" charset="0"/>
                                  <a:cs typeface="Times New Roman" pitchFamily="18" charset="0"/>
                                </a:rPr>
                                <m:t>7.5</m:t>
                              </m:r>
                              <m:r>
                                <a:rPr lang="es-MX" altLang="es-MX" sz="2600" i="1">
                                  <a:solidFill>
                                    <a:srgbClr val="000000"/>
                                  </a:solidFill>
                                  <a:latin typeface="Cambria Math"/>
                                  <a:cs typeface="Times New Roman" pitchFamily="18" charset="0"/>
                                </a:rPr>
                                <m:t>−10</m:t>
                              </m:r>
                            </m:num>
                            <m:den>
                              <m:r>
                                <a:rPr lang="es-MX" altLang="es-MX" sz="2600" i="1">
                                  <a:solidFill>
                                    <a:srgbClr val="000000"/>
                                  </a:solidFill>
                                  <a:latin typeface="Cambria Math"/>
                                  <a:cs typeface="Times New Roman" pitchFamily="18" charset="0"/>
                                </a:rPr>
                                <m:t>2</m:t>
                              </m:r>
                            </m:den>
                          </m:f>
                        </m:e>
                      </m:d>
                      <m:r>
                        <a:rPr lang="es-MX" altLang="es-MX" sz="2600" i="1">
                          <a:solidFill>
                            <a:srgbClr val="000000"/>
                          </a:solidFill>
                          <a:latin typeface="Cambria Math"/>
                          <a:cs typeface="Times New Roman" pitchFamily="18" charset="0"/>
                        </a:rPr>
                        <m:t>=</m:t>
                      </m:r>
                      <m:r>
                        <a:rPr lang="es-MX" altLang="es-MX" sz="2600" i="1">
                          <a:solidFill>
                            <a:srgbClr val="000000"/>
                          </a:solidFill>
                          <a:latin typeface="Cambria Math"/>
                          <a:cs typeface="Times New Roman" pitchFamily="18" charset="0"/>
                        </a:rPr>
                        <m:t>𝑃</m:t>
                      </m:r>
                      <m:d>
                        <m:dPr>
                          <m:ctrlPr>
                            <a:rPr lang="es-MX" altLang="es-MX" sz="2600" i="1">
                              <a:solidFill>
                                <a:srgbClr val="000000"/>
                              </a:solidFill>
                              <a:latin typeface="Cambria Math" panose="02040503050406030204" pitchFamily="18" charset="0"/>
                              <a:cs typeface="Times New Roman" pitchFamily="18" charset="0"/>
                            </a:rPr>
                          </m:ctrlPr>
                        </m:dPr>
                        <m:e>
                          <m:r>
                            <a:rPr lang="es-MX" altLang="es-MX" sz="2600" i="1">
                              <a:solidFill>
                                <a:srgbClr val="000000"/>
                              </a:solidFill>
                              <a:latin typeface="Cambria Math"/>
                              <a:cs typeface="Times New Roman" pitchFamily="18" charset="0"/>
                            </a:rPr>
                            <m:t>𝑍</m:t>
                          </m:r>
                          <m:r>
                            <a:rPr lang="es-MX" altLang="es-MX" sz="2600" i="1">
                              <a:solidFill>
                                <a:srgbClr val="000000"/>
                              </a:solidFill>
                              <a:latin typeface="Cambria Math" panose="02040503050406030204" pitchFamily="18" charset="0"/>
                              <a:cs typeface="Times New Roman" pitchFamily="18" charset="0"/>
                            </a:rPr>
                            <m:t>≥−</m:t>
                          </m:r>
                          <m:r>
                            <a:rPr lang="es-MX" altLang="es-MX" sz="2600" i="1">
                              <a:solidFill>
                                <a:srgbClr val="000000"/>
                              </a:solidFill>
                              <a:latin typeface="Cambria Math"/>
                              <a:cs typeface="Times New Roman" pitchFamily="18" charset="0"/>
                            </a:rPr>
                            <m:t>1.</m:t>
                          </m:r>
                          <m:r>
                            <a:rPr lang="es-MX" altLang="es-MX" sz="2600" i="1">
                              <a:solidFill>
                                <a:srgbClr val="000000"/>
                              </a:solidFill>
                              <a:latin typeface="Cambria Math" panose="02040503050406030204" pitchFamily="18" charset="0"/>
                              <a:cs typeface="Times New Roman" pitchFamily="18" charset="0"/>
                            </a:rPr>
                            <m:t>2</m:t>
                          </m:r>
                          <m:r>
                            <a:rPr lang="es-MX" altLang="es-MX" sz="2600" i="1">
                              <a:solidFill>
                                <a:srgbClr val="000000"/>
                              </a:solidFill>
                              <a:latin typeface="Cambria Math"/>
                              <a:cs typeface="Times New Roman" pitchFamily="18" charset="0"/>
                            </a:rPr>
                            <m:t>5</m:t>
                          </m:r>
                        </m:e>
                      </m:d>
                    </m:oMath>
                  </m:oMathPara>
                </a14:m>
                <a:endParaRPr lang="en-US" altLang="es-MX" dirty="0">
                  <a:latin typeface="Bookman Old Style" pitchFamily="18" charset="0"/>
                </a:endParaRPr>
              </a:p>
            </p:txBody>
          </p:sp>
        </mc:Choice>
        <mc:Fallback xmlns="">
          <p:sp>
            <p:nvSpPr>
              <p:cNvPr id="5" name="Rectangle 28"/>
              <p:cNvSpPr>
                <a:spLocks noRot="1" noChangeAspect="1" noMove="1" noResize="1" noEditPoints="1" noAdjustHandles="1" noChangeArrowheads="1" noChangeShapeType="1" noTextEdit="1"/>
              </p:cNvSpPr>
              <p:nvPr/>
            </p:nvSpPr>
            <p:spPr bwMode="auto">
              <a:xfrm>
                <a:off x="1874155" y="241058"/>
                <a:ext cx="8015922" cy="1959639"/>
              </a:xfrm>
              <a:prstGeom prst="rect">
                <a:avLst/>
              </a:prstGeom>
              <a:blipFill>
                <a:blip r:embed="rId3"/>
                <a:stretch>
                  <a:fillRect l="-13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grpSp>
        <p:nvGrpSpPr>
          <p:cNvPr id="7" name="Grupo 6"/>
          <p:cNvGrpSpPr/>
          <p:nvPr/>
        </p:nvGrpSpPr>
        <p:grpSpPr>
          <a:xfrm>
            <a:off x="1724025" y="3219450"/>
            <a:ext cx="5124451" cy="3390901"/>
            <a:chOff x="742949" y="432973"/>
            <a:chExt cx="7477540" cy="5128739"/>
          </a:xfrm>
        </p:grpSpPr>
        <p:pic>
          <p:nvPicPr>
            <p:cNvPr id="21" name="Imagen 20"/>
            <p:cNvPicPr>
              <a:picLocks noChangeAspect="1"/>
            </p:cNvPicPr>
            <p:nvPr/>
          </p:nvPicPr>
          <p:blipFill rotWithShape="1">
            <a:blip r:embed="rId4"/>
            <a:srcRect l="19511" t="42509" r="31069" b="631"/>
            <a:stretch/>
          </p:blipFill>
          <p:spPr>
            <a:xfrm>
              <a:off x="742950" y="722419"/>
              <a:ext cx="7477539" cy="4839293"/>
            </a:xfrm>
            <a:prstGeom prst="rect">
              <a:avLst/>
            </a:prstGeom>
          </p:spPr>
        </p:pic>
        <p:pic>
          <p:nvPicPr>
            <p:cNvPr id="30" name="Imagen 29"/>
            <p:cNvPicPr>
              <a:picLocks noChangeAspect="1"/>
            </p:cNvPicPr>
            <p:nvPr/>
          </p:nvPicPr>
          <p:blipFill rotWithShape="1">
            <a:blip r:embed="rId4"/>
            <a:srcRect l="19511" t="-871" r="31069" b="96032"/>
            <a:stretch/>
          </p:blipFill>
          <p:spPr>
            <a:xfrm>
              <a:off x="742949" y="432973"/>
              <a:ext cx="7477539" cy="411852"/>
            </a:xfrm>
            <a:prstGeom prst="rect">
              <a:avLst/>
            </a:prstGeom>
          </p:spPr>
        </p:pic>
      </p:grpSp>
      <p:pic>
        <p:nvPicPr>
          <p:cNvPr id="6" name="Imagen 5"/>
          <p:cNvPicPr>
            <a:picLocks noChangeAspect="1"/>
          </p:cNvPicPr>
          <p:nvPr/>
        </p:nvPicPr>
        <p:blipFill rotWithShape="1">
          <a:blip r:embed="rId5">
            <a:extLst>
              <a:ext uri="{28A0092B-C50C-407E-A947-70E740481C1C}">
                <a14:useLocalDpi xmlns:a14="http://schemas.microsoft.com/office/drawing/2010/main" val="0"/>
              </a:ext>
            </a:extLst>
          </a:blip>
          <a:srcRect l="11051" t="18944" r="5230" b="15408"/>
          <a:stretch/>
        </p:blipFill>
        <p:spPr>
          <a:xfrm>
            <a:off x="5970649" y="4011916"/>
            <a:ext cx="3843228" cy="1781175"/>
          </a:xfrm>
          <a:prstGeom prst="rect">
            <a:avLst/>
          </a:prstGeom>
        </p:spPr>
      </p:pic>
      <p:grpSp>
        <p:nvGrpSpPr>
          <p:cNvPr id="41" name="Grupo 40"/>
          <p:cNvGrpSpPr/>
          <p:nvPr/>
        </p:nvGrpSpPr>
        <p:grpSpPr>
          <a:xfrm>
            <a:off x="2057401" y="3491749"/>
            <a:ext cx="5117123" cy="3169887"/>
            <a:chOff x="533400" y="3491748"/>
            <a:chExt cx="5117123" cy="3169887"/>
          </a:xfrm>
        </p:grpSpPr>
        <p:sp>
          <p:nvSpPr>
            <p:cNvPr id="9" name="CuadroTexto 8"/>
            <p:cNvSpPr txBox="1"/>
            <p:nvPr/>
          </p:nvSpPr>
          <p:spPr>
            <a:xfrm>
              <a:off x="3567540" y="6400025"/>
              <a:ext cx="747285" cy="261610"/>
            </a:xfrm>
            <a:prstGeom prst="rect">
              <a:avLst/>
            </a:prstGeom>
            <a:solidFill>
              <a:schemeClr val="bg2">
                <a:lumMod val="75000"/>
              </a:schemeClr>
            </a:solidFill>
          </p:spPr>
          <p:txBody>
            <a:bodyPr wrap="square" rtlCol="0">
              <a:spAutoFit/>
            </a:bodyPr>
            <a:lstStyle/>
            <a:p>
              <a:pPr algn="ctr"/>
              <a:r>
                <a:rPr lang="es-MX" sz="1100" b="1" dirty="0"/>
                <a:t>0.10565</a:t>
              </a:r>
              <a:endParaRPr lang="es-MX" sz="1200" b="1" dirty="0"/>
            </a:p>
          </p:txBody>
        </p:sp>
        <p:cxnSp>
          <p:nvCxnSpPr>
            <p:cNvPr id="15" name="Conector curvado 14"/>
            <p:cNvCxnSpPr>
              <a:stCxn id="9" idx="3"/>
            </p:cNvCxnSpPr>
            <p:nvPr/>
          </p:nvCxnSpPr>
          <p:spPr>
            <a:xfrm flipV="1">
              <a:off x="4314825" y="5302967"/>
              <a:ext cx="1335698" cy="1227863"/>
            </a:xfrm>
            <a:prstGeom prst="curvedConnector3">
              <a:avLst>
                <a:gd name="adj1" fmla="val 50000"/>
              </a:avLst>
            </a:prstGeom>
            <a:ln w="57150">
              <a:solidFill>
                <a:srgbClr val="00B050"/>
              </a:solidFill>
              <a:prstDash val="sysDot"/>
              <a:tailEnd type="triangle"/>
            </a:ln>
          </p:spPr>
          <p:style>
            <a:lnRef idx="1">
              <a:schemeClr val="dk1"/>
            </a:lnRef>
            <a:fillRef idx="0">
              <a:schemeClr val="dk1"/>
            </a:fillRef>
            <a:effectRef idx="0">
              <a:schemeClr val="dk1"/>
            </a:effectRef>
            <a:fontRef idx="minor">
              <a:schemeClr val="tx1"/>
            </a:fontRef>
          </p:style>
        </p:cxnSp>
        <p:cxnSp>
          <p:nvCxnSpPr>
            <p:cNvPr id="36" name="Conector recto 35"/>
            <p:cNvCxnSpPr/>
            <p:nvPr/>
          </p:nvCxnSpPr>
          <p:spPr>
            <a:xfrm>
              <a:off x="533400" y="6610350"/>
              <a:ext cx="30341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p:nvPr/>
          </p:nvCxnSpPr>
          <p:spPr>
            <a:xfrm flipH="1">
              <a:off x="3681046" y="3491748"/>
              <a:ext cx="11723" cy="2902439"/>
            </a:xfrm>
            <a:prstGeom prst="line">
              <a:avLst/>
            </a:prstGeom>
            <a:ln w="381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Rectángulo 42"/>
              <p:cNvSpPr/>
              <p:nvPr/>
            </p:nvSpPr>
            <p:spPr>
              <a:xfrm>
                <a:off x="6113696" y="2226252"/>
                <a:ext cx="4288546" cy="492443"/>
              </a:xfrm>
              <a:prstGeom prst="rect">
                <a:avLst/>
              </a:prstGeom>
            </p:spPr>
            <p:txBody>
              <a:bodyPr wrap="none">
                <a:spAutoFit/>
              </a:bodyPr>
              <a:lstStyle/>
              <a:p>
                <a:pPr algn="ctr">
                  <a:spcBef>
                    <a:spcPct val="0"/>
                  </a:spcBef>
                </a:pPr>
                <a14:m>
                  <m:oMathPara xmlns:m="http://schemas.openxmlformats.org/officeDocument/2006/math">
                    <m:oMathParaPr>
                      <m:jc m:val="centerGroup"/>
                    </m:oMathParaPr>
                    <m:oMath xmlns:m="http://schemas.openxmlformats.org/officeDocument/2006/math">
                      <m:r>
                        <a:rPr lang="en-US" altLang="es-MX" sz="2600" i="1" dirty="0">
                          <a:latin typeface="Cambria Math" panose="02040503050406030204" pitchFamily="18" charset="0"/>
                        </a:rPr>
                        <m:t>=1−</m:t>
                      </m:r>
                      <m:r>
                        <a:rPr lang="en-US" altLang="es-MX" sz="2600" b="1" i="1" dirty="0">
                          <a:solidFill>
                            <a:srgbClr val="00B050"/>
                          </a:solidFill>
                          <a:latin typeface="Cambria Math" panose="02040503050406030204" pitchFamily="18" charset="0"/>
                        </a:rPr>
                        <m:t>𝟎</m:t>
                      </m:r>
                      <m:r>
                        <a:rPr lang="en-US" altLang="es-MX" sz="2600" b="1" i="1" dirty="0">
                          <a:solidFill>
                            <a:srgbClr val="00B050"/>
                          </a:solidFill>
                          <a:latin typeface="Cambria Math" panose="02040503050406030204" pitchFamily="18" charset="0"/>
                        </a:rPr>
                        <m:t>.</m:t>
                      </m:r>
                      <m:r>
                        <a:rPr lang="en-US" altLang="es-MX" sz="2600" b="1" i="1" dirty="0">
                          <a:solidFill>
                            <a:srgbClr val="00B050"/>
                          </a:solidFill>
                          <a:latin typeface="Cambria Math" panose="02040503050406030204" pitchFamily="18" charset="0"/>
                        </a:rPr>
                        <m:t>𝟏𝟎𝟓𝟔𝟓</m:t>
                      </m:r>
                      <m:r>
                        <a:rPr lang="en-US" altLang="es-MX" sz="2600" i="1" dirty="0">
                          <a:latin typeface="Cambria Math" panose="02040503050406030204" pitchFamily="18" charset="0"/>
                        </a:rPr>
                        <m:t>=</m:t>
                      </m:r>
                      <m:r>
                        <a:rPr lang="en-US" altLang="es-MX" sz="2600" b="1" i="1" dirty="0">
                          <a:latin typeface="Cambria Math" panose="02040503050406030204" pitchFamily="18" charset="0"/>
                        </a:rPr>
                        <m:t>𝟎</m:t>
                      </m:r>
                      <m:r>
                        <a:rPr lang="en-US" altLang="es-MX" sz="2600" b="1" i="1" dirty="0">
                          <a:latin typeface="Cambria Math" panose="02040503050406030204" pitchFamily="18" charset="0"/>
                        </a:rPr>
                        <m:t>.</m:t>
                      </m:r>
                      <m:r>
                        <a:rPr lang="en-US" altLang="es-MX" sz="2600" b="1" i="1" dirty="0">
                          <a:latin typeface="Cambria Math" panose="02040503050406030204" pitchFamily="18" charset="0"/>
                        </a:rPr>
                        <m:t>𝟖𝟗𝟒𝟑𝟓</m:t>
                      </m:r>
                    </m:oMath>
                  </m:oMathPara>
                </a14:m>
                <a:endParaRPr lang="en-US" altLang="es-MX" sz="2600" b="1" dirty="0">
                  <a:latin typeface="Bookman Old Style" pitchFamily="18" charset="0"/>
                </a:endParaRPr>
              </a:p>
            </p:txBody>
          </p:sp>
        </mc:Choice>
        <mc:Fallback xmlns="">
          <p:sp>
            <p:nvSpPr>
              <p:cNvPr id="43" name="Rectángulo 42"/>
              <p:cNvSpPr>
                <a:spLocks noRot="1" noChangeAspect="1" noMove="1" noResize="1" noEditPoints="1" noAdjustHandles="1" noChangeArrowheads="1" noChangeShapeType="1" noTextEdit="1"/>
              </p:cNvSpPr>
              <p:nvPr/>
            </p:nvSpPr>
            <p:spPr>
              <a:xfrm>
                <a:off x="6113696" y="2226252"/>
                <a:ext cx="4288546" cy="492443"/>
              </a:xfrm>
              <a:prstGeom prst="rect">
                <a:avLst/>
              </a:prstGeom>
              <a:blipFill>
                <a:blip r:embed="rId6"/>
                <a:stretch>
                  <a:fillRect/>
                </a:stretch>
              </a:blipFill>
            </p:spPr>
            <p:txBody>
              <a:bodyPr/>
              <a:lstStyle/>
              <a:p>
                <a:r>
                  <a:rPr lang="es-MX">
                    <a:noFill/>
                  </a:rPr>
                  <a:t> </a:t>
                </a:r>
              </a:p>
            </p:txBody>
          </p:sp>
        </mc:Fallback>
      </mc:AlternateContent>
      <p:cxnSp>
        <p:nvCxnSpPr>
          <p:cNvPr id="47" name="Conector curvado 46"/>
          <p:cNvCxnSpPr/>
          <p:nvPr/>
        </p:nvCxnSpPr>
        <p:spPr>
          <a:xfrm rot="5400000">
            <a:off x="7766575" y="3293188"/>
            <a:ext cx="2208791" cy="1226000"/>
          </a:xfrm>
          <a:prstGeom prst="curvedConnector3">
            <a:avLst>
              <a:gd name="adj1" fmla="val 39385"/>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33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28"/>
              <p:cNvSpPr>
                <a:spLocks noChangeArrowheads="1"/>
              </p:cNvSpPr>
              <p:nvPr/>
            </p:nvSpPr>
            <p:spPr bwMode="auto">
              <a:xfrm>
                <a:off x="824752" y="1579503"/>
                <a:ext cx="8015922" cy="14607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s-MX" altLang="es-MX" sz="2600" b="1" dirty="0">
                    <a:solidFill>
                      <a:srgbClr val="000000"/>
                    </a:solidFill>
                    <a:latin typeface="Bookman Old Style" panose="02050604050505020204" pitchFamily="18" charset="0"/>
                    <a:cs typeface="Times New Roman" pitchFamily="18" charset="0"/>
                  </a:rPr>
                  <a:t>Ejemplo:  </a:t>
                </a:r>
                <a14:m>
                  <m:oMath xmlns:m="http://schemas.openxmlformats.org/officeDocument/2006/math">
                    <m:r>
                      <a:rPr lang="es-MX" altLang="es-MX" sz="2600" b="1">
                        <a:solidFill>
                          <a:srgbClr val="000000"/>
                        </a:solidFill>
                        <a:latin typeface="Cambria Math"/>
                        <a:cs typeface="Times New Roman" pitchFamily="18" charset="0"/>
                      </a:rPr>
                      <m:t>        </m:t>
                    </m:r>
                    <m:r>
                      <a:rPr lang="es-MX" altLang="es-MX" sz="2600" i="1">
                        <a:solidFill>
                          <a:srgbClr val="000000"/>
                        </a:solidFill>
                        <a:latin typeface="Cambria Math"/>
                        <a:cs typeface="Times New Roman" pitchFamily="18" charset="0"/>
                      </a:rPr>
                      <m:t>𝜇</m:t>
                    </m:r>
                    <m:r>
                      <a:rPr lang="es-MX" altLang="es-MX" sz="2600" i="1">
                        <a:solidFill>
                          <a:srgbClr val="000000"/>
                        </a:solidFill>
                        <a:latin typeface="Cambria Math"/>
                        <a:cs typeface="Times New Roman" pitchFamily="18" charset="0"/>
                      </a:rPr>
                      <m:t>=10 </m:t>
                    </m:r>
                    <m:r>
                      <a:rPr lang="es-MX" altLang="es-MX" sz="2600" i="1">
                        <a:solidFill>
                          <a:srgbClr val="000000"/>
                        </a:solidFill>
                        <a:latin typeface="Cambria Math"/>
                        <a:cs typeface="Times New Roman" pitchFamily="18" charset="0"/>
                      </a:rPr>
                      <m:t>𝑦</m:t>
                    </m:r>
                    <m:r>
                      <a:rPr lang="es-MX" altLang="es-MX" sz="2600" i="1">
                        <a:solidFill>
                          <a:srgbClr val="000000"/>
                        </a:solidFill>
                        <a:latin typeface="Cambria Math"/>
                        <a:cs typeface="Times New Roman" pitchFamily="18" charset="0"/>
                      </a:rPr>
                      <m:t> </m:t>
                    </m:r>
                    <m:sSup>
                      <m:sSupPr>
                        <m:ctrlPr>
                          <a:rPr lang="es-MX" altLang="es-MX" sz="2600" i="1">
                            <a:solidFill>
                              <a:srgbClr val="000000"/>
                            </a:solidFill>
                            <a:latin typeface="Cambria Math" panose="02040503050406030204" pitchFamily="18" charset="0"/>
                            <a:cs typeface="Times New Roman" pitchFamily="18" charset="0"/>
                          </a:rPr>
                        </m:ctrlPr>
                      </m:sSupPr>
                      <m:e>
                        <m:r>
                          <a:rPr lang="es-MX" altLang="es-MX" sz="2600" i="1">
                            <a:solidFill>
                              <a:srgbClr val="000000"/>
                            </a:solidFill>
                            <a:latin typeface="Cambria Math"/>
                            <a:cs typeface="Times New Roman" pitchFamily="18" charset="0"/>
                          </a:rPr>
                          <m:t>𝜎</m:t>
                        </m:r>
                      </m:e>
                      <m:sup>
                        <m:r>
                          <a:rPr lang="es-MX" altLang="es-MX" sz="2600" i="1">
                            <a:solidFill>
                              <a:srgbClr val="000000"/>
                            </a:solidFill>
                            <a:latin typeface="Cambria Math"/>
                            <a:cs typeface="Times New Roman" pitchFamily="18" charset="0"/>
                          </a:rPr>
                          <m:t>2</m:t>
                        </m:r>
                      </m:sup>
                    </m:sSup>
                    <m:r>
                      <a:rPr lang="es-MX" altLang="es-MX" sz="2600" i="1">
                        <a:solidFill>
                          <a:srgbClr val="000000"/>
                        </a:solidFill>
                        <a:latin typeface="Cambria Math"/>
                        <a:cs typeface="Times New Roman" pitchFamily="18" charset="0"/>
                      </a:rPr>
                      <m:t>=4,                </m:t>
                    </m:r>
                    <m:r>
                      <a:rPr lang="es-MX" altLang="es-MX" sz="2600" i="1">
                        <a:solidFill>
                          <a:srgbClr val="000000"/>
                        </a:solidFill>
                        <a:latin typeface="Cambria Math"/>
                        <a:cs typeface="Times New Roman" pitchFamily="18" charset="0"/>
                      </a:rPr>
                      <m:t>𝑍</m:t>
                    </m:r>
                    <m:r>
                      <a:rPr lang="es-MX" altLang="es-MX" sz="2600" i="1">
                        <a:solidFill>
                          <a:srgbClr val="000000"/>
                        </a:solidFill>
                        <a:latin typeface="Cambria Math"/>
                        <a:cs typeface="Times New Roman" pitchFamily="18" charset="0"/>
                      </a:rPr>
                      <m:t>=</m:t>
                    </m:r>
                    <m:f>
                      <m:fPr>
                        <m:ctrlPr>
                          <a:rPr lang="es-MX" altLang="es-MX" sz="2600" i="1">
                            <a:solidFill>
                              <a:srgbClr val="000000"/>
                            </a:solidFill>
                            <a:latin typeface="Cambria Math" panose="02040503050406030204" pitchFamily="18" charset="0"/>
                            <a:cs typeface="Times New Roman" pitchFamily="18" charset="0"/>
                          </a:rPr>
                        </m:ctrlPr>
                      </m:fPr>
                      <m:num>
                        <m:r>
                          <a:rPr lang="es-MX" altLang="es-MX" sz="2600" i="1">
                            <a:solidFill>
                              <a:srgbClr val="000000"/>
                            </a:solidFill>
                            <a:latin typeface="Cambria Math"/>
                            <a:cs typeface="Times New Roman" pitchFamily="18" charset="0"/>
                          </a:rPr>
                          <m:t>𝑋</m:t>
                        </m:r>
                        <m:r>
                          <a:rPr lang="es-MX" altLang="es-MX" sz="2600" i="1">
                            <a:solidFill>
                              <a:srgbClr val="000000"/>
                            </a:solidFill>
                            <a:latin typeface="Cambria Math"/>
                            <a:cs typeface="Times New Roman" pitchFamily="18" charset="0"/>
                          </a:rPr>
                          <m:t>−</m:t>
                        </m:r>
                        <m:r>
                          <a:rPr lang="es-MX" altLang="es-MX" sz="2600" i="1">
                            <a:solidFill>
                              <a:srgbClr val="000000"/>
                            </a:solidFill>
                            <a:latin typeface="Cambria Math"/>
                            <a:cs typeface="Times New Roman" pitchFamily="18" charset="0"/>
                          </a:rPr>
                          <m:t>𝜇</m:t>
                        </m:r>
                      </m:num>
                      <m:den>
                        <m:r>
                          <a:rPr lang="es-MX" altLang="es-MX" sz="2600" i="1">
                            <a:solidFill>
                              <a:srgbClr val="000000"/>
                            </a:solidFill>
                            <a:latin typeface="Cambria Math"/>
                            <a:cs typeface="Times New Roman" pitchFamily="18" charset="0"/>
                          </a:rPr>
                          <m:t>𝜎</m:t>
                        </m:r>
                      </m:den>
                    </m:f>
                  </m:oMath>
                </a14:m>
                <a:r>
                  <a:rPr lang="es-MX" altLang="es-MX" sz="2600" dirty="0">
                    <a:solidFill>
                      <a:srgbClr val="000000"/>
                    </a:solidFill>
                    <a:latin typeface="Bookman Old Style" pitchFamily="18" charset="0"/>
                    <a:cs typeface="Times New Roman" pitchFamily="18" charset="0"/>
                  </a:rPr>
                  <a:t> </a:t>
                </a:r>
              </a:p>
              <a:p>
                <a:pPr eaLnBrk="1" hangingPunct="1">
                  <a:spcBef>
                    <a:spcPct val="0"/>
                  </a:spcBef>
                  <a:buClrTx/>
                  <a:buFontTx/>
                  <a:buNone/>
                </a:pPr>
                <a:endParaRPr lang="es-MX" altLang="es-MX" sz="2600" i="1" dirty="0">
                  <a:solidFill>
                    <a:srgbClr val="000000"/>
                  </a:solidFill>
                  <a:latin typeface="Bookman Old Style" pitchFamily="18" charset="0"/>
                  <a:cs typeface="Times New Roman" pitchFamily="18" charset="0"/>
                </a:endParaRPr>
              </a:p>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600" i="1">
                          <a:solidFill>
                            <a:srgbClr val="000000"/>
                          </a:solidFill>
                          <a:latin typeface="Cambria Math"/>
                          <a:cs typeface="Times New Roman" pitchFamily="18" charset="0"/>
                        </a:rPr>
                        <m:t>𝑃</m:t>
                      </m:r>
                      <m:d>
                        <m:dPr>
                          <m:ctrlPr>
                            <a:rPr lang="es-MX" altLang="es-MX" sz="2600" i="1">
                              <a:solidFill>
                                <a:srgbClr val="000000"/>
                              </a:solidFill>
                              <a:latin typeface="Cambria Math" panose="02040503050406030204" pitchFamily="18" charset="0"/>
                              <a:cs typeface="Times New Roman" pitchFamily="18" charset="0"/>
                            </a:rPr>
                          </m:ctrlPr>
                        </m:dPr>
                        <m:e>
                          <m:r>
                            <a:rPr lang="es-MX" altLang="es-MX" sz="2600" i="1">
                              <a:solidFill>
                                <a:srgbClr val="000000"/>
                              </a:solidFill>
                              <a:latin typeface="Cambria Math" panose="02040503050406030204" pitchFamily="18" charset="0"/>
                              <a:cs typeface="Times New Roman" pitchFamily="18" charset="0"/>
                            </a:rPr>
                            <m:t>11≤</m:t>
                          </m:r>
                          <m:r>
                            <a:rPr lang="es-MX" altLang="es-MX" sz="2600" i="1">
                              <a:solidFill>
                                <a:srgbClr val="000000"/>
                              </a:solidFill>
                              <a:latin typeface="Cambria Math"/>
                              <a:cs typeface="Times New Roman" pitchFamily="18" charset="0"/>
                            </a:rPr>
                            <m:t>𝑋</m:t>
                          </m:r>
                          <m:r>
                            <a:rPr lang="es-MX" altLang="es-MX" sz="2600" i="1">
                              <a:solidFill>
                                <a:srgbClr val="000000"/>
                              </a:solidFill>
                              <a:latin typeface="Cambria Math"/>
                              <a:cs typeface="Times New Roman" pitchFamily="18" charset="0"/>
                            </a:rPr>
                            <m:t>≤13</m:t>
                          </m:r>
                        </m:e>
                      </m:d>
                    </m:oMath>
                  </m:oMathPara>
                </a14:m>
                <a:endParaRPr lang="en-US" altLang="es-MX" dirty="0">
                  <a:latin typeface="Bookman Old Style" pitchFamily="18" charset="0"/>
                </a:endParaRPr>
              </a:p>
            </p:txBody>
          </p:sp>
        </mc:Choice>
        <mc:Fallback xmlns="">
          <p:sp>
            <p:nvSpPr>
              <p:cNvPr id="5" name="Rectangle 28"/>
              <p:cNvSpPr>
                <a:spLocks noRot="1" noChangeAspect="1" noMove="1" noResize="1" noEditPoints="1" noAdjustHandles="1" noChangeArrowheads="1" noChangeShapeType="1" noTextEdit="1"/>
              </p:cNvSpPr>
              <p:nvPr/>
            </p:nvSpPr>
            <p:spPr bwMode="auto">
              <a:xfrm>
                <a:off x="824752" y="1579503"/>
                <a:ext cx="8015922" cy="1460721"/>
              </a:xfrm>
              <a:prstGeom prst="rect">
                <a:avLst/>
              </a:prstGeom>
              <a:blipFill>
                <a:blip r:embed="rId2"/>
                <a:stretch>
                  <a:fillRect l="-13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pic>
        <p:nvPicPr>
          <p:cNvPr id="25" name="Imagen 24"/>
          <p:cNvPicPr>
            <a:picLocks noChangeAspect="1"/>
          </p:cNvPicPr>
          <p:nvPr/>
        </p:nvPicPr>
        <p:blipFill rotWithShape="1">
          <a:blip r:embed="rId3">
            <a:extLst>
              <a:ext uri="{28A0092B-C50C-407E-A947-70E740481C1C}">
                <a14:useLocalDpi xmlns:a14="http://schemas.microsoft.com/office/drawing/2010/main" val="0"/>
              </a:ext>
            </a:extLst>
          </a:blip>
          <a:srcRect l="18029" t="17477" r="14303" b="12658"/>
          <a:stretch/>
        </p:blipFill>
        <p:spPr>
          <a:xfrm>
            <a:off x="824752" y="4089400"/>
            <a:ext cx="4267201" cy="2604008"/>
          </a:xfrm>
          <a:prstGeom prst="rect">
            <a:avLst/>
          </a:prstGeom>
        </p:spPr>
      </p:pic>
      <p:pic>
        <p:nvPicPr>
          <p:cNvPr id="85" name="Imagen 84"/>
          <p:cNvPicPr>
            <a:picLocks noChangeAspect="1"/>
          </p:cNvPicPr>
          <p:nvPr/>
        </p:nvPicPr>
        <p:blipFill rotWithShape="1">
          <a:blip r:embed="rId3">
            <a:extLst>
              <a:ext uri="{28A0092B-C50C-407E-A947-70E740481C1C}">
                <a14:useLocalDpi xmlns:a14="http://schemas.microsoft.com/office/drawing/2010/main" val="0"/>
              </a:ext>
            </a:extLst>
          </a:blip>
          <a:srcRect l="19121" t="17477" r="11505" b="23453"/>
          <a:stretch/>
        </p:blipFill>
        <p:spPr>
          <a:xfrm>
            <a:off x="6678706" y="4089400"/>
            <a:ext cx="4374776" cy="2201672"/>
          </a:xfrm>
          <a:prstGeom prst="rect">
            <a:avLst/>
          </a:prstGeom>
        </p:spPr>
      </p:pic>
    </p:spTree>
    <p:extLst>
      <p:ext uri="{BB962C8B-B14F-4D97-AF65-F5344CB8AC3E}">
        <p14:creationId xmlns:p14="http://schemas.microsoft.com/office/powerpoint/2010/main" val="855600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28"/>
              <p:cNvSpPr>
                <a:spLocks noChangeArrowheads="1"/>
              </p:cNvSpPr>
              <p:nvPr/>
            </p:nvSpPr>
            <p:spPr bwMode="auto">
              <a:xfrm>
                <a:off x="958523" y="294257"/>
                <a:ext cx="8015922" cy="249824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s-MX" altLang="es-MX" sz="2600" b="1" dirty="0">
                    <a:solidFill>
                      <a:srgbClr val="000000"/>
                    </a:solidFill>
                    <a:cs typeface="Times New Roman" pitchFamily="18" charset="0"/>
                  </a:rPr>
                  <a:t>Transformación:                </a:t>
                </a:r>
                <a14:m>
                  <m:oMath xmlns:m="http://schemas.openxmlformats.org/officeDocument/2006/math">
                    <m:r>
                      <a:rPr lang="es-MX" altLang="es-MX" sz="2600" i="1">
                        <a:solidFill>
                          <a:srgbClr val="000000"/>
                        </a:solidFill>
                        <a:latin typeface="Cambria Math"/>
                        <a:cs typeface="Times New Roman" pitchFamily="18" charset="0"/>
                      </a:rPr>
                      <m:t>𝑍</m:t>
                    </m:r>
                    <m:r>
                      <a:rPr lang="es-MX" altLang="es-MX" sz="2600" i="1">
                        <a:solidFill>
                          <a:srgbClr val="000000"/>
                        </a:solidFill>
                        <a:latin typeface="Cambria Math"/>
                        <a:cs typeface="Times New Roman" pitchFamily="18" charset="0"/>
                      </a:rPr>
                      <m:t>=</m:t>
                    </m:r>
                    <m:f>
                      <m:fPr>
                        <m:ctrlPr>
                          <a:rPr lang="es-MX" altLang="es-MX" sz="2600" i="1">
                            <a:solidFill>
                              <a:srgbClr val="000000"/>
                            </a:solidFill>
                            <a:latin typeface="Cambria Math" panose="02040503050406030204" pitchFamily="18" charset="0"/>
                            <a:cs typeface="Times New Roman" pitchFamily="18" charset="0"/>
                          </a:rPr>
                        </m:ctrlPr>
                      </m:fPr>
                      <m:num>
                        <m:r>
                          <a:rPr lang="es-MX" altLang="es-MX" sz="2600" i="1">
                            <a:solidFill>
                              <a:srgbClr val="000000"/>
                            </a:solidFill>
                            <a:latin typeface="Cambria Math"/>
                            <a:cs typeface="Times New Roman" pitchFamily="18" charset="0"/>
                          </a:rPr>
                          <m:t>𝑋</m:t>
                        </m:r>
                        <m:r>
                          <a:rPr lang="es-MX" altLang="es-MX" sz="2600" i="1">
                            <a:solidFill>
                              <a:srgbClr val="000000"/>
                            </a:solidFill>
                            <a:latin typeface="Cambria Math"/>
                            <a:cs typeface="Times New Roman" pitchFamily="18" charset="0"/>
                          </a:rPr>
                          <m:t>−</m:t>
                        </m:r>
                        <m:r>
                          <a:rPr lang="es-MX" altLang="es-MX" sz="2600" i="1">
                            <a:solidFill>
                              <a:srgbClr val="000000"/>
                            </a:solidFill>
                            <a:latin typeface="Cambria Math"/>
                            <a:cs typeface="Times New Roman" pitchFamily="18" charset="0"/>
                          </a:rPr>
                          <m:t>𝜇</m:t>
                        </m:r>
                      </m:num>
                      <m:den>
                        <m:r>
                          <a:rPr lang="es-MX" altLang="es-MX" sz="2600" i="1">
                            <a:solidFill>
                              <a:srgbClr val="000000"/>
                            </a:solidFill>
                            <a:latin typeface="Cambria Math"/>
                            <a:cs typeface="Times New Roman" pitchFamily="18" charset="0"/>
                          </a:rPr>
                          <m:t>𝜎</m:t>
                        </m:r>
                      </m:den>
                    </m:f>
                  </m:oMath>
                </a14:m>
                <a:r>
                  <a:rPr lang="es-MX" altLang="es-MX" sz="2600" dirty="0">
                    <a:solidFill>
                      <a:srgbClr val="000000"/>
                    </a:solidFill>
                    <a:latin typeface="Bookman Old Style" pitchFamily="18" charset="0"/>
                    <a:cs typeface="Times New Roman" pitchFamily="18" charset="0"/>
                  </a:rPr>
                  <a:t> </a:t>
                </a:r>
              </a:p>
              <a:p>
                <a:pPr algn="just" eaLnBrk="1" hangingPunct="1">
                  <a:spcBef>
                    <a:spcPct val="0"/>
                  </a:spcBef>
                  <a:buClrTx/>
                  <a:buFontTx/>
                  <a:buNone/>
                </a:pPr>
                <a:endParaRPr lang="es-MX" altLang="es-MX" sz="2600" i="1" dirty="0">
                  <a:solidFill>
                    <a:srgbClr val="000000"/>
                  </a:solidFill>
                  <a:latin typeface="Cambria Math"/>
                  <a:cs typeface="Times New Roman" pitchFamily="18" charset="0"/>
                </a:endParaRPr>
              </a:p>
              <a:p>
                <a:pPr algn="just" eaLnBrk="1" hangingPunct="1">
                  <a:spcBef>
                    <a:spcPct val="0"/>
                  </a:spcBef>
                  <a:buClrTx/>
                  <a:buFontTx/>
                  <a:buNone/>
                </a:pPr>
                <a14:m>
                  <m:oMathPara xmlns:m="http://schemas.openxmlformats.org/officeDocument/2006/math">
                    <m:oMathParaPr>
                      <m:jc m:val="centerGroup"/>
                    </m:oMathParaPr>
                    <m:oMath xmlns:m="http://schemas.openxmlformats.org/officeDocument/2006/math">
                      <m:r>
                        <a:rPr lang="es-MX" altLang="es-MX" sz="2600" i="1">
                          <a:solidFill>
                            <a:srgbClr val="000000"/>
                          </a:solidFill>
                          <a:latin typeface="Cambria Math"/>
                          <a:cs typeface="Times New Roman" pitchFamily="18" charset="0"/>
                        </a:rPr>
                        <m:t>𝑃</m:t>
                      </m:r>
                      <m:d>
                        <m:dPr>
                          <m:ctrlPr>
                            <a:rPr lang="es-MX" altLang="es-MX" sz="2600" i="1">
                              <a:solidFill>
                                <a:srgbClr val="000000"/>
                              </a:solidFill>
                              <a:latin typeface="Cambria Math" panose="02040503050406030204" pitchFamily="18" charset="0"/>
                              <a:cs typeface="Times New Roman" pitchFamily="18" charset="0"/>
                            </a:rPr>
                          </m:ctrlPr>
                        </m:dPr>
                        <m:e>
                          <m:r>
                            <a:rPr lang="es-MX" altLang="es-MX" sz="2600" i="1">
                              <a:solidFill>
                                <a:srgbClr val="000000"/>
                              </a:solidFill>
                              <a:latin typeface="Cambria Math" panose="02040503050406030204" pitchFamily="18" charset="0"/>
                              <a:cs typeface="Times New Roman" pitchFamily="18" charset="0"/>
                            </a:rPr>
                            <m:t>11≤</m:t>
                          </m:r>
                          <m:r>
                            <a:rPr lang="es-MX" altLang="es-MX" sz="2600" i="1">
                              <a:solidFill>
                                <a:srgbClr val="000000"/>
                              </a:solidFill>
                              <a:latin typeface="Cambria Math"/>
                              <a:cs typeface="Times New Roman" pitchFamily="18" charset="0"/>
                            </a:rPr>
                            <m:t>𝑋</m:t>
                          </m:r>
                          <m:r>
                            <a:rPr lang="es-MX" altLang="es-MX" sz="2600" i="1">
                              <a:solidFill>
                                <a:srgbClr val="000000"/>
                              </a:solidFill>
                              <a:latin typeface="Cambria Math"/>
                              <a:cs typeface="Times New Roman" pitchFamily="18" charset="0"/>
                            </a:rPr>
                            <m:t>≤13</m:t>
                          </m:r>
                        </m:e>
                      </m:d>
                      <m:r>
                        <a:rPr lang="es-MX" altLang="es-MX" sz="2600" i="1">
                          <a:solidFill>
                            <a:srgbClr val="000000"/>
                          </a:solidFill>
                          <a:latin typeface="Cambria Math"/>
                          <a:cs typeface="Times New Roman" pitchFamily="18" charset="0"/>
                        </a:rPr>
                        <m:t>=</m:t>
                      </m:r>
                      <m:r>
                        <a:rPr lang="es-MX" altLang="es-MX" sz="2600" i="1">
                          <a:solidFill>
                            <a:srgbClr val="000000"/>
                          </a:solidFill>
                          <a:latin typeface="Cambria Math"/>
                          <a:cs typeface="Times New Roman" pitchFamily="18" charset="0"/>
                        </a:rPr>
                        <m:t>𝑃</m:t>
                      </m:r>
                      <m:d>
                        <m:dPr>
                          <m:ctrlPr>
                            <a:rPr lang="es-MX" altLang="es-MX" sz="2600" i="1">
                              <a:solidFill>
                                <a:srgbClr val="000000"/>
                              </a:solidFill>
                              <a:latin typeface="Cambria Math" panose="02040503050406030204" pitchFamily="18" charset="0"/>
                              <a:cs typeface="Times New Roman" pitchFamily="18" charset="0"/>
                            </a:rPr>
                          </m:ctrlPr>
                        </m:dPr>
                        <m:e>
                          <m:f>
                            <m:fPr>
                              <m:ctrlPr>
                                <a:rPr lang="es-MX" altLang="es-MX" sz="2600" i="1">
                                  <a:solidFill>
                                    <a:srgbClr val="000000"/>
                                  </a:solidFill>
                                  <a:latin typeface="Cambria Math" panose="02040503050406030204" pitchFamily="18" charset="0"/>
                                  <a:cs typeface="Times New Roman" pitchFamily="18" charset="0"/>
                                </a:rPr>
                              </m:ctrlPr>
                            </m:fPr>
                            <m:num>
                              <m:r>
                                <a:rPr lang="es-MX" altLang="es-MX" sz="2600" i="1">
                                  <a:solidFill>
                                    <a:srgbClr val="000000"/>
                                  </a:solidFill>
                                  <a:latin typeface="Cambria Math"/>
                                  <a:cs typeface="Times New Roman" pitchFamily="18" charset="0"/>
                                </a:rPr>
                                <m:t>1</m:t>
                              </m:r>
                              <m:r>
                                <a:rPr lang="es-MX" altLang="es-MX" sz="2600" i="1">
                                  <a:solidFill>
                                    <a:srgbClr val="000000"/>
                                  </a:solidFill>
                                  <a:latin typeface="Cambria Math" panose="02040503050406030204" pitchFamily="18" charset="0"/>
                                  <a:cs typeface="Times New Roman" pitchFamily="18" charset="0"/>
                                </a:rPr>
                                <m:t>1</m:t>
                              </m:r>
                              <m:r>
                                <a:rPr lang="es-MX" altLang="es-MX" sz="2600" i="1">
                                  <a:solidFill>
                                    <a:srgbClr val="000000"/>
                                  </a:solidFill>
                                  <a:latin typeface="Cambria Math"/>
                                  <a:cs typeface="Times New Roman" pitchFamily="18" charset="0"/>
                                </a:rPr>
                                <m:t>−10</m:t>
                              </m:r>
                            </m:num>
                            <m:den>
                              <m:r>
                                <a:rPr lang="es-MX" altLang="es-MX" sz="2600" i="1">
                                  <a:solidFill>
                                    <a:srgbClr val="000000"/>
                                  </a:solidFill>
                                  <a:latin typeface="Cambria Math"/>
                                  <a:cs typeface="Times New Roman" pitchFamily="18" charset="0"/>
                                </a:rPr>
                                <m:t>2</m:t>
                              </m:r>
                            </m:den>
                          </m:f>
                          <m:r>
                            <a:rPr lang="es-MX" altLang="es-MX" sz="2600" i="1">
                              <a:solidFill>
                                <a:srgbClr val="000000"/>
                              </a:solidFill>
                              <a:latin typeface="Cambria Math" panose="02040503050406030204" pitchFamily="18" charset="0"/>
                              <a:cs typeface="Times New Roman" pitchFamily="18" charset="0"/>
                            </a:rPr>
                            <m:t>≤</m:t>
                          </m:r>
                          <m:r>
                            <a:rPr lang="es-MX" altLang="es-MX" sz="2600" i="1">
                              <a:solidFill>
                                <a:srgbClr val="000000"/>
                              </a:solidFill>
                              <a:latin typeface="Cambria Math"/>
                              <a:cs typeface="Times New Roman" pitchFamily="18" charset="0"/>
                            </a:rPr>
                            <m:t>𝑍</m:t>
                          </m:r>
                          <m:r>
                            <a:rPr lang="es-MX" altLang="es-MX" sz="2600" i="1">
                              <a:solidFill>
                                <a:srgbClr val="000000"/>
                              </a:solidFill>
                              <a:latin typeface="Cambria Math"/>
                              <a:cs typeface="Times New Roman" pitchFamily="18" charset="0"/>
                            </a:rPr>
                            <m:t>≤</m:t>
                          </m:r>
                          <m:f>
                            <m:fPr>
                              <m:ctrlPr>
                                <a:rPr lang="es-MX" altLang="es-MX" sz="2600" i="1">
                                  <a:solidFill>
                                    <a:srgbClr val="000000"/>
                                  </a:solidFill>
                                  <a:latin typeface="Cambria Math" panose="02040503050406030204" pitchFamily="18" charset="0"/>
                                  <a:cs typeface="Times New Roman" pitchFamily="18" charset="0"/>
                                </a:rPr>
                              </m:ctrlPr>
                            </m:fPr>
                            <m:num>
                              <m:r>
                                <a:rPr lang="es-MX" altLang="es-MX" sz="2600" i="1">
                                  <a:solidFill>
                                    <a:srgbClr val="000000"/>
                                  </a:solidFill>
                                  <a:latin typeface="Cambria Math"/>
                                  <a:cs typeface="Times New Roman" pitchFamily="18" charset="0"/>
                                </a:rPr>
                                <m:t>13−10</m:t>
                              </m:r>
                            </m:num>
                            <m:den>
                              <m:r>
                                <a:rPr lang="es-MX" altLang="es-MX" sz="2600" i="1">
                                  <a:solidFill>
                                    <a:srgbClr val="000000"/>
                                  </a:solidFill>
                                  <a:latin typeface="Cambria Math"/>
                                  <a:cs typeface="Times New Roman" pitchFamily="18" charset="0"/>
                                </a:rPr>
                                <m:t>2</m:t>
                              </m:r>
                            </m:den>
                          </m:f>
                        </m:e>
                      </m:d>
                    </m:oMath>
                  </m:oMathPara>
                </a14:m>
                <a:endParaRPr lang="es-MX" altLang="es-MX" sz="2600" i="1" dirty="0">
                  <a:solidFill>
                    <a:srgbClr val="000000"/>
                  </a:solidFill>
                  <a:latin typeface="Cambria Math" panose="02040503050406030204" pitchFamily="18" charset="0"/>
                  <a:cs typeface="Times New Roman" pitchFamily="18" charset="0"/>
                </a:endParaRPr>
              </a:p>
              <a:p>
                <a:pPr algn="just" eaLnBrk="1" hangingPunct="1">
                  <a:spcBef>
                    <a:spcPct val="0"/>
                  </a:spcBef>
                  <a:buClrTx/>
                  <a:buFontTx/>
                  <a:buNone/>
                </a:pPr>
                <a:endParaRPr lang="es-MX" altLang="es-MX" sz="900" i="1" dirty="0">
                  <a:solidFill>
                    <a:srgbClr val="000000"/>
                  </a:solidFill>
                  <a:latin typeface="Cambria Math" panose="02040503050406030204" pitchFamily="18" charset="0"/>
                  <a:cs typeface="Times New Roman" pitchFamily="18" charset="0"/>
                </a:endParaRPr>
              </a:p>
              <a:p>
                <a:pPr algn="just" eaLnBrk="1" hangingPunct="1">
                  <a:spcBef>
                    <a:spcPct val="0"/>
                  </a:spcBef>
                  <a:buClrTx/>
                  <a:buFontTx/>
                  <a:buNone/>
                </a:pPr>
                <a:r>
                  <a:rPr lang="es-MX" altLang="es-MX" sz="2600" dirty="0">
                    <a:solidFill>
                      <a:srgbClr val="000000"/>
                    </a:solidFill>
                    <a:cs typeface="Times New Roman" pitchFamily="18" charset="0"/>
                  </a:rPr>
                  <a:t>                                     </a:t>
                </a:r>
                <a14:m>
                  <m:oMath xmlns:m="http://schemas.openxmlformats.org/officeDocument/2006/math">
                    <m:r>
                      <a:rPr lang="es-MX" altLang="es-MX" sz="2600" i="1">
                        <a:solidFill>
                          <a:srgbClr val="000000"/>
                        </a:solidFill>
                        <a:latin typeface="Cambria Math"/>
                        <a:cs typeface="Times New Roman" pitchFamily="18" charset="0"/>
                      </a:rPr>
                      <m:t>=</m:t>
                    </m:r>
                    <m:r>
                      <a:rPr lang="es-MX" altLang="es-MX" sz="2600" i="1">
                        <a:solidFill>
                          <a:srgbClr val="000000"/>
                        </a:solidFill>
                        <a:latin typeface="Cambria Math"/>
                        <a:cs typeface="Times New Roman" pitchFamily="18" charset="0"/>
                      </a:rPr>
                      <m:t>𝑃</m:t>
                    </m:r>
                    <m:d>
                      <m:dPr>
                        <m:ctrlPr>
                          <a:rPr lang="es-MX" altLang="es-MX" sz="2600" i="1">
                            <a:solidFill>
                              <a:srgbClr val="000000"/>
                            </a:solidFill>
                            <a:latin typeface="Cambria Math" panose="02040503050406030204" pitchFamily="18" charset="0"/>
                            <a:cs typeface="Times New Roman" pitchFamily="18" charset="0"/>
                          </a:rPr>
                        </m:ctrlPr>
                      </m:dPr>
                      <m:e>
                        <m:r>
                          <a:rPr lang="es-MX" altLang="es-MX" sz="2600" i="1">
                            <a:solidFill>
                              <a:srgbClr val="000000"/>
                            </a:solidFill>
                            <a:latin typeface="Cambria Math" panose="02040503050406030204" pitchFamily="18" charset="0"/>
                            <a:cs typeface="Times New Roman" pitchFamily="18" charset="0"/>
                          </a:rPr>
                          <m:t>0.5≤</m:t>
                        </m:r>
                        <m:r>
                          <a:rPr lang="es-MX" altLang="es-MX" sz="2600" i="1">
                            <a:solidFill>
                              <a:srgbClr val="000000"/>
                            </a:solidFill>
                            <a:latin typeface="Cambria Math"/>
                            <a:cs typeface="Times New Roman" pitchFamily="18" charset="0"/>
                          </a:rPr>
                          <m:t>𝑍</m:t>
                        </m:r>
                        <m:r>
                          <a:rPr lang="es-MX" altLang="es-MX" sz="2600" i="1">
                            <a:solidFill>
                              <a:srgbClr val="000000"/>
                            </a:solidFill>
                            <a:latin typeface="Cambria Math"/>
                            <a:cs typeface="Times New Roman" pitchFamily="18" charset="0"/>
                          </a:rPr>
                          <m:t>≤1.5</m:t>
                        </m:r>
                      </m:e>
                    </m:d>
                  </m:oMath>
                </a14:m>
                <a:endParaRPr lang="en-US" altLang="es-MX" dirty="0">
                  <a:latin typeface="Bookman Old Style" pitchFamily="18" charset="0"/>
                </a:endParaRPr>
              </a:p>
            </p:txBody>
          </p:sp>
        </mc:Choice>
        <mc:Fallback xmlns="">
          <p:sp>
            <p:nvSpPr>
              <p:cNvPr id="5" name="Rectangle 28"/>
              <p:cNvSpPr>
                <a:spLocks noRot="1" noChangeAspect="1" noMove="1" noResize="1" noEditPoints="1" noAdjustHandles="1" noChangeArrowheads="1" noChangeShapeType="1" noTextEdit="1"/>
              </p:cNvSpPr>
              <p:nvPr/>
            </p:nvSpPr>
            <p:spPr bwMode="auto">
              <a:xfrm>
                <a:off x="958523" y="294257"/>
                <a:ext cx="8015922" cy="2498248"/>
              </a:xfrm>
              <a:prstGeom prst="rect">
                <a:avLst/>
              </a:prstGeom>
              <a:blipFill>
                <a:blip r:embed="rId2"/>
                <a:stretch>
                  <a:fillRect l="-13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pic>
        <p:nvPicPr>
          <p:cNvPr id="9" name="Imagen 8"/>
          <p:cNvPicPr>
            <a:picLocks noChangeAspect="1"/>
          </p:cNvPicPr>
          <p:nvPr/>
        </p:nvPicPr>
        <p:blipFill rotWithShape="1">
          <a:blip r:embed="rId3">
            <a:extLst>
              <a:ext uri="{28A0092B-C50C-407E-A947-70E740481C1C}">
                <a14:useLocalDpi xmlns:a14="http://schemas.microsoft.com/office/drawing/2010/main" val="0"/>
              </a:ext>
            </a:extLst>
          </a:blip>
          <a:srcRect l="10841" t="17586" r="4633" b="14006"/>
          <a:stretch/>
        </p:blipFill>
        <p:spPr>
          <a:xfrm>
            <a:off x="3119120" y="3576320"/>
            <a:ext cx="6350760" cy="3037840"/>
          </a:xfrm>
          <a:prstGeom prst="rect">
            <a:avLst/>
          </a:prstGeom>
        </p:spPr>
      </p:pic>
    </p:spTree>
    <p:extLst>
      <p:ext uri="{BB962C8B-B14F-4D97-AF65-F5344CB8AC3E}">
        <p14:creationId xmlns:p14="http://schemas.microsoft.com/office/powerpoint/2010/main" val="322919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p:cNvPicPr>
            <a:picLocks noChangeAspect="1"/>
          </p:cNvPicPr>
          <p:nvPr/>
        </p:nvPicPr>
        <p:blipFill rotWithShape="1">
          <a:blip r:embed="rId2">
            <a:extLst>
              <a:ext uri="{28A0092B-C50C-407E-A947-70E740481C1C}">
                <a14:useLocalDpi xmlns:a14="http://schemas.microsoft.com/office/drawing/2010/main" val="0"/>
              </a:ext>
            </a:extLst>
          </a:blip>
          <a:srcRect l="10732" t="18706" r="5525" b="14781"/>
          <a:stretch/>
        </p:blipFill>
        <p:spPr>
          <a:xfrm>
            <a:off x="5676807" y="299661"/>
            <a:ext cx="3895725" cy="1828800"/>
          </a:xfrm>
          <a:prstGeom prst="rect">
            <a:avLst/>
          </a:prstGeom>
        </p:spPr>
      </p:pic>
      <mc:AlternateContent xmlns:mc="http://schemas.openxmlformats.org/markup-compatibility/2006" xmlns:a14="http://schemas.microsoft.com/office/drawing/2010/main">
        <mc:Choice Requires="a14">
          <p:sp>
            <p:nvSpPr>
              <p:cNvPr id="5" name="Rectangle 28"/>
              <p:cNvSpPr>
                <a:spLocks noChangeArrowheads="1"/>
              </p:cNvSpPr>
              <p:nvPr/>
            </p:nvSpPr>
            <p:spPr bwMode="auto">
              <a:xfrm>
                <a:off x="1194704" y="756869"/>
                <a:ext cx="4163425" cy="230832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s-MX" altLang="es-MX" sz="2400" b="1" dirty="0">
                    <a:solidFill>
                      <a:srgbClr val="000000"/>
                    </a:solidFill>
                    <a:latin typeface="Bookman Old Style" panose="02050604050505020204" pitchFamily="18" charset="0"/>
                    <a:cs typeface="Times New Roman" pitchFamily="18" charset="0"/>
                  </a:rPr>
                  <a:t>Ejemplo:  </a:t>
                </a:r>
                <a14:m>
                  <m:oMath xmlns:m="http://schemas.openxmlformats.org/officeDocument/2006/math">
                    <m:r>
                      <a:rPr lang="es-MX" altLang="es-MX" sz="2400" i="1">
                        <a:solidFill>
                          <a:srgbClr val="000000"/>
                        </a:solidFill>
                        <a:latin typeface="Cambria Math"/>
                        <a:cs typeface="Times New Roman" pitchFamily="18" charset="0"/>
                      </a:rPr>
                      <m:t>𝜇</m:t>
                    </m:r>
                    <m:r>
                      <a:rPr lang="es-MX" altLang="es-MX" sz="2400" i="1">
                        <a:solidFill>
                          <a:srgbClr val="000000"/>
                        </a:solidFill>
                        <a:latin typeface="Cambria Math"/>
                        <a:cs typeface="Times New Roman" pitchFamily="18" charset="0"/>
                      </a:rPr>
                      <m:t>=10 </m:t>
                    </m:r>
                    <m:r>
                      <a:rPr lang="es-MX" altLang="es-MX" sz="2400" i="1">
                        <a:solidFill>
                          <a:srgbClr val="000000"/>
                        </a:solidFill>
                        <a:latin typeface="Cambria Math"/>
                        <a:cs typeface="Times New Roman" pitchFamily="18" charset="0"/>
                      </a:rPr>
                      <m:t>𝑦</m:t>
                    </m:r>
                    <m:r>
                      <a:rPr lang="es-MX" altLang="es-MX" sz="2400" i="1">
                        <a:solidFill>
                          <a:srgbClr val="000000"/>
                        </a:solidFill>
                        <a:latin typeface="Cambria Math"/>
                        <a:cs typeface="Times New Roman" pitchFamily="18" charset="0"/>
                      </a:rPr>
                      <m:t> </m:t>
                    </m:r>
                    <m:sSup>
                      <m:sSupPr>
                        <m:ctrlPr>
                          <a:rPr lang="es-MX" altLang="es-MX" sz="2400" i="1">
                            <a:solidFill>
                              <a:srgbClr val="000000"/>
                            </a:solidFill>
                            <a:latin typeface="Cambria Math" panose="02040503050406030204" pitchFamily="18" charset="0"/>
                            <a:cs typeface="Times New Roman" pitchFamily="18" charset="0"/>
                          </a:rPr>
                        </m:ctrlPr>
                      </m:sSupPr>
                      <m:e>
                        <m:r>
                          <a:rPr lang="es-MX" altLang="es-MX" sz="2400" i="1">
                            <a:solidFill>
                              <a:srgbClr val="000000"/>
                            </a:solidFill>
                            <a:latin typeface="Cambria Math"/>
                            <a:cs typeface="Times New Roman" pitchFamily="18" charset="0"/>
                          </a:rPr>
                          <m:t>𝜎</m:t>
                        </m:r>
                      </m:e>
                      <m:sup>
                        <m:r>
                          <a:rPr lang="es-MX" altLang="es-MX" sz="2400" i="1">
                            <a:solidFill>
                              <a:srgbClr val="000000"/>
                            </a:solidFill>
                            <a:latin typeface="Cambria Math"/>
                            <a:cs typeface="Times New Roman" pitchFamily="18" charset="0"/>
                          </a:rPr>
                          <m:t>2</m:t>
                        </m:r>
                      </m:sup>
                    </m:sSup>
                    <m:r>
                      <a:rPr lang="es-MX" altLang="es-MX" sz="2400" i="1">
                        <a:solidFill>
                          <a:srgbClr val="000000"/>
                        </a:solidFill>
                        <a:latin typeface="Cambria Math"/>
                        <a:cs typeface="Times New Roman" pitchFamily="18" charset="0"/>
                      </a:rPr>
                      <m:t>=4,  </m:t>
                    </m:r>
                  </m:oMath>
                </a14:m>
                <a:endParaRPr lang="es-MX" altLang="es-MX" sz="2400" dirty="0">
                  <a:solidFill>
                    <a:srgbClr val="000000"/>
                  </a:solidFill>
                  <a:latin typeface="Bookman Old Style" pitchFamily="18" charset="0"/>
                  <a:cs typeface="Times New Roman" pitchFamily="18" charset="0"/>
                </a:endParaRPr>
              </a:p>
              <a:p>
                <a:pPr eaLnBrk="1" hangingPunct="1">
                  <a:spcBef>
                    <a:spcPct val="0"/>
                  </a:spcBef>
                  <a:buClrTx/>
                  <a:buFontTx/>
                  <a:buNone/>
                </a:pPr>
                <a:endParaRPr lang="es-MX" altLang="es-MX" sz="2400" dirty="0">
                  <a:solidFill>
                    <a:srgbClr val="000000"/>
                  </a:solidFill>
                  <a:latin typeface="Bookman Old Style" pitchFamily="18" charset="0"/>
                  <a:cs typeface="Times New Roman" pitchFamily="18" charset="0"/>
                </a:endParaRPr>
              </a:p>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400" i="1">
                          <a:solidFill>
                            <a:srgbClr val="000000"/>
                          </a:solidFill>
                          <a:latin typeface="Cambria Math"/>
                          <a:cs typeface="Times New Roman" pitchFamily="18" charset="0"/>
                        </a:rPr>
                        <m:t>𝑃</m:t>
                      </m:r>
                      <m:d>
                        <m:dPr>
                          <m:ctrlPr>
                            <a:rPr lang="es-MX" altLang="es-MX" sz="2400" i="1">
                              <a:solidFill>
                                <a:srgbClr val="000000"/>
                              </a:solidFill>
                              <a:latin typeface="Cambria Math" panose="02040503050406030204" pitchFamily="18" charset="0"/>
                              <a:cs typeface="Times New Roman" pitchFamily="18" charset="0"/>
                            </a:rPr>
                          </m:ctrlPr>
                        </m:dPr>
                        <m:e>
                          <m:r>
                            <a:rPr lang="es-MX" altLang="es-MX" sz="2400" i="1">
                              <a:solidFill>
                                <a:srgbClr val="000000"/>
                              </a:solidFill>
                              <a:latin typeface="Cambria Math" panose="02040503050406030204" pitchFamily="18" charset="0"/>
                              <a:cs typeface="Times New Roman" pitchFamily="18" charset="0"/>
                            </a:rPr>
                            <m:t>11≤</m:t>
                          </m:r>
                          <m:r>
                            <a:rPr lang="es-MX" altLang="es-MX" sz="2400" i="1">
                              <a:solidFill>
                                <a:srgbClr val="000000"/>
                              </a:solidFill>
                              <a:latin typeface="Cambria Math"/>
                              <a:cs typeface="Times New Roman" pitchFamily="18" charset="0"/>
                            </a:rPr>
                            <m:t>𝑋</m:t>
                          </m:r>
                          <m:r>
                            <a:rPr lang="es-MX" altLang="es-MX" sz="2400" i="1">
                              <a:solidFill>
                                <a:srgbClr val="000000"/>
                              </a:solidFill>
                              <a:latin typeface="Cambria Math"/>
                              <a:cs typeface="Times New Roman" pitchFamily="18" charset="0"/>
                            </a:rPr>
                            <m:t>≤13</m:t>
                          </m:r>
                        </m:e>
                      </m:d>
                    </m:oMath>
                  </m:oMathPara>
                </a14:m>
                <a:endParaRPr lang="es-MX" altLang="es-MX" sz="2400" dirty="0">
                  <a:solidFill>
                    <a:srgbClr val="000000"/>
                  </a:solidFill>
                  <a:latin typeface="Bookman Old Style" pitchFamily="18" charset="0"/>
                  <a:cs typeface="Times New Roman" pitchFamily="18" charset="0"/>
                </a:endParaRPr>
              </a:p>
              <a:p>
                <a:pPr eaLnBrk="1" hangingPunct="1">
                  <a:spcBef>
                    <a:spcPct val="0"/>
                  </a:spcBef>
                  <a:buClrTx/>
                  <a:buFontTx/>
                  <a:buNone/>
                </a:pPr>
                <a:endParaRPr lang="es-MX" altLang="es-MX" sz="2400" dirty="0">
                  <a:solidFill>
                    <a:srgbClr val="000000"/>
                  </a:solidFill>
                  <a:latin typeface="Bookman Old Style" pitchFamily="18" charset="0"/>
                  <a:cs typeface="Times New Roman" pitchFamily="18" charset="0"/>
                </a:endParaRPr>
              </a:p>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400" i="1">
                          <a:solidFill>
                            <a:srgbClr val="000000"/>
                          </a:solidFill>
                          <a:latin typeface="Cambria Math" panose="02040503050406030204" pitchFamily="18" charset="0"/>
                          <a:cs typeface="Times New Roman" pitchFamily="18" charset="0"/>
                        </a:rPr>
                        <m:t>     </m:t>
                      </m:r>
                      <m:r>
                        <a:rPr lang="es-MX" altLang="es-MX" sz="2400" i="1">
                          <a:solidFill>
                            <a:srgbClr val="000000"/>
                          </a:solidFill>
                          <a:latin typeface="Cambria Math"/>
                          <a:cs typeface="Times New Roman" pitchFamily="18" charset="0"/>
                        </a:rPr>
                        <m:t>=</m:t>
                      </m:r>
                      <m:r>
                        <a:rPr lang="es-MX" altLang="es-MX" sz="2400" i="1">
                          <a:solidFill>
                            <a:srgbClr val="000000"/>
                          </a:solidFill>
                          <a:latin typeface="Cambria Math"/>
                          <a:cs typeface="Times New Roman" pitchFamily="18" charset="0"/>
                        </a:rPr>
                        <m:t>𝑃</m:t>
                      </m:r>
                      <m:d>
                        <m:dPr>
                          <m:ctrlPr>
                            <a:rPr lang="es-MX" altLang="es-MX" sz="2400" i="1">
                              <a:solidFill>
                                <a:srgbClr val="000000"/>
                              </a:solidFill>
                              <a:latin typeface="Cambria Math" panose="02040503050406030204" pitchFamily="18" charset="0"/>
                              <a:cs typeface="Times New Roman" pitchFamily="18" charset="0"/>
                            </a:rPr>
                          </m:ctrlPr>
                        </m:dPr>
                        <m:e>
                          <m:r>
                            <a:rPr lang="es-MX" altLang="es-MX" sz="2400" i="1">
                              <a:solidFill>
                                <a:srgbClr val="000000"/>
                              </a:solidFill>
                              <a:latin typeface="Cambria Math" panose="02040503050406030204" pitchFamily="18" charset="0"/>
                              <a:cs typeface="Times New Roman" pitchFamily="18" charset="0"/>
                            </a:rPr>
                            <m:t>0.5≤</m:t>
                          </m:r>
                          <m:r>
                            <a:rPr lang="es-MX" altLang="es-MX" sz="2400" i="1">
                              <a:solidFill>
                                <a:srgbClr val="000000"/>
                              </a:solidFill>
                              <a:latin typeface="Cambria Math"/>
                              <a:cs typeface="Times New Roman" pitchFamily="18" charset="0"/>
                            </a:rPr>
                            <m:t>𝑍</m:t>
                          </m:r>
                          <m:r>
                            <a:rPr lang="es-MX" altLang="es-MX" sz="2400" i="1">
                              <a:solidFill>
                                <a:srgbClr val="000000"/>
                              </a:solidFill>
                              <a:latin typeface="Cambria Math"/>
                              <a:cs typeface="Times New Roman" pitchFamily="18" charset="0"/>
                            </a:rPr>
                            <m:t>&lt;1.5</m:t>
                          </m:r>
                        </m:e>
                      </m:d>
                    </m:oMath>
                  </m:oMathPara>
                </a14:m>
                <a:endParaRPr lang="es-MX" altLang="es-MX" sz="24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endParaRPr lang="es-MX" altLang="es-MX" sz="2400" i="1" dirty="0">
                  <a:solidFill>
                    <a:srgbClr val="000000"/>
                  </a:solidFill>
                  <a:latin typeface="Cambria Math" panose="02040503050406030204" pitchFamily="18" charset="0"/>
                  <a:cs typeface="Times New Roman" pitchFamily="18" charset="0"/>
                </a:endParaRPr>
              </a:p>
            </p:txBody>
          </p:sp>
        </mc:Choice>
        <mc:Fallback xmlns="">
          <p:sp>
            <p:nvSpPr>
              <p:cNvPr id="5" name="Rectangle 28"/>
              <p:cNvSpPr>
                <a:spLocks noRot="1" noChangeAspect="1" noMove="1" noResize="1" noEditPoints="1" noAdjustHandles="1" noChangeArrowheads="1" noChangeShapeType="1" noTextEdit="1"/>
              </p:cNvSpPr>
              <p:nvPr/>
            </p:nvSpPr>
            <p:spPr bwMode="auto">
              <a:xfrm>
                <a:off x="1194704" y="756869"/>
                <a:ext cx="4163425" cy="2308324"/>
              </a:xfrm>
              <a:prstGeom prst="rect">
                <a:avLst/>
              </a:prstGeom>
              <a:blipFill>
                <a:blip r:embed="rId3"/>
                <a:stretch>
                  <a:fillRect l="-2343" t="-158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7" name="Rectangle 28"/>
              <p:cNvSpPr>
                <a:spLocks noChangeArrowheads="1"/>
              </p:cNvSpPr>
              <p:nvPr/>
            </p:nvSpPr>
            <p:spPr bwMode="auto">
              <a:xfrm>
                <a:off x="1520834" y="3317708"/>
                <a:ext cx="1963334"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400" i="1">
                          <a:solidFill>
                            <a:srgbClr val="000000"/>
                          </a:solidFill>
                          <a:latin typeface="Cambria Math" panose="02040503050406030204" pitchFamily="18" charset="0"/>
                          <a:cs typeface="Times New Roman" pitchFamily="18" charset="0"/>
                        </a:rPr>
                        <m:t>=</m:t>
                      </m:r>
                      <m:r>
                        <a:rPr lang="es-MX" altLang="es-MX" sz="2400" i="1">
                          <a:solidFill>
                            <a:srgbClr val="000000"/>
                          </a:solidFill>
                          <a:latin typeface="Cambria Math" panose="02040503050406030204" pitchFamily="18" charset="0"/>
                          <a:cs typeface="Times New Roman" pitchFamily="18" charset="0"/>
                        </a:rPr>
                        <m:t>𝑃</m:t>
                      </m:r>
                      <m:d>
                        <m:dPr>
                          <m:ctrlPr>
                            <a:rPr lang="es-MX" altLang="es-MX" sz="2400" i="1">
                              <a:solidFill>
                                <a:srgbClr val="000000"/>
                              </a:solidFill>
                              <a:latin typeface="Cambria Math" panose="02040503050406030204" pitchFamily="18" charset="0"/>
                              <a:cs typeface="Times New Roman" pitchFamily="18" charset="0"/>
                            </a:rPr>
                          </m:ctrlPr>
                        </m:dPr>
                        <m:e>
                          <m:r>
                            <a:rPr lang="es-MX" altLang="es-MX" sz="2400" i="1">
                              <a:solidFill>
                                <a:srgbClr val="000000"/>
                              </a:solidFill>
                              <a:latin typeface="Cambria Math" panose="02040503050406030204" pitchFamily="18" charset="0"/>
                              <a:cs typeface="Times New Roman" pitchFamily="18" charset="0"/>
                            </a:rPr>
                            <m:t>𝑍</m:t>
                          </m:r>
                          <m:r>
                            <a:rPr lang="es-MX" altLang="es-MX" sz="2400" i="1">
                              <a:solidFill>
                                <a:srgbClr val="000000"/>
                              </a:solidFill>
                              <a:latin typeface="Cambria Math" panose="02040503050406030204" pitchFamily="18" charset="0"/>
                              <a:cs typeface="Times New Roman" pitchFamily="18" charset="0"/>
                            </a:rPr>
                            <m:t>≤1.5</m:t>
                          </m:r>
                        </m:e>
                      </m:d>
                    </m:oMath>
                  </m:oMathPara>
                </a14:m>
                <a:endParaRPr lang="es-MX" altLang="es-MX" sz="2400" i="1" dirty="0">
                  <a:solidFill>
                    <a:srgbClr val="000000"/>
                  </a:solidFill>
                  <a:latin typeface="Cambria Math" panose="02040503050406030204" pitchFamily="18" charset="0"/>
                  <a:cs typeface="Times New Roman" pitchFamily="18" charset="0"/>
                </a:endParaRPr>
              </a:p>
            </p:txBody>
          </p:sp>
        </mc:Choice>
        <mc:Fallback xmlns="">
          <p:sp>
            <p:nvSpPr>
              <p:cNvPr id="27" name="Rectangle 28"/>
              <p:cNvSpPr>
                <a:spLocks noRot="1" noChangeAspect="1" noMove="1" noResize="1" noEditPoints="1" noAdjustHandles="1" noChangeArrowheads="1" noChangeShapeType="1" noTextEdit="1"/>
              </p:cNvSpPr>
              <p:nvPr/>
            </p:nvSpPr>
            <p:spPr bwMode="auto">
              <a:xfrm>
                <a:off x="1520834" y="3317708"/>
                <a:ext cx="1963334" cy="461665"/>
              </a:xfrm>
              <a:prstGeom prst="rect">
                <a:avLst/>
              </a:prstGeom>
              <a:blipFill>
                <a:blip r:embed="rId4"/>
                <a:stretch>
                  <a:fillRect b="-26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8" name="Rectangle 28"/>
              <p:cNvSpPr>
                <a:spLocks noChangeArrowheads="1"/>
              </p:cNvSpPr>
              <p:nvPr/>
            </p:nvSpPr>
            <p:spPr bwMode="auto">
              <a:xfrm>
                <a:off x="1482831" y="4268180"/>
                <a:ext cx="4163425" cy="12003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400" i="1">
                          <a:solidFill>
                            <a:srgbClr val="000000"/>
                          </a:solidFill>
                          <a:latin typeface="Cambria Math" panose="02040503050406030204" pitchFamily="18" charset="0"/>
                          <a:cs typeface="Times New Roman" pitchFamily="18" charset="0"/>
                        </a:rPr>
                        <m:t>=0.93319−0.69146</m:t>
                      </m:r>
                    </m:oMath>
                  </m:oMathPara>
                </a14:m>
                <a:endParaRPr lang="es-MX" altLang="es-MX" sz="24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endParaRPr lang="es-MX" altLang="es-MX" sz="24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400" i="1">
                          <a:solidFill>
                            <a:srgbClr val="000000"/>
                          </a:solidFill>
                          <a:latin typeface="Cambria Math" panose="02040503050406030204" pitchFamily="18" charset="0"/>
                          <a:cs typeface="Times New Roman" pitchFamily="18" charset="0"/>
                        </a:rPr>
                        <m:t>=</m:t>
                      </m:r>
                      <m:r>
                        <a:rPr lang="es-MX" altLang="es-MX" sz="2400" b="1" i="1">
                          <a:solidFill>
                            <a:srgbClr val="000000"/>
                          </a:solidFill>
                          <a:latin typeface="Cambria Math" panose="02040503050406030204" pitchFamily="18" charset="0"/>
                          <a:cs typeface="Times New Roman" pitchFamily="18" charset="0"/>
                        </a:rPr>
                        <m:t>𝟎</m:t>
                      </m:r>
                      <m:r>
                        <a:rPr lang="es-MX" altLang="es-MX" sz="2400" b="1" i="1">
                          <a:solidFill>
                            <a:srgbClr val="000000"/>
                          </a:solidFill>
                          <a:latin typeface="Cambria Math" panose="02040503050406030204" pitchFamily="18" charset="0"/>
                          <a:cs typeface="Times New Roman" pitchFamily="18" charset="0"/>
                        </a:rPr>
                        <m:t>.</m:t>
                      </m:r>
                      <m:r>
                        <a:rPr lang="es-MX" altLang="es-MX" sz="2400" b="1" i="1">
                          <a:solidFill>
                            <a:srgbClr val="000000"/>
                          </a:solidFill>
                          <a:latin typeface="Cambria Math" panose="02040503050406030204" pitchFamily="18" charset="0"/>
                          <a:cs typeface="Times New Roman" pitchFamily="18" charset="0"/>
                        </a:rPr>
                        <m:t>𝟐𝟒𝟏𝟕𝟑</m:t>
                      </m:r>
                    </m:oMath>
                  </m:oMathPara>
                </a14:m>
                <a:endParaRPr lang="en-US" altLang="es-MX" sz="2400" b="1" dirty="0">
                  <a:latin typeface="Bookman Old Style" pitchFamily="18" charset="0"/>
                </a:endParaRPr>
              </a:p>
            </p:txBody>
          </p:sp>
        </mc:Choice>
        <mc:Fallback xmlns="">
          <p:sp>
            <p:nvSpPr>
              <p:cNvPr id="28" name="Rectangle 28"/>
              <p:cNvSpPr>
                <a:spLocks noRot="1" noChangeAspect="1" noMove="1" noResize="1" noEditPoints="1" noAdjustHandles="1" noChangeArrowheads="1" noChangeShapeType="1" noTextEdit="1"/>
              </p:cNvSpPr>
              <p:nvPr/>
            </p:nvSpPr>
            <p:spPr bwMode="auto">
              <a:xfrm>
                <a:off x="1482831" y="4268180"/>
                <a:ext cx="4163425" cy="1200329"/>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pic>
        <p:nvPicPr>
          <p:cNvPr id="16" name="Imagen 15"/>
          <p:cNvPicPr>
            <a:picLocks noChangeAspect="1"/>
          </p:cNvPicPr>
          <p:nvPr/>
        </p:nvPicPr>
        <p:blipFill rotWithShape="1">
          <a:blip r:embed="rId6">
            <a:extLst>
              <a:ext uri="{28A0092B-C50C-407E-A947-70E740481C1C}">
                <a14:useLocalDpi xmlns:a14="http://schemas.microsoft.com/office/drawing/2010/main" val="0"/>
              </a:ext>
            </a:extLst>
          </a:blip>
          <a:srcRect t="19242" b="15354"/>
          <a:stretch/>
        </p:blipFill>
        <p:spPr>
          <a:xfrm>
            <a:off x="5177625" y="4385309"/>
            <a:ext cx="4651988" cy="1798320"/>
          </a:xfrm>
          <a:prstGeom prst="rect">
            <a:avLst/>
          </a:prstGeom>
        </p:spPr>
      </p:pic>
      <p:pic>
        <p:nvPicPr>
          <p:cNvPr id="17" name="Imagen 16"/>
          <p:cNvPicPr>
            <a:picLocks noChangeAspect="1"/>
          </p:cNvPicPr>
          <p:nvPr/>
        </p:nvPicPr>
        <p:blipFill rotWithShape="1">
          <a:blip r:embed="rId7">
            <a:extLst>
              <a:ext uri="{28A0092B-C50C-407E-A947-70E740481C1C}">
                <a14:useLocalDpi xmlns:a14="http://schemas.microsoft.com/office/drawing/2010/main" val="0"/>
              </a:ext>
            </a:extLst>
          </a:blip>
          <a:srcRect l="10087" t="17054" r="4737" b="15324"/>
          <a:stretch/>
        </p:blipFill>
        <p:spPr>
          <a:xfrm>
            <a:off x="5638800" y="2343149"/>
            <a:ext cx="3962401" cy="1859280"/>
          </a:xfrm>
          <a:prstGeom prst="rect">
            <a:avLst/>
          </a:prstGeom>
        </p:spPr>
      </p:pic>
      <p:cxnSp>
        <p:nvCxnSpPr>
          <p:cNvPr id="21" name="Conector recto 20"/>
          <p:cNvCxnSpPr/>
          <p:nvPr/>
        </p:nvCxnSpPr>
        <p:spPr>
          <a:xfrm flipV="1">
            <a:off x="7861935" y="2261870"/>
            <a:ext cx="3810" cy="3669028"/>
          </a:xfrm>
          <a:prstGeom prst="line">
            <a:avLst/>
          </a:prstGeom>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CuadroTexto 28"/>
              <p:cNvSpPr txBox="1"/>
              <p:nvPr/>
            </p:nvSpPr>
            <p:spPr>
              <a:xfrm>
                <a:off x="7932245" y="2545034"/>
                <a:ext cx="220079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sz="1600" i="1">
                          <a:latin typeface="Cambria Math" panose="02040503050406030204" pitchFamily="18" charset="0"/>
                        </a:rPr>
                        <m:t>𝑃</m:t>
                      </m:r>
                      <m:d>
                        <m:dPr>
                          <m:ctrlPr>
                            <a:rPr lang="es-MX" sz="1600" i="1">
                              <a:latin typeface="Cambria Math" panose="02040503050406030204" pitchFamily="18" charset="0"/>
                            </a:rPr>
                          </m:ctrlPr>
                        </m:dPr>
                        <m:e>
                          <m:r>
                            <a:rPr lang="es-MX" sz="1600" i="1">
                              <a:latin typeface="Cambria Math" panose="02040503050406030204" pitchFamily="18" charset="0"/>
                            </a:rPr>
                            <m:t>𝑍</m:t>
                          </m:r>
                          <m:r>
                            <a:rPr lang="es-MX" sz="1600" i="1">
                              <a:latin typeface="Cambria Math" panose="02040503050406030204" pitchFamily="18" charset="0"/>
                            </a:rPr>
                            <m:t>≤1.5</m:t>
                          </m:r>
                        </m:e>
                      </m:d>
                      <m:r>
                        <a:rPr lang="es-MX" sz="1600" i="1">
                          <a:latin typeface="Cambria Math" panose="02040503050406030204" pitchFamily="18" charset="0"/>
                        </a:rPr>
                        <m:t>=0.93319</m:t>
                      </m:r>
                    </m:oMath>
                  </m:oMathPara>
                </a14:m>
                <a:endParaRPr lang="es-MX" sz="1600" dirty="0"/>
              </a:p>
            </p:txBody>
          </p:sp>
        </mc:Choice>
        <mc:Fallback xmlns="">
          <p:sp>
            <p:nvSpPr>
              <p:cNvPr id="29" name="CuadroTexto 28"/>
              <p:cNvSpPr txBox="1">
                <a:spLocks noRot="1" noChangeAspect="1" noMove="1" noResize="1" noEditPoints="1" noAdjustHandles="1" noChangeArrowheads="1" noChangeShapeType="1" noTextEdit="1"/>
              </p:cNvSpPr>
              <p:nvPr/>
            </p:nvSpPr>
            <p:spPr>
              <a:xfrm>
                <a:off x="7932245" y="2545034"/>
                <a:ext cx="2200795" cy="338554"/>
              </a:xfrm>
              <a:prstGeom prst="rect">
                <a:avLst/>
              </a:prstGeom>
              <a:blipFill>
                <a:blip r:embed="rId8"/>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0" name="CuadroTexto 29"/>
              <p:cNvSpPr txBox="1"/>
              <p:nvPr/>
            </p:nvSpPr>
            <p:spPr>
              <a:xfrm>
                <a:off x="7989953" y="4563161"/>
                <a:ext cx="2143087" cy="338554"/>
              </a:xfrm>
              <a:prstGeom prst="rect">
                <a:avLst/>
              </a:prstGeom>
              <a:noFill/>
            </p:spPr>
            <p:txBody>
              <a:bodyPr wrap="none" rtlCol="0">
                <a:spAutoFit/>
              </a:bodyPr>
              <a:lstStyle/>
              <a:p>
                <a14:m>
                  <m:oMath xmlns:m="http://schemas.openxmlformats.org/officeDocument/2006/math">
                    <m:r>
                      <a:rPr lang="es-MX" sz="1600" i="1">
                        <a:latin typeface="Cambria Math" panose="02040503050406030204" pitchFamily="18" charset="0"/>
                      </a:rPr>
                      <m:t>𝑃</m:t>
                    </m:r>
                    <m:d>
                      <m:dPr>
                        <m:ctrlPr>
                          <a:rPr lang="es-MX" sz="1600" i="1">
                            <a:latin typeface="Cambria Math" panose="02040503050406030204" pitchFamily="18" charset="0"/>
                          </a:rPr>
                        </m:ctrlPr>
                      </m:dPr>
                      <m:e>
                        <m:r>
                          <a:rPr lang="es-MX" sz="1600" i="1">
                            <a:latin typeface="Cambria Math" panose="02040503050406030204" pitchFamily="18" charset="0"/>
                          </a:rPr>
                          <m:t>𝑍</m:t>
                        </m:r>
                        <m:r>
                          <a:rPr lang="es-MX" sz="1600" i="1">
                            <a:latin typeface="Cambria Math" panose="02040503050406030204" pitchFamily="18" charset="0"/>
                          </a:rPr>
                          <m:t>≤0.5</m:t>
                        </m:r>
                      </m:e>
                    </m:d>
                    <m:r>
                      <a:rPr lang="es-MX" sz="1600" i="1">
                        <a:latin typeface="Cambria Math" panose="02040503050406030204" pitchFamily="18" charset="0"/>
                      </a:rPr>
                      <m:t>=0.</m:t>
                    </m:r>
                  </m:oMath>
                </a14:m>
                <a:r>
                  <a:rPr lang="es-MX" sz="1600" dirty="0"/>
                  <a:t>69146</a:t>
                </a:r>
              </a:p>
            </p:txBody>
          </p:sp>
        </mc:Choice>
        <mc:Fallback xmlns="">
          <p:sp>
            <p:nvSpPr>
              <p:cNvPr id="30" name="CuadroTexto 29"/>
              <p:cNvSpPr txBox="1">
                <a:spLocks noRot="1" noChangeAspect="1" noMove="1" noResize="1" noEditPoints="1" noAdjustHandles="1" noChangeArrowheads="1" noChangeShapeType="1" noTextEdit="1"/>
              </p:cNvSpPr>
              <p:nvPr/>
            </p:nvSpPr>
            <p:spPr>
              <a:xfrm>
                <a:off x="7989953" y="4563161"/>
                <a:ext cx="2143087" cy="338554"/>
              </a:xfrm>
              <a:prstGeom prst="rect">
                <a:avLst/>
              </a:prstGeom>
              <a:blipFill>
                <a:blip r:embed="rId9"/>
                <a:stretch>
                  <a:fillRect t="-3636" b="-2545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 name="Rectángulo 2"/>
              <p:cNvSpPr/>
              <p:nvPr/>
            </p:nvSpPr>
            <p:spPr>
              <a:xfrm>
                <a:off x="3284432" y="3317708"/>
                <a:ext cx="192931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MX" altLang="es-MX" sz="2400" i="1">
                          <a:solidFill>
                            <a:srgbClr val="000000"/>
                          </a:solidFill>
                          <a:latin typeface="Cambria Math" panose="02040503050406030204" pitchFamily="18" charset="0"/>
                          <a:cs typeface="Times New Roman" pitchFamily="18" charset="0"/>
                        </a:rPr>
                        <m:t>−</m:t>
                      </m:r>
                      <m:r>
                        <a:rPr lang="es-MX" altLang="es-MX" sz="2400" i="1">
                          <a:solidFill>
                            <a:srgbClr val="000000"/>
                          </a:solidFill>
                          <a:latin typeface="Cambria Math" panose="02040503050406030204" pitchFamily="18" charset="0"/>
                          <a:cs typeface="Times New Roman" pitchFamily="18" charset="0"/>
                        </a:rPr>
                        <m:t>𝑃</m:t>
                      </m:r>
                      <m:d>
                        <m:dPr>
                          <m:ctrlPr>
                            <a:rPr lang="es-MX" altLang="es-MX" sz="2400" i="1">
                              <a:solidFill>
                                <a:srgbClr val="000000"/>
                              </a:solidFill>
                              <a:latin typeface="Cambria Math" panose="02040503050406030204" pitchFamily="18" charset="0"/>
                              <a:cs typeface="Times New Roman" pitchFamily="18" charset="0"/>
                            </a:rPr>
                          </m:ctrlPr>
                        </m:dPr>
                        <m:e>
                          <m:r>
                            <a:rPr lang="es-MX" altLang="es-MX" sz="2400" i="1">
                              <a:solidFill>
                                <a:srgbClr val="000000"/>
                              </a:solidFill>
                              <a:latin typeface="Cambria Math" panose="02040503050406030204" pitchFamily="18" charset="0"/>
                              <a:cs typeface="Times New Roman" pitchFamily="18" charset="0"/>
                            </a:rPr>
                            <m:t>𝑍</m:t>
                          </m:r>
                          <m:r>
                            <a:rPr lang="es-MX" altLang="es-MX" sz="2400" i="1">
                              <a:solidFill>
                                <a:srgbClr val="000000"/>
                              </a:solidFill>
                              <a:latin typeface="Cambria Math" panose="02040503050406030204" pitchFamily="18" charset="0"/>
                              <a:cs typeface="Times New Roman" pitchFamily="18" charset="0"/>
                            </a:rPr>
                            <m:t>≤0.5</m:t>
                          </m:r>
                        </m:e>
                      </m:d>
                    </m:oMath>
                  </m:oMathPara>
                </a14:m>
                <a:endParaRPr lang="es-MX" sz="2400" i="1" dirty="0">
                  <a:solidFill>
                    <a:srgbClr val="000000"/>
                  </a:solidFill>
                  <a:latin typeface="Cambria Math" panose="02040503050406030204" pitchFamily="18" charset="0"/>
                  <a:cs typeface="Times New Roman" pitchFamily="18" charset="0"/>
                </a:endParaRPr>
              </a:p>
            </p:txBody>
          </p:sp>
        </mc:Choice>
        <mc:Fallback xmlns="">
          <p:sp>
            <p:nvSpPr>
              <p:cNvPr id="3" name="Rectángulo 2"/>
              <p:cNvSpPr>
                <a:spLocks noRot="1" noChangeAspect="1" noMove="1" noResize="1" noEditPoints="1" noAdjustHandles="1" noChangeArrowheads="1" noChangeShapeType="1" noTextEdit="1"/>
              </p:cNvSpPr>
              <p:nvPr/>
            </p:nvSpPr>
            <p:spPr>
              <a:xfrm>
                <a:off x="3284432" y="3317708"/>
                <a:ext cx="1929311" cy="461665"/>
              </a:xfrm>
              <a:prstGeom prst="rect">
                <a:avLst/>
              </a:prstGeom>
              <a:blipFill>
                <a:blip r:embed="rId10"/>
                <a:stretch>
                  <a:fillRect b="-1316"/>
                </a:stretch>
              </a:blipFill>
            </p:spPr>
            <p:txBody>
              <a:bodyPr/>
              <a:lstStyle/>
              <a:p>
                <a:r>
                  <a:rPr lang="es-MX">
                    <a:noFill/>
                  </a:rPr>
                  <a:t> </a:t>
                </a:r>
              </a:p>
            </p:txBody>
          </p:sp>
        </mc:Fallback>
      </mc:AlternateContent>
    </p:spTree>
    <p:extLst>
      <p:ext uri="{BB962C8B-B14F-4D97-AF65-F5344CB8AC3E}">
        <p14:creationId xmlns:p14="http://schemas.microsoft.com/office/powerpoint/2010/main" val="106192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28"/>
              <p:cNvSpPr>
                <a:spLocks noChangeArrowheads="1"/>
              </p:cNvSpPr>
              <p:nvPr/>
            </p:nvSpPr>
            <p:spPr bwMode="auto">
              <a:xfrm>
                <a:off x="799263" y="239100"/>
                <a:ext cx="8015922" cy="14607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s-MX" altLang="es-MX" sz="2600" b="1" dirty="0">
                    <a:solidFill>
                      <a:srgbClr val="000000"/>
                    </a:solidFill>
                    <a:latin typeface="Bookman Old Style" panose="02050604050505020204" pitchFamily="18" charset="0"/>
                    <a:cs typeface="Times New Roman" pitchFamily="18" charset="0"/>
                  </a:rPr>
                  <a:t>Ejemplo:  </a:t>
                </a:r>
                <a14:m>
                  <m:oMath xmlns:m="http://schemas.openxmlformats.org/officeDocument/2006/math">
                    <m:r>
                      <a:rPr lang="es-MX" altLang="es-MX" sz="2600" b="1">
                        <a:solidFill>
                          <a:srgbClr val="000000"/>
                        </a:solidFill>
                        <a:latin typeface="Cambria Math"/>
                        <a:cs typeface="Times New Roman" pitchFamily="18" charset="0"/>
                      </a:rPr>
                      <m:t>        </m:t>
                    </m:r>
                    <m:r>
                      <a:rPr lang="es-MX" altLang="es-MX" sz="2600" i="1">
                        <a:solidFill>
                          <a:srgbClr val="000000"/>
                        </a:solidFill>
                        <a:latin typeface="Cambria Math"/>
                        <a:cs typeface="Times New Roman" pitchFamily="18" charset="0"/>
                      </a:rPr>
                      <m:t>𝜇</m:t>
                    </m:r>
                    <m:r>
                      <a:rPr lang="es-MX" altLang="es-MX" sz="2600" i="1">
                        <a:solidFill>
                          <a:srgbClr val="000000"/>
                        </a:solidFill>
                        <a:latin typeface="Cambria Math"/>
                        <a:cs typeface="Times New Roman" pitchFamily="18" charset="0"/>
                      </a:rPr>
                      <m:t>=10 </m:t>
                    </m:r>
                    <m:r>
                      <a:rPr lang="es-MX" altLang="es-MX" sz="2600" i="1">
                        <a:solidFill>
                          <a:srgbClr val="000000"/>
                        </a:solidFill>
                        <a:latin typeface="Cambria Math"/>
                        <a:cs typeface="Times New Roman" pitchFamily="18" charset="0"/>
                      </a:rPr>
                      <m:t>𝑦</m:t>
                    </m:r>
                    <m:r>
                      <a:rPr lang="es-MX" altLang="es-MX" sz="2600" i="1">
                        <a:solidFill>
                          <a:srgbClr val="000000"/>
                        </a:solidFill>
                        <a:latin typeface="Cambria Math"/>
                        <a:cs typeface="Times New Roman" pitchFamily="18" charset="0"/>
                      </a:rPr>
                      <m:t> </m:t>
                    </m:r>
                    <m:sSup>
                      <m:sSupPr>
                        <m:ctrlPr>
                          <a:rPr lang="es-MX" altLang="es-MX" sz="2600" i="1">
                            <a:solidFill>
                              <a:srgbClr val="000000"/>
                            </a:solidFill>
                            <a:latin typeface="Cambria Math" panose="02040503050406030204" pitchFamily="18" charset="0"/>
                            <a:cs typeface="Times New Roman" pitchFamily="18" charset="0"/>
                          </a:rPr>
                        </m:ctrlPr>
                      </m:sSupPr>
                      <m:e>
                        <m:r>
                          <a:rPr lang="es-MX" altLang="es-MX" sz="2600" i="1">
                            <a:solidFill>
                              <a:srgbClr val="000000"/>
                            </a:solidFill>
                            <a:latin typeface="Cambria Math"/>
                            <a:cs typeface="Times New Roman" pitchFamily="18" charset="0"/>
                          </a:rPr>
                          <m:t>𝜎</m:t>
                        </m:r>
                      </m:e>
                      <m:sup>
                        <m:r>
                          <a:rPr lang="es-MX" altLang="es-MX" sz="2600" i="1">
                            <a:solidFill>
                              <a:srgbClr val="000000"/>
                            </a:solidFill>
                            <a:latin typeface="Cambria Math"/>
                            <a:cs typeface="Times New Roman" pitchFamily="18" charset="0"/>
                          </a:rPr>
                          <m:t>2</m:t>
                        </m:r>
                      </m:sup>
                    </m:sSup>
                    <m:r>
                      <a:rPr lang="es-MX" altLang="es-MX" sz="2600" i="1">
                        <a:solidFill>
                          <a:srgbClr val="000000"/>
                        </a:solidFill>
                        <a:latin typeface="Cambria Math"/>
                        <a:cs typeface="Times New Roman" pitchFamily="18" charset="0"/>
                      </a:rPr>
                      <m:t>=4,                </m:t>
                    </m:r>
                    <m:r>
                      <a:rPr lang="es-MX" altLang="es-MX" sz="2600" i="1">
                        <a:solidFill>
                          <a:srgbClr val="000000"/>
                        </a:solidFill>
                        <a:latin typeface="Cambria Math"/>
                        <a:cs typeface="Times New Roman" pitchFamily="18" charset="0"/>
                      </a:rPr>
                      <m:t>𝑍</m:t>
                    </m:r>
                    <m:r>
                      <a:rPr lang="es-MX" altLang="es-MX" sz="2600" i="1">
                        <a:solidFill>
                          <a:srgbClr val="000000"/>
                        </a:solidFill>
                        <a:latin typeface="Cambria Math"/>
                        <a:cs typeface="Times New Roman" pitchFamily="18" charset="0"/>
                      </a:rPr>
                      <m:t>=</m:t>
                    </m:r>
                    <m:f>
                      <m:fPr>
                        <m:ctrlPr>
                          <a:rPr lang="es-MX" altLang="es-MX" sz="2600" i="1">
                            <a:solidFill>
                              <a:srgbClr val="000000"/>
                            </a:solidFill>
                            <a:latin typeface="Cambria Math" panose="02040503050406030204" pitchFamily="18" charset="0"/>
                            <a:cs typeface="Times New Roman" pitchFamily="18" charset="0"/>
                          </a:rPr>
                        </m:ctrlPr>
                      </m:fPr>
                      <m:num>
                        <m:r>
                          <a:rPr lang="es-MX" altLang="es-MX" sz="2600" i="1">
                            <a:solidFill>
                              <a:srgbClr val="000000"/>
                            </a:solidFill>
                            <a:latin typeface="Cambria Math"/>
                            <a:cs typeface="Times New Roman" pitchFamily="18" charset="0"/>
                          </a:rPr>
                          <m:t>𝑋</m:t>
                        </m:r>
                        <m:r>
                          <a:rPr lang="es-MX" altLang="es-MX" sz="2600" i="1">
                            <a:solidFill>
                              <a:srgbClr val="000000"/>
                            </a:solidFill>
                            <a:latin typeface="Cambria Math"/>
                            <a:cs typeface="Times New Roman" pitchFamily="18" charset="0"/>
                          </a:rPr>
                          <m:t>−</m:t>
                        </m:r>
                        <m:r>
                          <a:rPr lang="es-MX" altLang="es-MX" sz="2600" i="1">
                            <a:solidFill>
                              <a:srgbClr val="000000"/>
                            </a:solidFill>
                            <a:latin typeface="Cambria Math"/>
                            <a:cs typeface="Times New Roman" pitchFamily="18" charset="0"/>
                          </a:rPr>
                          <m:t>𝜇</m:t>
                        </m:r>
                      </m:num>
                      <m:den>
                        <m:r>
                          <a:rPr lang="es-MX" altLang="es-MX" sz="2600" i="1">
                            <a:solidFill>
                              <a:srgbClr val="000000"/>
                            </a:solidFill>
                            <a:latin typeface="Cambria Math"/>
                            <a:cs typeface="Times New Roman" pitchFamily="18" charset="0"/>
                          </a:rPr>
                          <m:t>𝜎</m:t>
                        </m:r>
                      </m:den>
                    </m:f>
                  </m:oMath>
                </a14:m>
                <a:r>
                  <a:rPr lang="es-MX" altLang="es-MX" sz="2600" dirty="0">
                    <a:solidFill>
                      <a:srgbClr val="000000"/>
                    </a:solidFill>
                    <a:latin typeface="Bookman Old Style" pitchFamily="18" charset="0"/>
                    <a:cs typeface="Times New Roman" pitchFamily="18" charset="0"/>
                  </a:rPr>
                  <a:t> </a:t>
                </a:r>
              </a:p>
              <a:p>
                <a:pPr eaLnBrk="1" hangingPunct="1">
                  <a:spcBef>
                    <a:spcPct val="0"/>
                  </a:spcBef>
                  <a:buClrTx/>
                  <a:buFontTx/>
                  <a:buNone/>
                </a:pPr>
                <a:endParaRPr lang="es-MX" altLang="es-MX" sz="2600" i="1" dirty="0">
                  <a:solidFill>
                    <a:srgbClr val="000000"/>
                  </a:solidFill>
                  <a:latin typeface="Bookman Old Style" pitchFamily="18" charset="0"/>
                  <a:cs typeface="Times New Roman" pitchFamily="18" charset="0"/>
                </a:endParaRPr>
              </a:p>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600" i="1">
                          <a:solidFill>
                            <a:srgbClr val="000000"/>
                          </a:solidFill>
                          <a:latin typeface="Cambria Math"/>
                          <a:cs typeface="Times New Roman" pitchFamily="18" charset="0"/>
                        </a:rPr>
                        <m:t>𝑃</m:t>
                      </m:r>
                      <m:d>
                        <m:dPr>
                          <m:ctrlPr>
                            <a:rPr lang="es-MX" altLang="es-MX" sz="2600" i="1">
                              <a:solidFill>
                                <a:srgbClr val="000000"/>
                              </a:solidFill>
                              <a:latin typeface="Cambria Math" panose="02040503050406030204" pitchFamily="18" charset="0"/>
                              <a:cs typeface="Times New Roman" pitchFamily="18" charset="0"/>
                            </a:rPr>
                          </m:ctrlPr>
                        </m:dPr>
                        <m:e>
                          <m:r>
                            <a:rPr lang="es-MX" altLang="es-MX" sz="2600" i="1">
                              <a:solidFill>
                                <a:srgbClr val="000000"/>
                              </a:solidFill>
                              <a:latin typeface="Cambria Math" panose="02040503050406030204" pitchFamily="18" charset="0"/>
                              <a:cs typeface="Times New Roman" pitchFamily="18" charset="0"/>
                            </a:rPr>
                            <m:t>6≤</m:t>
                          </m:r>
                          <m:r>
                            <a:rPr lang="es-MX" altLang="es-MX" sz="2600" i="1">
                              <a:solidFill>
                                <a:srgbClr val="000000"/>
                              </a:solidFill>
                              <a:latin typeface="Cambria Math"/>
                              <a:cs typeface="Times New Roman" pitchFamily="18" charset="0"/>
                            </a:rPr>
                            <m:t>𝑋</m:t>
                          </m:r>
                          <m:r>
                            <a:rPr lang="es-MX" altLang="es-MX" sz="2600" i="1">
                              <a:solidFill>
                                <a:srgbClr val="000000"/>
                              </a:solidFill>
                              <a:latin typeface="Cambria Math"/>
                              <a:cs typeface="Times New Roman" pitchFamily="18" charset="0"/>
                            </a:rPr>
                            <m:t>≤8</m:t>
                          </m:r>
                        </m:e>
                      </m:d>
                    </m:oMath>
                  </m:oMathPara>
                </a14:m>
                <a:endParaRPr lang="en-US" altLang="es-MX" dirty="0">
                  <a:latin typeface="Bookman Old Style" pitchFamily="18" charset="0"/>
                </a:endParaRPr>
              </a:p>
            </p:txBody>
          </p:sp>
        </mc:Choice>
        <mc:Fallback xmlns="">
          <p:sp>
            <p:nvSpPr>
              <p:cNvPr id="5" name="Rectangle 28"/>
              <p:cNvSpPr>
                <a:spLocks noRot="1" noChangeAspect="1" noMove="1" noResize="1" noEditPoints="1" noAdjustHandles="1" noChangeArrowheads="1" noChangeShapeType="1" noTextEdit="1"/>
              </p:cNvSpPr>
              <p:nvPr/>
            </p:nvSpPr>
            <p:spPr bwMode="auto">
              <a:xfrm>
                <a:off x="799263" y="239100"/>
                <a:ext cx="8015922" cy="1460721"/>
              </a:xfrm>
              <a:prstGeom prst="rect">
                <a:avLst/>
              </a:prstGeom>
              <a:blipFill>
                <a:blip r:embed="rId2"/>
                <a:stretch>
                  <a:fillRect l="-13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l="18506" t="19163" r="12467" b="16469"/>
          <a:stretch/>
        </p:blipFill>
        <p:spPr>
          <a:xfrm>
            <a:off x="869576" y="2690918"/>
            <a:ext cx="3012142" cy="1660145"/>
          </a:xfrm>
          <a:prstGeom prst="rect">
            <a:avLst/>
          </a:prstGeom>
        </p:spPr>
      </p:pic>
      <p:pic>
        <p:nvPicPr>
          <p:cNvPr id="73" name="Imagen 72"/>
          <p:cNvPicPr>
            <a:picLocks noChangeAspect="1"/>
          </p:cNvPicPr>
          <p:nvPr/>
        </p:nvPicPr>
        <p:blipFill rotWithShape="1">
          <a:blip r:embed="rId3">
            <a:extLst>
              <a:ext uri="{28A0092B-C50C-407E-A947-70E740481C1C}">
                <a14:useLocalDpi xmlns:a14="http://schemas.microsoft.com/office/drawing/2010/main" val="0"/>
              </a:ext>
            </a:extLst>
          </a:blip>
          <a:srcRect l="17005" t="19163" r="12973" b="22276"/>
          <a:stretch/>
        </p:blipFill>
        <p:spPr>
          <a:xfrm>
            <a:off x="770965" y="4672371"/>
            <a:ext cx="3110753" cy="1537673"/>
          </a:xfrm>
          <a:prstGeom prst="rect">
            <a:avLst/>
          </a:prstGeom>
        </p:spPr>
      </p:pic>
    </p:spTree>
    <p:extLst>
      <p:ext uri="{BB962C8B-B14F-4D97-AF65-F5344CB8AC3E}">
        <p14:creationId xmlns:p14="http://schemas.microsoft.com/office/powerpoint/2010/main" val="105726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47800" y="0"/>
            <a:ext cx="9601200" cy="1485900"/>
          </a:xfrm>
        </p:spPr>
        <p:txBody>
          <a:bodyPr vert="horz" anchor="ctr">
            <a:normAutofit/>
          </a:bodyPr>
          <a:lstStyle/>
          <a:p>
            <a:r>
              <a:rPr lang="en-US" altLang="es-MX" cap="small" dirty="0"/>
              <a:t>Variable </a:t>
            </a:r>
            <a:r>
              <a:rPr lang="en-US" altLang="es-MX" cap="small" dirty="0" err="1"/>
              <a:t>aleatoria</a:t>
            </a:r>
            <a:r>
              <a:rPr lang="en-US" altLang="es-MX" cap="small" dirty="0"/>
              <a:t> continua</a:t>
            </a:r>
            <a:endParaRPr lang="es-MX" cap="small" dirty="0"/>
          </a:p>
        </p:txBody>
      </p:sp>
      <mc:AlternateContent xmlns:mc="http://schemas.openxmlformats.org/markup-compatibility/2006" xmlns:a14="http://schemas.microsoft.com/office/drawing/2010/main">
        <mc:Choice Requires="a14">
          <p:sp>
            <p:nvSpPr>
              <p:cNvPr id="3" name="Rectangle 4"/>
              <p:cNvSpPr>
                <a:spLocks noChangeArrowheads="1"/>
              </p:cNvSpPr>
              <p:nvPr/>
            </p:nvSpPr>
            <p:spPr bwMode="auto">
              <a:xfrm>
                <a:off x="752348" y="1612921"/>
                <a:ext cx="10992104" cy="467724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228528" bIns="0"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a:buNone/>
                </a:pPr>
                <a:r>
                  <a:rPr lang="es-MX" sz="2400" b="1" dirty="0">
                    <a:latin typeface="Bookman Old Style" panose="02050604050505020204" pitchFamily="18" charset="0"/>
                  </a:rPr>
                  <a:t>Definición:</a:t>
                </a:r>
              </a:p>
              <a:p>
                <a:pPr algn="just">
                  <a:buNone/>
                </a:pPr>
                <a:endParaRPr lang="es-MX" sz="800" dirty="0">
                  <a:latin typeface="Bookman Old Style" panose="02050604050505020204" pitchFamily="18" charset="0"/>
                </a:endParaRPr>
              </a:p>
              <a:p>
                <a:pPr algn="just">
                  <a:buNone/>
                </a:pPr>
                <a:r>
                  <a:rPr lang="es-MX" sz="2400" dirty="0">
                    <a:latin typeface="Bookman Old Style" panose="02050604050505020204" pitchFamily="18" charset="0"/>
                  </a:rPr>
                  <a:t>Sea </a:t>
                </a:r>
                <a:r>
                  <a:rPr lang="es-MX" sz="2400" i="1" dirty="0">
                    <a:latin typeface="Bookman Old Style" panose="02050604050505020204" pitchFamily="18" charset="0"/>
                  </a:rPr>
                  <a:t>X </a:t>
                </a:r>
                <a:r>
                  <a:rPr lang="es-MX" sz="2400" dirty="0">
                    <a:latin typeface="Bookman Old Style" panose="02050604050505020204" pitchFamily="18" charset="0"/>
                  </a:rPr>
                  <a:t>una </a:t>
                </a:r>
                <a:r>
                  <a:rPr lang="es-MX" sz="2400" dirty="0" err="1">
                    <a:latin typeface="Bookman Old Style" panose="02050604050505020204" pitchFamily="18" charset="0"/>
                  </a:rPr>
                  <a:t>v.a.c</a:t>
                </a:r>
                <a:r>
                  <a:rPr lang="es-MX" sz="2400" dirty="0">
                    <a:latin typeface="Bookman Old Style" panose="02050604050505020204" pitchFamily="18" charset="0"/>
                  </a:rPr>
                  <a:t>. Entonces, una </a:t>
                </a:r>
                <a:r>
                  <a:rPr lang="es-MX" sz="2400" b="1" dirty="0">
                    <a:latin typeface="Bookman Old Style" panose="02050604050505020204" pitchFamily="18" charset="0"/>
                  </a:rPr>
                  <a:t>distribución de probabilidad </a:t>
                </a:r>
                <a:r>
                  <a:rPr lang="es-MX" sz="2400" dirty="0">
                    <a:latin typeface="Bookman Old Style" panose="02050604050505020204" pitchFamily="18" charset="0"/>
                  </a:rPr>
                  <a:t>o </a:t>
                </a:r>
                <a:r>
                  <a:rPr lang="es-MX" sz="2400" b="1" dirty="0">
                    <a:latin typeface="Bookman Old Style" panose="02050604050505020204" pitchFamily="18" charset="0"/>
                  </a:rPr>
                  <a:t>función de densidad de probabilidad </a:t>
                </a:r>
                <a:r>
                  <a:rPr lang="es-MX" sz="2400" dirty="0">
                    <a:latin typeface="Bookman Old Style" panose="02050604050505020204" pitchFamily="18" charset="0"/>
                  </a:rPr>
                  <a:t>(</a:t>
                </a:r>
                <a:r>
                  <a:rPr lang="es-MX" sz="2400" dirty="0" err="1">
                    <a:latin typeface="Bookman Old Style" panose="02050604050505020204" pitchFamily="18" charset="0"/>
                  </a:rPr>
                  <a:t>fdp</a:t>
                </a:r>
                <a:r>
                  <a:rPr lang="es-MX" sz="2400" dirty="0">
                    <a:latin typeface="Bookman Old Style" panose="02050604050505020204" pitchFamily="18" charset="0"/>
                  </a:rPr>
                  <a:t>) de </a:t>
                </a:r>
                <a:r>
                  <a:rPr lang="es-MX" sz="2400" i="1" dirty="0">
                    <a:latin typeface="Bookman Old Style" panose="02050604050505020204" pitchFamily="18" charset="0"/>
                  </a:rPr>
                  <a:t>X </a:t>
                </a:r>
                <a:r>
                  <a:rPr lang="es-MX" sz="2400" dirty="0">
                    <a:latin typeface="Bookman Old Style" panose="02050604050505020204" pitchFamily="18" charset="0"/>
                  </a:rPr>
                  <a:t>es una función </a:t>
                </a:r>
                <a:r>
                  <a:rPr lang="es-MX" sz="2400" i="1" dirty="0">
                    <a:latin typeface="Bookman Old Style" panose="02050604050505020204" pitchFamily="18" charset="0"/>
                  </a:rPr>
                  <a:t>f</a:t>
                </a:r>
                <a:r>
                  <a:rPr lang="es-MX" sz="2400" dirty="0">
                    <a:latin typeface="Bookman Old Style" panose="02050604050505020204" pitchFamily="18" charset="0"/>
                  </a:rPr>
                  <a:t>(</a:t>
                </a:r>
                <a:r>
                  <a:rPr lang="es-MX" sz="2400" i="1" dirty="0">
                    <a:latin typeface="Bookman Old Style" panose="02050604050505020204" pitchFamily="18" charset="0"/>
                  </a:rPr>
                  <a:t>x</a:t>
                </a:r>
                <a:r>
                  <a:rPr lang="es-MX" sz="2400" dirty="0">
                    <a:latin typeface="Bookman Old Style" panose="02050604050505020204" pitchFamily="18" charset="0"/>
                  </a:rPr>
                  <a:t>) tal que para dos números cualesquiera </a:t>
                </a:r>
                <a:r>
                  <a:rPr lang="es-MX" sz="2400" i="1" dirty="0">
                    <a:latin typeface="Bookman Old Style" panose="02050604050505020204" pitchFamily="18" charset="0"/>
                  </a:rPr>
                  <a:t>a </a:t>
                </a:r>
                <a:r>
                  <a:rPr lang="es-MX" sz="2400" dirty="0">
                    <a:latin typeface="Bookman Old Style" panose="02050604050505020204" pitchFamily="18" charset="0"/>
                  </a:rPr>
                  <a:t>y </a:t>
                </a:r>
                <a:r>
                  <a:rPr lang="es-MX" sz="2400" i="1" dirty="0">
                    <a:latin typeface="Bookman Old Style" panose="02050604050505020204" pitchFamily="18" charset="0"/>
                  </a:rPr>
                  <a:t>b </a:t>
                </a:r>
                <a:r>
                  <a:rPr lang="es-MX" sz="2400" dirty="0">
                    <a:latin typeface="Bookman Old Style" panose="02050604050505020204" pitchFamily="18" charset="0"/>
                  </a:rPr>
                  <a:t>con </a:t>
                </a:r>
                <a14:m>
                  <m:oMath xmlns:m="http://schemas.openxmlformats.org/officeDocument/2006/math">
                    <m:r>
                      <a:rPr lang="es-MX" sz="2400" i="1">
                        <a:latin typeface="Cambria Math" panose="02040503050406030204" pitchFamily="18" charset="0"/>
                      </a:rPr>
                      <m:t>𝑎</m:t>
                    </m:r>
                    <m:r>
                      <a:rPr lang="es-MX" sz="2400" i="1">
                        <a:latin typeface="Cambria Math" panose="02040503050406030204" pitchFamily="18" charset="0"/>
                      </a:rPr>
                      <m:t>≤</m:t>
                    </m:r>
                    <m:r>
                      <a:rPr lang="es-MX" sz="2400" i="1">
                        <a:latin typeface="Cambria Math" panose="02040503050406030204" pitchFamily="18" charset="0"/>
                      </a:rPr>
                      <m:t>𝑏</m:t>
                    </m:r>
                  </m:oMath>
                </a14:m>
                <a:r>
                  <a:rPr lang="es-MX" sz="2400" dirty="0">
                    <a:latin typeface="Bookman Old Style" panose="02050604050505020204" pitchFamily="18" charset="0"/>
                  </a:rPr>
                  <a:t>,</a:t>
                </a:r>
              </a:p>
              <a:p>
                <a:pPr algn="just">
                  <a:buNone/>
                </a:pPr>
                <a:endParaRPr lang="es-MX" sz="800" dirty="0">
                  <a:latin typeface="Bookman Old Style" panose="02050604050505020204" pitchFamily="18" charset="0"/>
                </a:endParaRPr>
              </a:p>
              <a:p>
                <a:pPr algn="just">
                  <a:buNone/>
                </a:pPr>
                <a:endParaRPr lang="es-MX" altLang="es-MX" sz="2400" i="1" dirty="0">
                  <a:latin typeface="Cambria Math" panose="02040503050406030204" pitchFamily="18" charset="0"/>
                </a:endParaRPr>
              </a:p>
              <a:p>
                <a:pPr algn="just">
                  <a:buNone/>
                </a:pPr>
                <a:endParaRPr lang="es-MX" altLang="es-MX" sz="2400" i="1" dirty="0">
                  <a:latin typeface="Cambria Math" panose="02040503050406030204" pitchFamily="18" charset="0"/>
                </a:endParaRPr>
              </a:p>
              <a:p>
                <a:pPr algn="just">
                  <a:buNone/>
                </a:pPr>
                <a14:m>
                  <m:oMathPara xmlns:m="http://schemas.openxmlformats.org/officeDocument/2006/math">
                    <m:oMathParaPr>
                      <m:jc m:val="left"/>
                    </m:oMathParaPr>
                    <m:oMath xmlns:m="http://schemas.openxmlformats.org/officeDocument/2006/math">
                      <m:r>
                        <a:rPr lang="es-MX" altLang="es-MX" sz="2400" i="1">
                          <a:latin typeface="Cambria Math" panose="02040503050406030204" pitchFamily="18" charset="0"/>
                        </a:rPr>
                        <m:t>𝑃</m:t>
                      </m:r>
                      <m:d>
                        <m:dPr>
                          <m:ctrlPr>
                            <a:rPr lang="es-MX" altLang="es-MX" sz="2400" i="1">
                              <a:latin typeface="Cambria Math" panose="02040503050406030204" pitchFamily="18" charset="0"/>
                            </a:rPr>
                          </m:ctrlPr>
                        </m:dPr>
                        <m:e>
                          <m:r>
                            <a:rPr lang="es-MX" altLang="es-MX" sz="2400" i="1">
                              <a:latin typeface="Cambria Math" panose="02040503050406030204" pitchFamily="18" charset="0"/>
                            </a:rPr>
                            <m:t>𝑎</m:t>
                          </m:r>
                          <m:r>
                            <a:rPr lang="es-MX" altLang="es-MX" sz="2400" i="1">
                              <a:latin typeface="Cambria Math" panose="02040503050406030204" pitchFamily="18" charset="0"/>
                            </a:rPr>
                            <m:t>≤</m:t>
                          </m:r>
                          <m:r>
                            <a:rPr lang="es-MX" altLang="es-MX" sz="2400" i="1">
                              <a:latin typeface="Cambria Math" panose="02040503050406030204" pitchFamily="18" charset="0"/>
                            </a:rPr>
                            <m:t>𝑋</m:t>
                          </m:r>
                          <m:r>
                            <a:rPr lang="es-MX" altLang="es-MX" sz="2400" i="1">
                              <a:latin typeface="Cambria Math" panose="02040503050406030204" pitchFamily="18" charset="0"/>
                            </a:rPr>
                            <m:t>≤</m:t>
                          </m:r>
                          <m:r>
                            <a:rPr lang="es-MX" altLang="es-MX" sz="2400" i="1">
                              <a:latin typeface="Cambria Math" panose="02040503050406030204" pitchFamily="18" charset="0"/>
                            </a:rPr>
                            <m:t>𝑏</m:t>
                          </m:r>
                        </m:e>
                      </m:d>
                      <m:r>
                        <a:rPr lang="es-MX" altLang="es-MX" sz="2400" i="1">
                          <a:latin typeface="Cambria Math" panose="02040503050406030204" pitchFamily="18" charset="0"/>
                        </a:rPr>
                        <m:t>=</m:t>
                      </m:r>
                      <m:nary>
                        <m:naryPr>
                          <m:ctrlPr>
                            <a:rPr lang="es-MX" altLang="es-MX" sz="2400" i="1">
                              <a:latin typeface="Cambria Math" panose="02040503050406030204" pitchFamily="18" charset="0"/>
                            </a:rPr>
                          </m:ctrlPr>
                        </m:naryPr>
                        <m:sub>
                          <m:r>
                            <a:rPr lang="es-MX" altLang="es-MX" sz="2400" i="1">
                              <a:latin typeface="Cambria Math" panose="02040503050406030204" pitchFamily="18" charset="0"/>
                            </a:rPr>
                            <m:t>𝑎</m:t>
                          </m:r>
                        </m:sub>
                        <m:sup>
                          <m:r>
                            <a:rPr lang="es-MX" altLang="es-MX" sz="2400" i="1">
                              <a:latin typeface="Cambria Math" panose="02040503050406030204" pitchFamily="18" charset="0"/>
                            </a:rPr>
                            <m:t>𝑏</m:t>
                          </m:r>
                        </m:sup>
                        <m:e>
                          <m:r>
                            <a:rPr lang="es-MX" altLang="es-MX" sz="2400" i="1">
                              <a:latin typeface="Cambria Math" panose="02040503050406030204" pitchFamily="18" charset="0"/>
                            </a:rPr>
                            <m:t>𝑓</m:t>
                          </m:r>
                          <m:d>
                            <m:dPr>
                              <m:ctrlPr>
                                <a:rPr lang="es-MX" altLang="es-MX" sz="2400" i="1">
                                  <a:latin typeface="Cambria Math" panose="02040503050406030204" pitchFamily="18" charset="0"/>
                                </a:rPr>
                              </m:ctrlPr>
                            </m:dPr>
                            <m:e>
                              <m:r>
                                <a:rPr lang="es-MX" altLang="es-MX" sz="2400" i="1">
                                  <a:latin typeface="Cambria Math" panose="02040503050406030204" pitchFamily="18" charset="0"/>
                                </a:rPr>
                                <m:t>𝑥</m:t>
                              </m:r>
                            </m:e>
                          </m:d>
                          <m:r>
                            <a:rPr lang="es-MX" altLang="es-MX" sz="2400" i="1">
                              <a:latin typeface="Cambria Math" panose="02040503050406030204" pitchFamily="18" charset="0"/>
                            </a:rPr>
                            <m:t>𝑑𝑥</m:t>
                          </m:r>
                        </m:e>
                      </m:nary>
                    </m:oMath>
                  </m:oMathPara>
                </a14:m>
                <a:endParaRPr lang="es-MX" altLang="es-MX" sz="2400" dirty="0">
                  <a:latin typeface="Bookman Old Style" panose="02050604050505020204" pitchFamily="18" charset="0"/>
                </a:endParaRPr>
              </a:p>
              <a:p>
                <a:pPr algn="just">
                  <a:buNone/>
                </a:pPr>
                <a:endParaRPr lang="es-MX" altLang="es-MX" sz="2400" dirty="0">
                  <a:latin typeface="Bookman Old Style" panose="02050604050505020204" pitchFamily="18" charset="0"/>
                </a:endParaRPr>
              </a:p>
              <a:p>
                <a:pPr algn="just">
                  <a:buNone/>
                </a:pPr>
                <a:endParaRPr lang="es-MX" altLang="es-MX" sz="800" dirty="0">
                  <a:latin typeface="Bookman Old Style" panose="02050604050505020204" pitchFamily="18" charset="0"/>
                </a:endParaRPr>
              </a:p>
              <a:p>
                <a:pPr algn="just">
                  <a:buNone/>
                </a:pPr>
                <a:endParaRPr lang="es-MX" altLang="es-MX" sz="800" dirty="0">
                  <a:latin typeface="Bookman Old Style" panose="02050604050505020204" pitchFamily="18" charset="0"/>
                </a:endParaRPr>
              </a:p>
              <a:p>
                <a:pPr algn="just">
                  <a:buNone/>
                </a:pPr>
                <a:r>
                  <a:rPr lang="es-MX" sz="2400" dirty="0">
                    <a:latin typeface="Bookman Old Style" panose="02050604050505020204" pitchFamily="18" charset="0"/>
                  </a:rPr>
                  <a:t>La gráfica de </a:t>
                </a:r>
                <a:r>
                  <a:rPr lang="es-MX" sz="2400" i="1" dirty="0">
                    <a:latin typeface="Bookman Old Style" panose="02050604050505020204" pitchFamily="18" charset="0"/>
                  </a:rPr>
                  <a:t>f</a:t>
                </a:r>
                <a:r>
                  <a:rPr lang="es-MX" sz="2400" dirty="0">
                    <a:latin typeface="Bookman Old Style" panose="02050604050505020204" pitchFamily="18" charset="0"/>
                  </a:rPr>
                  <a:t>(</a:t>
                </a:r>
                <a:r>
                  <a:rPr lang="es-MX" sz="2400" i="1" dirty="0">
                    <a:latin typeface="Bookman Old Style" panose="02050604050505020204" pitchFamily="18" charset="0"/>
                  </a:rPr>
                  <a:t>x</a:t>
                </a:r>
                <a:r>
                  <a:rPr lang="es-MX" sz="2400" dirty="0">
                    <a:latin typeface="Bookman Old Style" panose="02050604050505020204" pitchFamily="18" charset="0"/>
                  </a:rPr>
                  <a:t>) a menudo se conoce como </a:t>
                </a:r>
                <a:r>
                  <a:rPr lang="es-MX" sz="2400" i="1" dirty="0">
                    <a:latin typeface="Bookman Old Style" panose="02050604050505020204" pitchFamily="18" charset="0"/>
                  </a:rPr>
                  <a:t>curva de densidad</a:t>
                </a:r>
                <a:r>
                  <a:rPr lang="es-MX" sz="2400" dirty="0">
                    <a:latin typeface="Bookman Old Style" panose="02050604050505020204" pitchFamily="18" charset="0"/>
                  </a:rPr>
                  <a:t>.</a:t>
                </a:r>
                <a:endParaRPr lang="es-MX" altLang="es-MX" sz="2400" dirty="0">
                  <a:latin typeface="Bookman Old Style" panose="02050604050505020204" pitchFamily="18" charset="0"/>
                </a:endParaRPr>
              </a:p>
            </p:txBody>
          </p:sp>
        </mc:Choice>
        <mc:Fallback xmlns="">
          <p:sp>
            <p:nvSpPr>
              <p:cNvPr id="3" name="Rectangle 4"/>
              <p:cNvSpPr>
                <a:spLocks noRot="1" noChangeAspect="1" noMove="1" noResize="1" noEditPoints="1" noAdjustHandles="1" noChangeArrowheads="1" noChangeShapeType="1" noTextEdit="1"/>
              </p:cNvSpPr>
              <p:nvPr/>
            </p:nvSpPr>
            <p:spPr bwMode="auto">
              <a:xfrm>
                <a:off x="752348" y="1612921"/>
                <a:ext cx="10992104" cy="4677242"/>
              </a:xfrm>
              <a:prstGeom prst="rect">
                <a:avLst/>
              </a:prstGeom>
              <a:blipFill>
                <a:blip r:embed="rId2"/>
                <a:stretch>
                  <a:fillRect t="-652" r="-831" b="-352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925" t="34362" r="17021" b="25600"/>
          <a:stretch/>
        </p:blipFill>
        <p:spPr bwMode="auto">
          <a:xfrm>
            <a:off x="6381750" y="3805238"/>
            <a:ext cx="3698171" cy="1512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40366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28"/>
              <p:cNvSpPr>
                <a:spLocks noChangeArrowheads="1"/>
              </p:cNvSpPr>
              <p:nvPr/>
            </p:nvSpPr>
            <p:spPr bwMode="auto">
              <a:xfrm>
                <a:off x="850946" y="249433"/>
                <a:ext cx="8015922" cy="249824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s-MX" altLang="es-MX" sz="2600" b="1" dirty="0">
                    <a:solidFill>
                      <a:srgbClr val="000000"/>
                    </a:solidFill>
                    <a:cs typeface="Times New Roman" pitchFamily="18" charset="0"/>
                  </a:rPr>
                  <a:t>Transformación:                </a:t>
                </a:r>
                <a14:m>
                  <m:oMath xmlns:m="http://schemas.openxmlformats.org/officeDocument/2006/math">
                    <m:r>
                      <a:rPr lang="es-MX" altLang="es-MX" sz="2600" i="1">
                        <a:solidFill>
                          <a:srgbClr val="000000"/>
                        </a:solidFill>
                        <a:latin typeface="Cambria Math"/>
                        <a:cs typeface="Times New Roman" pitchFamily="18" charset="0"/>
                      </a:rPr>
                      <m:t>𝑍</m:t>
                    </m:r>
                    <m:r>
                      <a:rPr lang="es-MX" altLang="es-MX" sz="2600" i="1">
                        <a:solidFill>
                          <a:srgbClr val="000000"/>
                        </a:solidFill>
                        <a:latin typeface="Cambria Math"/>
                        <a:cs typeface="Times New Roman" pitchFamily="18" charset="0"/>
                      </a:rPr>
                      <m:t>=</m:t>
                    </m:r>
                    <m:f>
                      <m:fPr>
                        <m:ctrlPr>
                          <a:rPr lang="es-MX" altLang="es-MX" sz="2600" i="1">
                            <a:solidFill>
                              <a:srgbClr val="000000"/>
                            </a:solidFill>
                            <a:latin typeface="Cambria Math" panose="02040503050406030204" pitchFamily="18" charset="0"/>
                            <a:cs typeface="Times New Roman" pitchFamily="18" charset="0"/>
                          </a:rPr>
                        </m:ctrlPr>
                      </m:fPr>
                      <m:num>
                        <m:r>
                          <a:rPr lang="es-MX" altLang="es-MX" sz="2600" i="1">
                            <a:solidFill>
                              <a:srgbClr val="000000"/>
                            </a:solidFill>
                            <a:latin typeface="Cambria Math"/>
                            <a:cs typeface="Times New Roman" pitchFamily="18" charset="0"/>
                          </a:rPr>
                          <m:t>𝑋</m:t>
                        </m:r>
                        <m:r>
                          <a:rPr lang="es-MX" altLang="es-MX" sz="2600" i="1">
                            <a:solidFill>
                              <a:srgbClr val="000000"/>
                            </a:solidFill>
                            <a:latin typeface="Cambria Math"/>
                            <a:cs typeface="Times New Roman" pitchFamily="18" charset="0"/>
                          </a:rPr>
                          <m:t>−</m:t>
                        </m:r>
                        <m:r>
                          <a:rPr lang="es-MX" altLang="es-MX" sz="2600" i="1">
                            <a:solidFill>
                              <a:srgbClr val="000000"/>
                            </a:solidFill>
                            <a:latin typeface="Cambria Math"/>
                            <a:cs typeface="Times New Roman" pitchFamily="18" charset="0"/>
                          </a:rPr>
                          <m:t>𝜇</m:t>
                        </m:r>
                      </m:num>
                      <m:den>
                        <m:r>
                          <a:rPr lang="es-MX" altLang="es-MX" sz="2600" i="1">
                            <a:solidFill>
                              <a:srgbClr val="000000"/>
                            </a:solidFill>
                            <a:latin typeface="Cambria Math"/>
                            <a:cs typeface="Times New Roman" pitchFamily="18" charset="0"/>
                          </a:rPr>
                          <m:t>𝜎</m:t>
                        </m:r>
                      </m:den>
                    </m:f>
                  </m:oMath>
                </a14:m>
                <a:r>
                  <a:rPr lang="es-MX" altLang="es-MX" sz="2600" dirty="0">
                    <a:solidFill>
                      <a:srgbClr val="000000"/>
                    </a:solidFill>
                    <a:latin typeface="Bookman Old Style" pitchFamily="18" charset="0"/>
                    <a:cs typeface="Times New Roman" pitchFamily="18" charset="0"/>
                  </a:rPr>
                  <a:t> </a:t>
                </a:r>
              </a:p>
              <a:p>
                <a:pPr algn="just" eaLnBrk="1" hangingPunct="1">
                  <a:spcBef>
                    <a:spcPct val="0"/>
                  </a:spcBef>
                  <a:buClrTx/>
                  <a:buFontTx/>
                  <a:buNone/>
                </a:pPr>
                <a:endParaRPr lang="es-MX" altLang="es-MX" sz="2600" i="1" dirty="0">
                  <a:solidFill>
                    <a:srgbClr val="000000"/>
                  </a:solidFill>
                  <a:latin typeface="Cambria Math"/>
                  <a:cs typeface="Times New Roman" pitchFamily="18" charset="0"/>
                </a:endParaRPr>
              </a:p>
              <a:p>
                <a:pPr algn="just" eaLnBrk="1" hangingPunct="1">
                  <a:spcBef>
                    <a:spcPct val="0"/>
                  </a:spcBef>
                  <a:buClrTx/>
                  <a:buFontTx/>
                  <a:buNone/>
                </a:pPr>
                <a14:m>
                  <m:oMathPara xmlns:m="http://schemas.openxmlformats.org/officeDocument/2006/math">
                    <m:oMathParaPr>
                      <m:jc m:val="centerGroup"/>
                    </m:oMathParaPr>
                    <m:oMath xmlns:m="http://schemas.openxmlformats.org/officeDocument/2006/math">
                      <m:r>
                        <a:rPr lang="es-MX" altLang="es-MX" sz="2600" i="1">
                          <a:solidFill>
                            <a:srgbClr val="000000"/>
                          </a:solidFill>
                          <a:latin typeface="Cambria Math"/>
                          <a:cs typeface="Times New Roman" pitchFamily="18" charset="0"/>
                        </a:rPr>
                        <m:t>𝑃</m:t>
                      </m:r>
                      <m:d>
                        <m:dPr>
                          <m:ctrlPr>
                            <a:rPr lang="es-MX" altLang="es-MX" sz="2600" i="1">
                              <a:solidFill>
                                <a:srgbClr val="000000"/>
                              </a:solidFill>
                              <a:latin typeface="Cambria Math" panose="02040503050406030204" pitchFamily="18" charset="0"/>
                              <a:cs typeface="Times New Roman" pitchFamily="18" charset="0"/>
                            </a:rPr>
                          </m:ctrlPr>
                        </m:dPr>
                        <m:e>
                          <m:r>
                            <a:rPr lang="es-MX" altLang="es-MX" sz="2600" i="1">
                              <a:solidFill>
                                <a:srgbClr val="000000"/>
                              </a:solidFill>
                              <a:latin typeface="Cambria Math" panose="02040503050406030204" pitchFamily="18" charset="0"/>
                              <a:cs typeface="Times New Roman" pitchFamily="18" charset="0"/>
                            </a:rPr>
                            <m:t>6≤</m:t>
                          </m:r>
                          <m:r>
                            <a:rPr lang="es-MX" altLang="es-MX" sz="2600" i="1">
                              <a:solidFill>
                                <a:srgbClr val="000000"/>
                              </a:solidFill>
                              <a:latin typeface="Cambria Math"/>
                              <a:cs typeface="Times New Roman" pitchFamily="18" charset="0"/>
                            </a:rPr>
                            <m:t>𝑋</m:t>
                          </m:r>
                          <m:r>
                            <a:rPr lang="es-MX" altLang="es-MX" sz="2600" i="1">
                              <a:solidFill>
                                <a:srgbClr val="000000"/>
                              </a:solidFill>
                              <a:latin typeface="Cambria Math"/>
                              <a:cs typeface="Times New Roman" pitchFamily="18" charset="0"/>
                            </a:rPr>
                            <m:t>≤8</m:t>
                          </m:r>
                        </m:e>
                      </m:d>
                      <m:r>
                        <a:rPr lang="es-MX" altLang="es-MX" sz="2600" i="1">
                          <a:solidFill>
                            <a:srgbClr val="000000"/>
                          </a:solidFill>
                          <a:latin typeface="Cambria Math"/>
                          <a:cs typeface="Times New Roman" pitchFamily="18" charset="0"/>
                        </a:rPr>
                        <m:t>=</m:t>
                      </m:r>
                      <m:r>
                        <a:rPr lang="es-MX" altLang="es-MX" sz="2600" i="1">
                          <a:solidFill>
                            <a:srgbClr val="000000"/>
                          </a:solidFill>
                          <a:latin typeface="Cambria Math"/>
                          <a:cs typeface="Times New Roman" pitchFamily="18" charset="0"/>
                        </a:rPr>
                        <m:t>𝑃</m:t>
                      </m:r>
                      <m:d>
                        <m:dPr>
                          <m:ctrlPr>
                            <a:rPr lang="es-MX" altLang="es-MX" sz="2600" i="1">
                              <a:solidFill>
                                <a:srgbClr val="000000"/>
                              </a:solidFill>
                              <a:latin typeface="Cambria Math" panose="02040503050406030204" pitchFamily="18" charset="0"/>
                              <a:cs typeface="Times New Roman" pitchFamily="18" charset="0"/>
                            </a:rPr>
                          </m:ctrlPr>
                        </m:dPr>
                        <m:e>
                          <m:f>
                            <m:fPr>
                              <m:ctrlPr>
                                <a:rPr lang="es-MX" altLang="es-MX" sz="2600" i="1">
                                  <a:solidFill>
                                    <a:srgbClr val="000000"/>
                                  </a:solidFill>
                                  <a:latin typeface="Cambria Math" panose="02040503050406030204" pitchFamily="18" charset="0"/>
                                  <a:cs typeface="Times New Roman" pitchFamily="18" charset="0"/>
                                </a:rPr>
                              </m:ctrlPr>
                            </m:fPr>
                            <m:num>
                              <m:r>
                                <a:rPr lang="es-MX" altLang="es-MX" sz="2600" i="1">
                                  <a:solidFill>
                                    <a:srgbClr val="000000"/>
                                  </a:solidFill>
                                  <a:latin typeface="Cambria Math" panose="02040503050406030204" pitchFamily="18" charset="0"/>
                                  <a:cs typeface="Times New Roman" pitchFamily="18" charset="0"/>
                                </a:rPr>
                                <m:t>6</m:t>
                              </m:r>
                              <m:r>
                                <a:rPr lang="es-MX" altLang="es-MX" sz="2600" i="1">
                                  <a:solidFill>
                                    <a:srgbClr val="000000"/>
                                  </a:solidFill>
                                  <a:latin typeface="Cambria Math"/>
                                  <a:cs typeface="Times New Roman" pitchFamily="18" charset="0"/>
                                </a:rPr>
                                <m:t>−10</m:t>
                              </m:r>
                            </m:num>
                            <m:den>
                              <m:r>
                                <a:rPr lang="es-MX" altLang="es-MX" sz="2600" i="1">
                                  <a:solidFill>
                                    <a:srgbClr val="000000"/>
                                  </a:solidFill>
                                  <a:latin typeface="Cambria Math"/>
                                  <a:cs typeface="Times New Roman" pitchFamily="18" charset="0"/>
                                </a:rPr>
                                <m:t>2</m:t>
                              </m:r>
                            </m:den>
                          </m:f>
                          <m:r>
                            <a:rPr lang="es-MX" altLang="es-MX" sz="2600" i="1">
                              <a:solidFill>
                                <a:srgbClr val="000000"/>
                              </a:solidFill>
                              <a:latin typeface="Cambria Math" panose="02040503050406030204" pitchFamily="18" charset="0"/>
                              <a:cs typeface="Times New Roman" pitchFamily="18" charset="0"/>
                            </a:rPr>
                            <m:t>≤</m:t>
                          </m:r>
                          <m:r>
                            <a:rPr lang="es-MX" altLang="es-MX" sz="2600" i="1">
                              <a:solidFill>
                                <a:srgbClr val="000000"/>
                              </a:solidFill>
                              <a:latin typeface="Cambria Math"/>
                              <a:cs typeface="Times New Roman" pitchFamily="18" charset="0"/>
                            </a:rPr>
                            <m:t>𝑍</m:t>
                          </m:r>
                          <m:r>
                            <a:rPr lang="es-MX" altLang="es-MX" sz="2600" i="1">
                              <a:solidFill>
                                <a:srgbClr val="000000"/>
                              </a:solidFill>
                              <a:latin typeface="Cambria Math"/>
                              <a:cs typeface="Times New Roman" pitchFamily="18" charset="0"/>
                            </a:rPr>
                            <m:t>≤</m:t>
                          </m:r>
                          <m:f>
                            <m:fPr>
                              <m:ctrlPr>
                                <a:rPr lang="es-MX" altLang="es-MX" sz="2600" i="1">
                                  <a:solidFill>
                                    <a:srgbClr val="000000"/>
                                  </a:solidFill>
                                  <a:latin typeface="Cambria Math" panose="02040503050406030204" pitchFamily="18" charset="0"/>
                                  <a:cs typeface="Times New Roman" pitchFamily="18" charset="0"/>
                                </a:rPr>
                              </m:ctrlPr>
                            </m:fPr>
                            <m:num>
                              <m:r>
                                <a:rPr lang="es-MX" altLang="es-MX" sz="2600" i="1">
                                  <a:solidFill>
                                    <a:srgbClr val="000000"/>
                                  </a:solidFill>
                                  <a:latin typeface="Cambria Math" panose="02040503050406030204" pitchFamily="18" charset="0"/>
                                  <a:cs typeface="Times New Roman" pitchFamily="18" charset="0"/>
                                </a:rPr>
                                <m:t>8</m:t>
                              </m:r>
                              <m:r>
                                <a:rPr lang="es-MX" altLang="es-MX" sz="2600" i="1">
                                  <a:solidFill>
                                    <a:srgbClr val="000000"/>
                                  </a:solidFill>
                                  <a:latin typeface="Cambria Math"/>
                                  <a:cs typeface="Times New Roman" pitchFamily="18" charset="0"/>
                                </a:rPr>
                                <m:t>−10</m:t>
                              </m:r>
                            </m:num>
                            <m:den>
                              <m:r>
                                <a:rPr lang="es-MX" altLang="es-MX" sz="2600" i="1">
                                  <a:solidFill>
                                    <a:srgbClr val="000000"/>
                                  </a:solidFill>
                                  <a:latin typeface="Cambria Math"/>
                                  <a:cs typeface="Times New Roman" pitchFamily="18" charset="0"/>
                                </a:rPr>
                                <m:t>2</m:t>
                              </m:r>
                            </m:den>
                          </m:f>
                        </m:e>
                      </m:d>
                    </m:oMath>
                  </m:oMathPara>
                </a14:m>
                <a:endParaRPr lang="es-MX" altLang="es-MX" sz="2600" i="1" dirty="0">
                  <a:solidFill>
                    <a:srgbClr val="000000"/>
                  </a:solidFill>
                  <a:latin typeface="Cambria Math" panose="02040503050406030204" pitchFamily="18" charset="0"/>
                  <a:cs typeface="Times New Roman" pitchFamily="18" charset="0"/>
                </a:endParaRPr>
              </a:p>
              <a:p>
                <a:pPr algn="just" eaLnBrk="1" hangingPunct="1">
                  <a:spcBef>
                    <a:spcPct val="0"/>
                  </a:spcBef>
                  <a:buClrTx/>
                  <a:buFontTx/>
                  <a:buNone/>
                </a:pPr>
                <a:endParaRPr lang="es-MX" altLang="es-MX" sz="900" i="1" dirty="0">
                  <a:solidFill>
                    <a:srgbClr val="000000"/>
                  </a:solidFill>
                  <a:latin typeface="Cambria Math" panose="02040503050406030204" pitchFamily="18" charset="0"/>
                  <a:cs typeface="Times New Roman" pitchFamily="18" charset="0"/>
                </a:endParaRPr>
              </a:p>
              <a:p>
                <a:pPr algn="just" eaLnBrk="1" hangingPunct="1">
                  <a:spcBef>
                    <a:spcPct val="0"/>
                  </a:spcBef>
                  <a:buClrTx/>
                  <a:buFontTx/>
                  <a:buNone/>
                </a:pPr>
                <a:r>
                  <a:rPr lang="es-MX" altLang="es-MX" sz="2600" dirty="0">
                    <a:solidFill>
                      <a:srgbClr val="000000"/>
                    </a:solidFill>
                    <a:cs typeface="Times New Roman" pitchFamily="18" charset="0"/>
                  </a:rPr>
                  <a:t>                                     </a:t>
                </a:r>
                <a14:m>
                  <m:oMath xmlns:m="http://schemas.openxmlformats.org/officeDocument/2006/math">
                    <m:r>
                      <a:rPr lang="es-MX" altLang="es-MX" sz="2600" i="1">
                        <a:solidFill>
                          <a:srgbClr val="000000"/>
                        </a:solidFill>
                        <a:latin typeface="Cambria Math"/>
                        <a:cs typeface="Times New Roman" pitchFamily="18" charset="0"/>
                      </a:rPr>
                      <m:t>=</m:t>
                    </m:r>
                    <m:r>
                      <a:rPr lang="es-MX" altLang="es-MX" sz="2600" i="1">
                        <a:solidFill>
                          <a:srgbClr val="000000"/>
                        </a:solidFill>
                        <a:latin typeface="Cambria Math"/>
                        <a:cs typeface="Times New Roman" pitchFamily="18" charset="0"/>
                      </a:rPr>
                      <m:t>𝑃</m:t>
                    </m:r>
                    <m:d>
                      <m:dPr>
                        <m:ctrlPr>
                          <a:rPr lang="es-MX" altLang="es-MX" sz="2600" i="1">
                            <a:solidFill>
                              <a:srgbClr val="000000"/>
                            </a:solidFill>
                            <a:latin typeface="Cambria Math" panose="02040503050406030204" pitchFamily="18" charset="0"/>
                            <a:cs typeface="Times New Roman" pitchFamily="18" charset="0"/>
                          </a:rPr>
                        </m:ctrlPr>
                      </m:dPr>
                      <m:e>
                        <m:r>
                          <a:rPr lang="es-MX" altLang="es-MX" sz="2600" i="1">
                            <a:solidFill>
                              <a:srgbClr val="000000"/>
                            </a:solidFill>
                            <a:latin typeface="Cambria Math" panose="02040503050406030204" pitchFamily="18" charset="0"/>
                            <a:cs typeface="Times New Roman" pitchFamily="18" charset="0"/>
                          </a:rPr>
                          <m:t>−2≤</m:t>
                        </m:r>
                        <m:r>
                          <a:rPr lang="es-MX" altLang="es-MX" sz="2600" i="1">
                            <a:solidFill>
                              <a:srgbClr val="000000"/>
                            </a:solidFill>
                            <a:latin typeface="Cambria Math"/>
                            <a:cs typeface="Times New Roman" pitchFamily="18" charset="0"/>
                          </a:rPr>
                          <m:t>𝑍</m:t>
                        </m:r>
                        <m:r>
                          <a:rPr lang="es-MX" altLang="es-MX" sz="2600" i="1">
                            <a:solidFill>
                              <a:srgbClr val="000000"/>
                            </a:solidFill>
                            <a:latin typeface="Cambria Math"/>
                            <a:cs typeface="Times New Roman" pitchFamily="18" charset="0"/>
                          </a:rPr>
                          <m:t>≤−1</m:t>
                        </m:r>
                      </m:e>
                    </m:d>
                  </m:oMath>
                </a14:m>
                <a:endParaRPr lang="en-US" altLang="es-MX" dirty="0">
                  <a:latin typeface="Bookman Old Style" pitchFamily="18" charset="0"/>
                </a:endParaRPr>
              </a:p>
            </p:txBody>
          </p:sp>
        </mc:Choice>
        <mc:Fallback xmlns="">
          <p:sp>
            <p:nvSpPr>
              <p:cNvPr id="5" name="Rectangle 28"/>
              <p:cNvSpPr>
                <a:spLocks noRot="1" noChangeAspect="1" noMove="1" noResize="1" noEditPoints="1" noAdjustHandles="1" noChangeArrowheads="1" noChangeShapeType="1" noTextEdit="1"/>
              </p:cNvSpPr>
              <p:nvPr/>
            </p:nvSpPr>
            <p:spPr bwMode="auto">
              <a:xfrm>
                <a:off x="850946" y="249433"/>
                <a:ext cx="8015922" cy="2498248"/>
              </a:xfrm>
              <a:prstGeom prst="rect">
                <a:avLst/>
              </a:prstGeom>
              <a:blipFill>
                <a:blip r:embed="rId2"/>
                <a:stretch>
                  <a:fillRect l="-13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l="10364" t="18624" r="4793" b="14853"/>
          <a:stretch/>
        </p:blipFill>
        <p:spPr>
          <a:xfrm>
            <a:off x="2935081" y="3421194"/>
            <a:ext cx="6035040" cy="2796727"/>
          </a:xfrm>
          <a:prstGeom prst="rect">
            <a:avLst/>
          </a:prstGeom>
        </p:spPr>
      </p:pic>
    </p:spTree>
    <p:extLst>
      <p:ext uri="{BB962C8B-B14F-4D97-AF65-F5344CB8AC3E}">
        <p14:creationId xmlns:p14="http://schemas.microsoft.com/office/powerpoint/2010/main" val="4144835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28"/>
              <p:cNvSpPr>
                <a:spLocks noChangeArrowheads="1"/>
              </p:cNvSpPr>
              <p:nvPr/>
            </p:nvSpPr>
            <p:spPr bwMode="auto">
              <a:xfrm>
                <a:off x="899575" y="661096"/>
                <a:ext cx="4163425" cy="230832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s-MX" altLang="es-MX" sz="2400" b="1" dirty="0">
                    <a:solidFill>
                      <a:srgbClr val="000000"/>
                    </a:solidFill>
                    <a:latin typeface="Bookman Old Style" panose="02050604050505020204" pitchFamily="18" charset="0"/>
                    <a:cs typeface="Times New Roman" pitchFamily="18" charset="0"/>
                  </a:rPr>
                  <a:t>Ejemplo:  </a:t>
                </a:r>
                <a14:m>
                  <m:oMath xmlns:m="http://schemas.openxmlformats.org/officeDocument/2006/math">
                    <m:r>
                      <a:rPr lang="es-MX" altLang="es-MX" sz="2400" i="1">
                        <a:solidFill>
                          <a:srgbClr val="000000"/>
                        </a:solidFill>
                        <a:latin typeface="Cambria Math"/>
                        <a:cs typeface="Times New Roman" pitchFamily="18" charset="0"/>
                      </a:rPr>
                      <m:t>𝜇</m:t>
                    </m:r>
                    <m:r>
                      <a:rPr lang="es-MX" altLang="es-MX" sz="2400" i="1">
                        <a:solidFill>
                          <a:srgbClr val="000000"/>
                        </a:solidFill>
                        <a:latin typeface="Cambria Math"/>
                        <a:cs typeface="Times New Roman" pitchFamily="18" charset="0"/>
                      </a:rPr>
                      <m:t>=10 </m:t>
                    </m:r>
                    <m:r>
                      <a:rPr lang="es-MX" altLang="es-MX" sz="2400" i="1">
                        <a:solidFill>
                          <a:srgbClr val="000000"/>
                        </a:solidFill>
                        <a:latin typeface="Cambria Math"/>
                        <a:cs typeface="Times New Roman" pitchFamily="18" charset="0"/>
                      </a:rPr>
                      <m:t>𝑦</m:t>
                    </m:r>
                    <m:r>
                      <a:rPr lang="es-MX" altLang="es-MX" sz="2400" i="1">
                        <a:solidFill>
                          <a:srgbClr val="000000"/>
                        </a:solidFill>
                        <a:latin typeface="Cambria Math"/>
                        <a:cs typeface="Times New Roman" pitchFamily="18" charset="0"/>
                      </a:rPr>
                      <m:t> </m:t>
                    </m:r>
                    <m:sSup>
                      <m:sSupPr>
                        <m:ctrlPr>
                          <a:rPr lang="es-MX" altLang="es-MX" sz="2400" i="1">
                            <a:solidFill>
                              <a:srgbClr val="000000"/>
                            </a:solidFill>
                            <a:latin typeface="Cambria Math" panose="02040503050406030204" pitchFamily="18" charset="0"/>
                            <a:cs typeface="Times New Roman" pitchFamily="18" charset="0"/>
                          </a:rPr>
                        </m:ctrlPr>
                      </m:sSupPr>
                      <m:e>
                        <m:r>
                          <a:rPr lang="es-MX" altLang="es-MX" sz="2400" i="1">
                            <a:solidFill>
                              <a:srgbClr val="000000"/>
                            </a:solidFill>
                            <a:latin typeface="Cambria Math"/>
                            <a:cs typeface="Times New Roman" pitchFamily="18" charset="0"/>
                          </a:rPr>
                          <m:t>𝜎</m:t>
                        </m:r>
                      </m:e>
                      <m:sup>
                        <m:r>
                          <a:rPr lang="es-MX" altLang="es-MX" sz="2400" i="1">
                            <a:solidFill>
                              <a:srgbClr val="000000"/>
                            </a:solidFill>
                            <a:latin typeface="Cambria Math"/>
                            <a:cs typeface="Times New Roman" pitchFamily="18" charset="0"/>
                          </a:rPr>
                          <m:t>2</m:t>
                        </m:r>
                      </m:sup>
                    </m:sSup>
                    <m:r>
                      <a:rPr lang="es-MX" altLang="es-MX" sz="2400" i="1">
                        <a:solidFill>
                          <a:srgbClr val="000000"/>
                        </a:solidFill>
                        <a:latin typeface="Cambria Math"/>
                        <a:cs typeface="Times New Roman" pitchFamily="18" charset="0"/>
                      </a:rPr>
                      <m:t>=4,  </m:t>
                    </m:r>
                  </m:oMath>
                </a14:m>
                <a:endParaRPr lang="es-MX" altLang="es-MX" sz="2400" dirty="0">
                  <a:solidFill>
                    <a:srgbClr val="000000"/>
                  </a:solidFill>
                  <a:latin typeface="Bookman Old Style" pitchFamily="18" charset="0"/>
                  <a:cs typeface="Times New Roman" pitchFamily="18" charset="0"/>
                </a:endParaRPr>
              </a:p>
              <a:p>
                <a:pPr eaLnBrk="1" hangingPunct="1">
                  <a:spcBef>
                    <a:spcPct val="0"/>
                  </a:spcBef>
                  <a:buClrTx/>
                  <a:buFontTx/>
                  <a:buNone/>
                </a:pPr>
                <a:endParaRPr lang="es-MX" altLang="es-MX" sz="2400" dirty="0">
                  <a:solidFill>
                    <a:srgbClr val="000000"/>
                  </a:solidFill>
                  <a:latin typeface="Bookman Old Style" pitchFamily="18" charset="0"/>
                  <a:cs typeface="Times New Roman" pitchFamily="18" charset="0"/>
                </a:endParaRPr>
              </a:p>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400" i="1">
                          <a:solidFill>
                            <a:srgbClr val="000000"/>
                          </a:solidFill>
                          <a:latin typeface="Cambria Math"/>
                          <a:cs typeface="Times New Roman" pitchFamily="18" charset="0"/>
                        </a:rPr>
                        <m:t>𝑃</m:t>
                      </m:r>
                      <m:d>
                        <m:dPr>
                          <m:ctrlPr>
                            <a:rPr lang="es-MX" altLang="es-MX" sz="2400" i="1">
                              <a:solidFill>
                                <a:srgbClr val="000000"/>
                              </a:solidFill>
                              <a:latin typeface="Cambria Math" panose="02040503050406030204" pitchFamily="18" charset="0"/>
                              <a:cs typeface="Times New Roman" pitchFamily="18" charset="0"/>
                            </a:rPr>
                          </m:ctrlPr>
                        </m:dPr>
                        <m:e>
                          <m:r>
                            <a:rPr lang="es-MX" altLang="es-MX" sz="2400" i="1">
                              <a:solidFill>
                                <a:srgbClr val="000000"/>
                              </a:solidFill>
                              <a:latin typeface="Cambria Math" panose="02040503050406030204" pitchFamily="18" charset="0"/>
                              <a:cs typeface="Times New Roman" pitchFamily="18" charset="0"/>
                            </a:rPr>
                            <m:t>6≤</m:t>
                          </m:r>
                          <m:r>
                            <a:rPr lang="es-MX" altLang="es-MX" sz="2400" i="1">
                              <a:solidFill>
                                <a:srgbClr val="000000"/>
                              </a:solidFill>
                              <a:latin typeface="Cambria Math"/>
                              <a:cs typeface="Times New Roman" pitchFamily="18" charset="0"/>
                            </a:rPr>
                            <m:t>𝑋</m:t>
                          </m:r>
                          <m:r>
                            <a:rPr lang="es-MX" altLang="es-MX" sz="2400" i="1">
                              <a:solidFill>
                                <a:srgbClr val="000000"/>
                              </a:solidFill>
                              <a:latin typeface="Cambria Math"/>
                              <a:cs typeface="Times New Roman" pitchFamily="18" charset="0"/>
                            </a:rPr>
                            <m:t>≤8</m:t>
                          </m:r>
                        </m:e>
                      </m:d>
                    </m:oMath>
                  </m:oMathPara>
                </a14:m>
                <a:endParaRPr lang="es-MX" altLang="es-MX" sz="2400" dirty="0">
                  <a:solidFill>
                    <a:srgbClr val="000000"/>
                  </a:solidFill>
                  <a:latin typeface="Bookman Old Style" pitchFamily="18" charset="0"/>
                  <a:cs typeface="Times New Roman" pitchFamily="18" charset="0"/>
                </a:endParaRPr>
              </a:p>
              <a:p>
                <a:pPr eaLnBrk="1" hangingPunct="1">
                  <a:spcBef>
                    <a:spcPct val="0"/>
                  </a:spcBef>
                  <a:buClrTx/>
                  <a:buFontTx/>
                  <a:buNone/>
                </a:pPr>
                <a:endParaRPr lang="es-MX" altLang="es-MX" sz="2400" dirty="0">
                  <a:solidFill>
                    <a:srgbClr val="000000"/>
                  </a:solidFill>
                  <a:latin typeface="Bookman Old Style" pitchFamily="18" charset="0"/>
                  <a:cs typeface="Times New Roman" pitchFamily="18" charset="0"/>
                </a:endParaRPr>
              </a:p>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400" i="1">
                          <a:solidFill>
                            <a:srgbClr val="000000"/>
                          </a:solidFill>
                          <a:latin typeface="Cambria Math" panose="02040503050406030204" pitchFamily="18" charset="0"/>
                          <a:cs typeface="Times New Roman" pitchFamily="18" charset="0"/>
                        </a:rPr>
                        <m:t>     </m:t>
                      </m:r>
                      <m:r>
                        <a:rPr lang="es-MX" altLang="es-MX" sz="2400" i="1">
                          <a:solidFill>
                            <a:srgbClr val="000000"/>
                          </a:solidFill>
                          <a:latin typeface="Cambria Math"/>
                          <a:cs typeface="Times New Roman" pitchFamily="18" charset="0"/>
                        </a:rPr>
                        <m:t>=</m:t>
                      </m:r>
                      <m:r>
                        <a:rPr lang="es-MX" altLang="es-MX" sz="2400" i="1">
                          <a:solidFill>
                            <a:srgbClr val="000000"/>
                          </a:solidFill>
                          <a:latin typeface="Cambria Math"/>
                          <a:cs typeface="Times New Roman" pitchFamily="18" charset="0"/>
                        </a:rPr>
                        <m:t>𝑃</m:t>
                      </m:r>
                      <m:d>
                        <m:dPr>
                          <m:ctrlPr>
                            <a:rPr lang="es-MX" altLang="es-MX" sz="2400" i="1">
                              <a:solidFill>
                                <a:srgbClr val="000000"/>
                              </a:solidFill>
                              <a:latin typeface="Cambria Math" panose="02040503050406030204" pitchFamily="18" charset="0"/>
                              <a:cs typeface="Times New Roman" pitchFamily="18" charset="0"/>
                            </a:rPr>
                          </m:ctrlPr>
                        </m:dPr>
                        <m:e>
                          <m:r>
                            <a:rPr lang="es-MX" altLang="es-MX" sz="2400" i="1">
                              <a:solidFill>
                                <a:srgbClr val="000000"/>
                              </a:solidFill>
                              <a:latin typeface="Cambria Math" panose="02040503050406030204" pitchFamily="18" charset="0"/>
                              <a:cs typeface="Times New Roman" pitchFamily="18" charset="0"/>
                            </a:rPr>
                            <m:t>−2≤</m:t>
                          </m:r>
                          <m:r>
                            <a:rPr lang="es-MX" altLang="es-MX" sz="2400" i="1">
                              <a:solidFill>
                                <a:srgbClr val="000000"/>
                              </a:solidFill>
                              <a:latin typeface="Cambria Math"/>
                              <a:cs typeface="Times New Roman" pitchFamily="18" charset="0"/>
                            </a:rPr>
                            <m:t>𝑍</m:t>
                          </m:r>
                          <m:r>
                            <a:rPr lang="es-MX" altLang="es-MX" sz="2400" i="1">
                              <a:solidFill>
                                <a:srgbClr val="000000"/>
                              </a:solidFill>
                              <a:latin typeface="Cambria Math"/>
                              <a:cs typeface="Times New Roman" pitchFamily="18" charset="0"/>
                            </a:rPr>
                            <m:t>&lt;−1</m:t>
                          </m:r>
                        </m:e>
                      </m:d>
                    </m:oMath>
                  </m:oMathPara>
                </a14:m>
                <a:endParaRPr lang="es-MX" altLang="es-MX" sz="24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endParaRPr lang="es-MX" altLang="es-MX" sz="2400" i="1" dirty="0">
                  <a:solidFill>
                    <a:srgbClr val="000000"/>
                  </a:solidFill>
                  <a:latin typeface="Cambria Math" panose="02040503050406030204" pitchFamily="18" charset="0"/>
                  <a:cs typeface="Times New Roman" pitchFamily="18" charset="0"/>
                </a:endParaRPr>
              </a:p>
            </p:txBody>
          </p:sp>
        </mc:Choice>
        <mc:Fallback xmlns="">
          <p:sp>
            <p:nvSpPr>
              <p:cNvPr id="5" name="Rectangle 28"/>
              <p:cNvSpPr>
                <a:spLocks noRot="1" noChangeAspect="1" noMove="1" noResize="1" noEditPoints="1" noAdjustHandles="1" noChangeArrowheads="1" noChangeShapeType="1" noTextEdit="1"/>
              </p:cNvSpPr>
              <p:nvPr/>
            </p:nvSpPr>
            <p:spPr bwMode="auto">
              <a:xfrm>
                <a:off x="899575" y="661096"/>
                <a:ext cx="4163425" cy="2308324"/>
              </a:xfrm>
              <a:prstGeom prst="rect">
                <a:avLst/>
              </a:prstGeom>
              <a:blipFill>
                <a:blip r:embed="rId2"/>
                <a:stretch>
                  <a:fillRect l="-2343" t="-158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7" name="Rectangle 28"/>
              <p:cNvSpPr>
                <a:spLocks noChangeArrowheads="1"/>
              </p:cNvSpPr>
              <p:nvPr/>
            </p:nvSpPr>
            <p:spPr bwMode="auto">
              <a:xfrm>
                <a:off x="1225705" y="3221935"/>
                <a:ext cx="1963334"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400" i="1">
                          <a:solidFill>
                            <a:srgbClr val="000000"/>
                          </a:solidFill>
                          <a:latin typeface="Cambria Math" panose="02040503050406030204" pitchFamily="18" charset="0"/>
                          <a:cs typeface="Times New Roman" pitchFamily="18" charset="0"/>
                        </a:rPr>
                        <m:t>=</m:t>
                      </m:r>
                      <m:r>
                        <a:rPr lang="es-MX" altLang="es-MX" sz="2400" i="1">
                          <a:solidFill>
                            <a:srgbClr val="000000"/>
                          </a:solidFill>
                          <a:latin typeface="Cambria Math" panose="02040503050406030204" pitchFamily="18" charset="0"/>
                          <a:cs typeface="Times New Roman" pitchFamily="18" charset="0"/>
                        </a:rPr>
                        <m:t>𝑃</m:t>
                      </m:r>
                      <m:d>
                        <m:dPr>
                          <m:ctrlPr>
                            <a:rPr lang="es-MX" altLang="es-MX" sz="2400" i="1">
                              <a:solidFill>
                                <a:srgbClr val="000000"/>
                              </a:solidFill>
                              <a:latin typeface="Cambria Math" panose="02040503050406030204" pitchFamily="18" charset="0"/>
                              <a:cs typeface="Times New Roman" pitchFamily="18" charset="0"/>
                            </a:rPr>
                          </m:ctrlPr>
                        </m:dPr>
                        <m:e>
                          <m:r>
                            <a:rPr lang="es-MX" altLang="es-MX" sz="2400" i="1">
                              <a:solidFill>
                                <a:srgbClr val="000000"/>
                              </a:solidFill>
                              <a:latin typeface="Cambria Math" panose="02040503050406030204" pitchFamily="18" charset="0"/>
                              <a:cs typeface="Times New Roman" pitchFamily="18" charset="0"/>
                            </a:rPr>
                            <m:t>𝑍</m:t>
                          </m:r>
                          <m:r>
                            <a:rPr lang="es-MX" altLang="es-MX" sz="2400" i="1">
                              <a:solidFill>
                                <a:srgbClr val="000000"/>
                              </a:solidFill>
                              <a:latin typeface="Cambria Math" panose="02040503050406030204" pitchFamily="18" charset="0"/>
                              <a:cs typeface="Times New Roman" pitchFamily="18" charset="0"/>
                            </a:rPr>
                            <m:t>≤−1</m:t>
                          </m:r>
                        </m:e>
                      </m:d>
                    </m:oMath>
                  </m:oMathPara>
                </a14:m>
                <a:endParaRPr lang="es-MX" altLang="es-MX" sz="2400" i="1" dirty="0">
                  <a:solidFill>
                    <a:srgbClr val="000000"/>
                  </a:solidFill>
                  <a:latin typeface="Cambria Math" panose="02040503050406030204" pitchFamily="18" charset="0"/>
                  <a:cs typeface="Times New Roman" pitchFamily="18" charset="0"/>
                </a:endParaRPr>
              </a:p>
            </p:txBody>
          </p:sp>
        </mc:Choice>
        <mc:Fallback xmlns="">
          <p:sp>
            <p:nvSpPr>
              <p:cNvPr id="27" name="Rectangle 28"/>
              <p:cNvSpPr>
                <a:spLocks noRot="1" noChangeAspect="1" noMove="1" noResize="1" noEditPoints="1" noAdjustHandles="1" noChangeArrowheads="1" noChangeShapeType="1" noTextEdit="1"/>
              </p:cNvSpPr>
              <p:nvPr/>
            </p:nvSpPr>
            <p:spPr bwMode="auto">
              <a:xfrm>
                <a:off x="1225705" y="3221935"/>
                <a:ext cx="1963334" cy="461665"/>
              </a:xfrm>
              <a:prstGeom prst="rect">
                <a:avLst/>
              </a:prstGeom>
              <a:blipFill>
                <a:blip r:embed="rId3"/>
                <a:stretch>
                  <a:fillRect b="-2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8" name="Rectangle 28"/>
              <p:cNvSpPr>
                <a:spLocks noChangeArrowheads="1"/>
              </p:cNvSpPr>
              <p:nvPr/>
            </p:nvSpPr>
            <p:spPr bwMode="auto">
              <a:xfrm>
                <a:off x="1187702" y="4172407"/>
                <a:ext cx="4163425" cy="12003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400" i="1">
                          <a:solidFill>
                            <a:srgbClr val="000000"/>
                          </a:solidFill>
                          <a:latin typeface="Cambria Math" panose="02040503050406030204" pitchFamily="18" charset="0"/>
                          <a:cs typeface="Times New Roman" pitchFamily="18" charset="0"/>
                        </a:rPr>
                        <m:t>=0.15866−0.02275</m:t>
                      </m:r>
                    </m:oMath>
                  </m:oMathPara>
                </a14:m>
                <a:endParaRPr lang="es-MX" altLang="es-MX" sz="24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endParaRPr lang="es-MX" altLang="es-MX" sz="24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400" i="1">
                          <a:solidFill>
                            <a:srgbClr val="000000"/>
                          </a:solidFill>
                          <a:latin typeface="Cambria Math" panose="02040503050406030204" pitchFamily="18" charset="0"/>
                          <a:cs typeface="Times New Roman" pitchFamily="18" charset="0"/>
                        </a:rPr>
                        <m:t>=</m:t>
                      </m:r>
                      <m:r>
                        <a:rPr lang="es-MX" altLang="es-MX" sz="2400" b="1" i="1">
                          <a:solidFill>
                            <a:srgbClr val="000000"/>
                          </a:solidFill>
                          <a:latin typeface="Cambria Math" panose="02040503050406030204" pitchFamily="18" charset="0"/>
                          <a:cs typeface="Times New Roman" pitchFamily="18" charset="0"/>
                        </a:rPr>
                        <m:t>𝟎</m:t>
                      </m:r>
                      <m:r>
                        <a:rPr lang="es-MX" altLang="es-MX" sz="2400" b="1" i="1">
                          <a:solidFill>
                            <a:srgbClr val="000000"/>
                          </a:solidFill>
                          <a:latin typeface="Cambria Math" panose="02040503050406030204" pitchFamily="18" charset="0"/>
                          <a:cs typeface="Times New Roman" pitchFamily="18" charset="0"/>
                        </a:rPr>
                        <m:t>.</m:t>
                      </m:r>
                      <m:r>
                        <a:rPr lang="es-MX" altLang="es-MX" sz="2400" b="1" i="1">
                          <a:solidFill>
                            <a:srgbClr val="000000"/>
                          </a:solidFill>
                          <a:latin typeface="Cambria Math" panose="02040503050406030204" pitchFamily="18" charset="0"/>
                          <a:cs typeface="Times New Roman" pitchFamily="18" charset="0"/>
                        </a:rPr>
                        <m:t>𝟏𝟑𝟓𝟗𝟏</m:t>
                      </m:r>
                    </m:oMath>
                  </m:oMathPara>
                </a14:m>
                <a:endParaRPr lang="en-US" altLang="es-MX" sz="2400" b="1" dirty="0">
                  <a:latin typeface="Bookman Old Style" pitchFamily="18" charset="0"/>
                </a:endParaRPr>
              </a:p>
            </p:txBody>
          </p:sp>
        </mc:Choice>
        <mc:Fallback xmlns="">
          <p:sp>
            <p:nvSpPr>
              <p:cNvPr id="28" name="Rectangle 28"/>
              <p:cNvSpPr>
                <a:spLocks noRot="1" noChangeAspect="1" noMove="1" noResize="1" noEditPoints="1" noAdjustHandles="1" noChangeArrowheads="1" noChangeShapeType="1" noTextEdit="1"/>
              </p:cNvSpPr>
              <p:nvPr/>
            </p:nvSpPr>
            <p:spPr bwMode="auto">
              <a:xfrm>
                <a:off x="1187702" y="4172407"/>
                <a:ext cx="4163425" cy="1200329"/>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 name="Rectángulo 2"/>
              <p:cNvSpPr/>
              <p:nvPr/>
            </p:nvSpPr>
            <p:spPr>
              <a:xfrm>
                <a:off x="2989303" y="3221935"/>
                <a:ext cx="19261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MX" altLang="es-MX" sz="2400" i="1">
                          <a:solidFill>
                            <a:srgbClr val="000000"/>
                          </a:solidFill>
                          <a:latin typeface="Cambria Math" panose="02040503050406030204" pitchFamily="18" charset="0"/>
                          <a:cs typeface="Times New Roman" pitchFamily="18" charset="0"/>
                        </a:rPr>
                        <m:t>−</m:t>
                      </m:r>
                      <m:r>
                        <a:rPr lang="es-MX" altLang="es-MX" sz="2400" i="1">
                          <a:solidFill>
                            <a:srgbClr val="000000"/>
                          </a:solidFill>
                          <a:latin typeface="Cambria Math" panose="02040503050406030204" pitchFamily="18" charset="0"/>
                          <a:cs typeface="Times New Roman" pitchFamily="18" charset="0"/>
                        </a:rPr>
                        <m:t>𝑃</m:t>
                      </m:r>
                      <m:d>
                        <m:dPr>
                          <m:ctrlPr>
                            <a:rPr lang="es-MX" altLang="es-MX" sz="2400" i="1">
                              <a:solidFill>
                                <a:srgbClr val="000000"/>
                              </a:solidFill>
                              <a:latin typeface="Cambria Math" panose="02040503050406030204" pitchFamily="18" charset="0"/>
                              <a:cs typeface="Times New Roman" pitchFamily="18" charset="0"/>
                            </a:rPr>
                          </m:ctrlPr>
                        </m:dPr>
                        <m:e>
                          <m:r>
                            <a:rPr lang="es-MX" altLang="es-MX" sz="2400" i="1">
                              <a:solidFill>
                                <a:srgbClr val="000000"/>
                              </a:solidFill>
                              <a:latin typeface="Cambria Math" panose="02040503050406030204" pitchFamily="18" charset="0"/>
                              <a:cs typeface="Times New Roman" pitchFamily="18" charset="0"/>
                            </a:rPr>
                            <m:t>𝑍</m:t>
                          </m:r>
                          <m:r>
                            <a:rPr lang="es-MX" altLang="es-MX" sz="2400" i="1">
                              <a:solidFill>
                                <a:srgbClr val="000000"/>
                              </a:solidFill>
                              <a:latin typeface="Cambria Math" panose="02040503050406030204" pitchFamily="18" charset="0"/>
                              <a:cs typeface="Times New Roman" pitchFamily="18" charset="0"/>
                            </a:rPr>
                            <m:t>≤−2</m:t>
                          </m:r>
                        </m:e>
                      </m:d>
                    </m:oMath>
                  </m:oMathPara>
                </a14:m>
                <a:endParaRPr lang="es-MX" sz="2400" i="1" dirty="0">
                  <a:solidFill>
                    <a:srgbClr val="000000"/>
                  </a:solidFill>
                  <a:latin typeface="Cambria Math" panose="02040503050406030204" pitchFamily="18" charset="0"/>
                  <a:cs typeface="Times New Roman" pitchFamily="18" charset="0"/>
                </a:endParaRPr>
              </a:p>
            </p:txBody>
          </p:sp>
        </mc:Choice>
        <mc:Fallback xmlns="">
          <p:sp>
            <p:nvSpPr>
              <p:cNvPr id="3" name="Rectángulo 2"/>
              <p:cNvSpPr>
                <a:spLocks noRot="1" noChangeAspect="1" noMove="1" noResize="1" noEditPoints="1" noAdjustHandles="1" noChangeArrowheads="1" noChangeShapeType="1" noTextEdit="1"/>
              </p:cNvSpPr>
              <p:nvPr/>
            </p:nvSpPr>
            <p:spPr>
              <a:xfrm>
                <a:off x="2989303" y="3221935"/>
                <a:ext cx="1926105" cy="461665"/>
              </a:xfrm>
              <a:prstGeom prst="rect">
                <a:avLst/>
              </a:prstGeom>
              <a:blipFill>
                <a:blip r:embed="rId5"/>
                <a:stretch>
                  <a:fillRect b="-2667"/>
                </a:stretch>
              </a:blipFill>
            </p:spPr>
            <p:txBody>
              <a:bodyPr/>
              <a:lstStyle/>
              <a:p>
                <a:r>
                  <a:rPr lang="es-MX">
                    <a:noFill/>
                  </a:rPr>
                  <a:t> </a:t>
                </a:r>
              </a:p>
            </p:txBody>
          </p:sp>
        </mc:Fallback>
      </mc:AlternateContent>
      <p:pic>
        <p:nvPicPr>
          <p:cNvPr id="6" name="Imagen 5"/>
          <p:cNvPicPr>
            <a:picLocks noChangeAspect="1"/>
          </p:cNvPicPr>
          <p:nvPr/>
        </p:nvPicPr>
        <p:blipFill rotWithShape="1">
          <a:blip r:embed="rId6">
            <a:extLst>
              <a:ext uri="{28A0092B-C50C-407E-A947-70E740481C1C}">
                <a14:useLocalDpi xmlns:a14="http://schemas.microsoft.com/office/drawing/2010/main" val="0"/>
              </a:ext>
            </a:extLst>
          </a:blip>
          <a:srcRect l="11026" t="18599" r="4946" b="17221"/>
          <a:stretch/>
        </p:blipFill>
        <p:spPr>
          <a:xfrm>
            <a:off x="5951855" y="2773197"/>
            <a:ext cx="3870960" cy="1747521"/>
          </a:xfrm>
          <a:prstGeom prst="rect">
            <a:avLst/>
          </a:prstGeom>
        </p:spPr>
      </p:pic>
      <p:pic>
        <p:nvPicPr>
          <p:cNvPr id="7" name="Imagen 6"/>
          <p:cNvPicPr>
            <a:picLocks noChangeAspect="1"/>
          </p:cNvPicPr>
          <p:nvPr/>
        </p:nvPicPr>
        <p:blipFill rotWithShape="1">
          <a:blip r:embed="rId7">
            <a:extLst>
              <a:ext uri="{28A0092B-C50C-407E-A947-70E740481C1C}">
                <a14:useLocalDpi xmlns:a14="http://schemas.microsoft.com/office/drawing/2010/main" val="0"/>
              </a:ext>
            </a:extLst>
          </a:blip>
          <a:srcRect l="10315" t="18683" r="5217" b="14524"/>
          <a:stretch/>
        </p:blipFill>
        <p:spPr>
          <a:xfrm>
            <a:off x="5911705" y="4894542"/>
            <a:ext cx="3891280" cy="1818640"/>
          </a:xfrm>
          <a:prstGeom prst="rect">
            <a:avLst/>
          </a:prstGeom>
        </p:spPr>
      </p:pic>
      <p:pic>
        <p:nvPicPr>
          <p:cNvPr id="8" name="Imagen 7"/>
          <p:cNvPicPr>
            <a:picLocks noChangeAspect="1"/>
          </p:cNvPicPr>
          <p:nvPr/>
        </p:nvPicPr>
        <p:blipFill rotWithShape="1">
          <a:blip r:embed="rId8">
            <a:extLst>
              <a:ext uri="{28A0092B-C50C-407E-A947-70E740481C1C}">
                <a14:useLocalDpi xmlns:a14="http://schemas.microsoft.com/office/drawing/2010/main" val="0"/>
              </a:ext>
            </a:extLst>
          </a:blip>
          <a:srcRect l="11244" t="19833" r="4950" b="15240"/>
          <a:stretch/>
        </p:blipFill>
        <p:spPr>
          <a:xfrm>
            <a:off x="5951855" y="312697"/>
            <a:ext cx="3860800" cy="1767841"/>
          </a:xfrm>
          <a:prstGeom prst="rect">
            <a:avLst/>
          </a:prstGeom>
        </p:spPr>
      </p:pic>
      <mc:AlternateContent xmlns:mc="http://schemas.openxmlformats.org/markup-compatibility/2006" xmlns:a14="http://schemas.microsoft.com/office/drawing/2010/main">
        <mc:Choice Requires="a14">
          <p:sp>
            <p:nvSpPr>
              <p:cNvPr id="29" name="CuadroTexto 28"/>
              <p:cNvSpPr txBox="1"/>
              <p:nvPr/>
            </p:nvSpPr>
            <p:spPr>
              <a:xfrm>
                <a:off x="8037849" y="2651303"/>
                <a:ext cx="219919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sz="1600" i="1">
                          <a:latin typeface="Cambria Math" panose="02040503050406030204" pitchFamily="18" charset="0"/>
                        </a:rPr>
                        <m:t>𝑃</m:t>
                      </m:r>
                      <m:d>
                        <m:dPr>
                          <m:ctrlPr>
                            <a:rPr lang="es-MX" sz="1600" i="1">
                              <a:latin typeface="Cambria Math" panose="02040503050406030204" pitchFamily="18" charset="0"/>
                            </a:rPr>
                          </m:ctrlPr>
                        </m:dPr>
                        <m:e>
                          <m:r>
                            <a:rPr lang="es-MX" sz="1600" i="1">
                              <a:latin typeface="Cambria Math" panose="02040503050406030204" pitchFamily="18" charset="0"/>
                            </a:rPr>
                            <m:t>𝑍</m:t>
                          </m:r>
                          <m:r>
                            <a:rPr lang="es-MX" sz="1600" i="1">
                              <a:latin typeface="Cambria Math" panose="02040503050406030204" pitchFamily="18" charset="0"/>
                            </a:rPr>
                            <m:t>≤−1</m:t>
                          </m:r>
                        </m:e>
                      </m:d>
                      <m:r>
                        <a:rPr lang="es-MX" sz="1600" i="1">
                          <a:latin typeface="Cambria Math" panose="02040503050406030204" pitchFamily="18" charset="0"/>
                        </a:rPr>
                        <m:t>=0.15866</m:t>
                      </m:r>
                    </m:oMath>
                  </m:oMathPara>
                </a14:m>
                <a:endParaRPr lang="es-MX" sz="1600" dirty="0"/>
              </a:p>
            </p:txBody>
          </p:sp>
        </mc:Choice>
        <mc:Fallback xmlns="">
          <p:sp>
            <p:nvSpPr>
              <p:cNvPr id="29" name="CuadroTexto 28"/>
              <p:cNvSpPr txBox="1">
                <a:spLocks noRot="1" noChangeAspect="1" noMove="1" noResize="1" noEditPoints="1" noAdjustHandles="1" noChangeArrowheads="1" noChangeShapeType="1" noTextEdit="1"/>
              </p:cNvSpPr>
              <p:nvPr/>
            </p:nvSpPr>
            <p:spPr>
              <a:xfrm>
                <a:off x="8037849" y="2651303"/>
                <a:ext cx="2199192" cy="338554"/>
              </a:xfrm>
              <a:prstGeom prst="rect">
                <a:avLst/>
              </a:prstGeom>
              <a:blipFill>
                <a:blip r:embed="rId9"/>
                <a:stretch>
                  <a:fillRect/>
                </a:stretch>
              </a:blipFill>
            </p:spPr>
            <p:txBody>
              <a:bodyPr/>
              <a:lstStyle/>
              <a:p>
                <a:r>
                  <a:rPr lang="es-MX">
                    <a:noFill/>
                  </a:rPr>
                  <a:t> </a:t>
                </a:r>
              </a:p>
            </p:txBody>
          </p:sp>
        </mc:Fallback>
      </mc:AlternateContent>
      <p:cxnSp>
        <p:nvCxnSpPr>
          <p:cNvPr id="21" name="Conector recto 20"/>
          <p:cNvCxnSpPr/>
          <p:nvPr/>
        </p:nvCxnSpPr>
        <p:spPr>
          <a:xfrm flipV="1">
            <a:off x="7435216" y="640080"/>
            <a:ext cx="1905" cy="5802144"/>
          </a:xfrm>
          <a:prstGeom prst="line">
            <a:avLst/>
          </a:prstGeom>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0" name="CuadroTexto 29"/>
              <p:cNvSpPr txBox="1"/>
              <p:nvPr/>
            </p:nvSpPr>
            <p:spPr>
              <a:xfrm>
                <a:off x="8066424" y="4894542"/>
                <a:ext cx="219919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sz="1600" i="1">
                          <a:latin typeface="Cambria Math" panose="02040503050406030204" pitchFamily="18" charset="0"/>
                        </a:rPr>
                        <m:t>𝑃</m:t>
                      </m:r>
                      <m:d>
                        <m:dPr>
                          <m:ctrlPr>
                            <a:rPr lang="es-MX" sz="1600" i="1">
                              <a:latin typeface="Cambria Math" panose="02040503050406030204" pitchFamily="18" charset="0"/>
                            </a:rPr>
                          </m:ctrlPr>
                        </m:dPr>
                        <m:e>
                          <m:r>
                            <a:rPr lang="es-MX" sz="1600" i="1">
                              <a:latin typeface="Cambria Math" panose="02040503050406030204" pitchFamily="18" charset="0"/>
                            </a:rPr>
                            <m:t>𝑍</m:t>
                          </m:r>
                          <m:r>
                            <a:rPr lang="es-MX" sz="1600" i="1">
                              <a:latin typeface="Cambria Math" panose="02040503050406030204" pitchFamily="18" charset="0"/>
                            </a:rPr>
                            <m:t>≤−2</m:t>
                          </m:r>
                        </m:e>
                      </m:d>
                      <m:r>
                        <a:rPr lang="es-MX" sz="1600" i="1">
                          <a:latin typeface="Cambria Math" panose="02040503050406030204" pitchFamily="18" charset="0"/>
                        </a:rPr>
                        <m:t>=0.02275</m:t>
                      </m:r>
                    </m:oMath>
                  </m:oMathPara>
                </a14:m>
                <a:endParaRPr lang="es-MX" sz="1600" dirty="0"/>
              </a:p>
            </p:txBody>
          </p:sp>
        </mc:Choice>
        <mc:Fallback xmlns="">
          <p:sp>
            <p:nvSpPr>
              <p:cNvPr id="30" name="CuadroTexto 29"/>
              <p:cNvSpPr txBox="1">
                <a:spLocks noRot="1" noChangeAspect="1" noMove="1" noResize="1" noEditPoints="1" noAdjustHandles="1" noChangeArrowheads="1" noChangeShapeType="1" noTextEdit="1"/>
              </p:cNvSpPr>
              <p:nvPr/>
            </p:nvSpPr>
            <p:spPr>
              <a:xfrm>
                <a:off x="8066424" y="4894542"/>
                <a:ext cx="2199192" cy="338554"/>
              </a:xfrm>
              <a:prstGeom prst="rect">
                <a:avLst/>
              </a:prstGeom>
              <a:blipFill>
                <a:blip r:embed="rId10"/>
                <a:stretch>
                  <a:fillRect/>
                </a:stretch>
              </a:blipFill>
            </p:spPr>
            <p:txBody>
              <a:bodyPr/>
              <a:lstStyle/>
              <a:p>
                <a:r>
                  <a:rPr lang="es-MX">
                    <a:noFill/>
                  </a:rPr>
                  <a:t> </a:t>
                </a:r>
              </a:p>
            </p:txBody>
          </p:sp>
        </mc:Fallback>
      </mc:AlternateContent>
      <p:cxnSp>
        <p:nvCxnSpPr>
          <p:cNvPr id="19" name="Conector recto 18"/>
          <p:cNvCxnSpPr/>
          <p:nvPr/>
        </p:nvCxnSpPr>
        <p:spPr>
          <a:xfrm flipH="1" flipV="1">
            <a:off x="6992112" y="810768"/>
            <a:ext cx="5480" cy="5592892"/>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102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 grpId="0"/>
      <p:bldP spid="29" grpId="0"/>
      <p:bldP spid="3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ChangeArrowheads="1"/>
          </p:cNvSpPr>
          <p:nvPr/>
        </p:nvSpPr>
        <p:spPr bwMode="auto">
          <a:xfrm>
            <a:off x="882866" y="1656576"/>
            <a:ext cx="10801133"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tabLst>
                <a:tab pos="457200" algn="l"/>
              </a:tabLst>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tabLst>
                <a:tab pos="457200" algn="l"/>
              </a:tabLst>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tabLst>
                <a:tab pos="457200" algn="l"/>
              </a:tabLst>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tabLst>
                <a:tab pos="457200" algn="l"/>
              </a:tabLst>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tabLst>
                <a:tab pos="457200" algn="l"/>
              </a:tabLst>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tabLst>
                <a:tab pos="457200" algn="l"/>
              </a:tabLst>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tabLst>
                <a:tab pos="457200" algn="l"/>
              </a:tabLst>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tabLst>
                <a:tab pos="457200" algn="l"/>
              </a:tabLst>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tabLst>
                <a:tab pos="457200" algn="l"/>
              </a:tabLst>
              <a:defRPr sz="2000">
                <a:solidFill>
                  <a:srgbClr val="A04DA3"/>
                </a:solidFill>
                <a:latin typeface="Georgia" pitchFamily="18" charset="0"/>
              </a:defRPr>
            </a:lvl9pPr>
          </a:lstStyle>
          <a:p>
            <a:pPr algn="just" eaLnBrk="1" hangingPunct="1">
              <a:spcBef>
                <a:spcPct val="0"/>
              </a:spcBef>
              <a:buClrTx/>
              <a:buFontTx/>
              <a:buNone/>
            </a:pPr>
            <a:r>
              <a:rPr lang="es-MX" altLang="es-MX" sz="2400" b="1" dirty="0">
                <a:latin typeface="Bookman Old Style" pitchFamily="18" charset="0"/>
              </a:rPr>
              <a:t>Ejercicios: </a:t>
            </a:r>
            <a:r>
              <a:rPr lang="es-MX" altLang="es-MX" sz="2400" dirty="0">
                <a:latin typeface="Bookman Old Style" pitchFamily="18" charset="0"/>
              </a:rPr>
              <a:t>Determinar las siguientes probabilidades, hacer la grafica.</a:t>
            </a:r>
            <a:endParaRPr lang="en-US" altLang="es-MX" sz="2400" dirty="0">
              <a:latin typeface="Bookman Old Style" pitchFamily="18" charset="0"/>
            </a:endParaRPr>
          </a:p>
          <a:p>
            <a:pPr eaLnBrk="1" hangingPunct="1">
              <a:spcBef>
                <a:spcPct val="0"/>
              </a:spcBef>
              <a:buClrTx/>
              <a:buFontTx/>
              <a:buNone/>
            </a:pPr>
            <a:endParaRPr lang="es-MX" altLang="es-MX" dirty="0">
              <a:latin typeface="Bookman Old Style" pitchFamily="18" charset="0"/>
            </a:endParaRPr>
          </a:p>
          <a:p>
            <a:pPr marL="514350" indent="-514350" eaLnBrk="1" hangingPunct="1">
              <a:spcBef>
                <a:spcPct val="0"/>
              </a:spcBef>
              <a:buClrTx/>
              <a:buFontTx/>
              <a:buAutoNum type="alphaLcParenR"/>
            </a:pPr>
            <a:r>
              <a:rPr lang="es-MX" altLang="es-MX" dirty="0">
                <a:latin typeface="Bookman Old Style" pitchFamily="18" charset="0"/>
              </a:rPr>
              <a:t>P(0 </a:t>
            </a:r>
            <a:r>
              <a:rPr lang="es-MX" altLang="es-MX" dirty="0">
                <a:latin typeface="Bookman Old Style" pitchFamily="18" charset="0"/>
                <a:sym typeface="Symbol" pitchFamily="18" charset="2"/>
              </a:rPr>
              <a:t></a:t>
            </a:r>
            <a:r>
              <a:rPr lang="es-MX" altLang="es-MX" dirty="0">
                <a:latin typeface="Bookman Old Style" pitchFamily="18" charset="0"/>
              </a:rPr>
              <a:t> Z </a:t>
            </a:r>
            <a:r>
              <a:rPr lang="es-MX" altLang="es-MX" dirty="0">
                <a:latin typeface="Bookman Old Style" pitchFamily="18" charset="0"/>
                <a:sym typeface="Symbol" pitchFamily="18" charset="2"/>
              </a:rPr>
              <a:t></a:t>
            </a:r>
            <a:r>
              <a:rPr lang="es-MX" altLang="es-MX" dirty="0">
                <a:latin typeface="Bookman Old Style" pitchFamily="18" charset="0"/>
              </a:rPr>
              <a:t> 1.2)</a:t>
            </a:r>
          </a:p>
          <a:p>
            <a:pPr marL="514350" indent="-514350" eaLnBrk="1" hangingPunct="1">
              <a:spcBef>
                <a:spcPct val="0"/>
              </a:spcBef>
              <a:buClrTx/>
              <a:buFontTx/>
              <a:buAutoNum type="alphaLcParenR"/>
            </a:pPr>
            <a:endParaRPr lang="en-US" altLang="es-MX" dirty="0">
              <a:latin typeface="Bookman Old Style" pitchFamily="18" charset="0"/>
              <a:sym typeface="Symbol" pitchFamily="18" charset="2"/>
            </a:endParaRPr>
          </a:p>
          <a:p>
            <a:pPr eaLnBrk="1" hangingPunct="1">
              <a:spcBef>
                <a:spcPct val="0"/>
              </a:spcBef>
              <a:buClrTx/>
              <a:buFontTx/>
              <a:buNone/>
            </a:pPr>
            <a:r>
              <a:rPr lang="es-MX" altLang="es-MX" dirty="0">
                <a:latin typeface="Bookman Old Style" pitchFamily="18" charset="0"/>
                <a:sym typeface="Symbol" pitchFamily="18" charset="2"/>
              </a:rPr>
              <a:t>b) P(-0.9 </a:t>
            </a:r>
            <a:r>
              <a:rPr lang="es-MX" altLang="es-MX" dirty="0">
                <a:latin typeface="Bookman Old Style" pitchFamily="18" charset="0"/>
              </a:rPr>
              <a:t> Z </a:t>
            </a:r>
            <a:r>
              <a:rPr lang="es-MX" altLang="es-MX" dirty="0">
                <a:latin typeface="Bookman Old Style" pitchFamily="18" charset="0"/>
                <a:sym typeface="Symbol" pitchFamily="18" charset="2"/>
              </a:rPr>
              <a:t></a:t>
            </a:r>
            <a:r>
              <a:rPr lang="es-MX" altLang="es-MX" dirty="0">
                <a:latin typeface="Bookman Old Style" pitchFamily="18" charset="0"/>
              </a:rPr>
              <a:t> 0)</a:t>
            </a:r>
          </a:p>
          <a:p>
            <a:pPr eaLnBrk="1" hangingPunct="1">
              <a:spcBef>
                <a:spcPct val="0"/>
              </a:spcBef>
              <a:buClrTx/>
              <a:buFontTx/>
              <a:buNone/>
            </a:pPr>
            <a:endParaRPr lang="en-US" altLang="es-MX" dirty="0">
              <a:latin typeface="Bookman Old Style" pitchFamily="18" charset="0"/>
              <a:sym typeface="Symbol" pitchFamily="18" charset="2"/>
            </a:endParaRPr>
          </a:p>
          <a:p>
            <a:pPr eaLnBrk="1" hangingPunct="1">
              <a:spcBef>
                <a:spcPct val="0"/>
              </a:spcBef>
              <a:buClrTx/>
              <a:buFontTx/>
              <a:buNone/>
            </a:pPr>
            <a:r>
              <a:rPr lang="es-MX" altLang="es-MX" dirty="0">
                <a:latin typeface="Bookman Old Style" pitchFamily="18" charset="0"/>
                <a:sym typeface="Symbol" pitchFamily="18" charset="2"/>
              </a:rPr>
              <a:t>c) P(0.3 </a:t>
            </a:r>
            <a:r>
              <a:rPr lang="es-MX" altLang="es-MX" dirty="0">
                <a:latin typeface="Bookman Old Style" pitchFamily="18" charset="0"/>
              </a:rPr>
              <a:t> Z </a:t>
            </a:r>
            <a:r>
              <a:rPr lang="es-MX" altLang="es-MX" dirty="0">
                <a:latin typeface="Bookman Old Style" pitchFamily="18" charset="0"/>
                <a:sym typeface="Symbol" pitchFamily="18" charset="2"/>
              </a:rPr>
              <a:t></a:t>
            </a:r>
            <a:r>
              <a:rPr lang="es-MX" altLang="es-MX" dirty="0">
                <a:latin typeface="Bookman Old Style" pitchFamily="18" charset="0"/>
              </a:rPr>
              <a:t> 1.56)</a:t>
            </a:r>
          </a:p>
          <a:p>
            <a:pPr eaLnBrk="1" hangingPunct="1">
              <a:spcBef>
                <a:spcPct val="0"/>
              </a:spcBef>
              <a:buClrTx/>
              <a:buFontTx/>
              <a:buNone/>
            </a:pPr>
            <a:endParaRPr lang="en-US" altLang="es-MX" dirty="0">
              <a:latin typeface="Bookman Old Style" pitchFamily="18" charset="0"/>
              <a:sym typeface="Symbol" pitchFamily="18" charset="2"/>
            </a:endParaRPr>
          </a:p>
          <a:p>
            <a:pPr eaLnBrk="1" hangingPunct="1">
              <a:spcBef>
                <a:spcPct val="0"/>
              </a:spcBef>
              <a:buClrTx/>
              <a:buFontTx/>
              <a:buNone/>
            </a:pPr>
            <a:r>
              <a:rPr lang="es-MX" altLang="es-MX" dirty="0">
                <a:latin typeface="Bookman Old Style" pitchFamily="18" charset="0"/>
                <a:sym typeface="Symbol" pitchFamily="18" charset="2"/>
              </a:rPr>
              <a:t>d) P(-0.2 </a:t>
            </a:r>
            <a:r>
              <a:rPr lang="es-MX" altLang="es-MX" dirty="0">
                <a:latin typeface="Bookman Old Style" pitchFamily="18" charset="0"/>
              </a:rPr>
              <a:t> Z </a:t>
            </a:r>
            <a:r>
              <a:rPr lang="es-MX" altLang="es-MX" dirty="0">
                <a:latin typeface="Bookman Old Style" pitchFamily="18" charset="0"/>
                <a:sym typeface="Symbol" pitchFamily="18" charset="2"/>
              </a:rPr>
              <a:t></a:t>
            </a:r>
            <a:r>
              <a:rPr lang="es-MX" altLang="es-MX" dirty="0">
                <a:latin typeface="Bookman Old Style" pitchFamily="18" charset="0"/>
              </a:rPr>
              <a:t> 0.2)</a:t>
            </a:r>
          </a:p>
          <a:p>
            <a:pPr eaLnBrk="1" hangingPunct="1">
              <a:spcBef>
                <a:spcPct val="0"/>
              </a:spcBef>
              <a:buClrTx/>
              <a:buFontTx/>
              <a:buNone/>
            </a:pPr>
            <a:endParaRPr lang="en-US" altLang="es-MX" dirty="0">
              <a:latin typeface="Bookman Old Style" pitchFamily="18" charset="0"/>
              <a:sym typeface="Symbol" pitchFamily="18" charset="2"/>
            </a:endParaRPr>
          </a:p>
          <a:p>
            <a:pPr eaLnBrk="1" hangingPunct="1">
              <a:spcBef>
                <a:spcPct val="0"/>
              </a:spcBef>
              <a:buClrTx/>
              <a:buFontTx/>
              <a:buNone/>
            </a:pPr>
            <a:r>
              <a:rPr lang="es-MX" altLang="es-MX" dirty="0">
                <a:latin typeface="Bookman Old Style" pitchFamily="18" charset="0"/>
                <a:sym typeface="Symbol" pitchFamily="18" charset="2"/>
              </a:rPr>
              <a:t>e) P(-1.56 </a:t>
            </a:r>
            <a:r>
              <a:rPr lang="es-MX" altLang="es-MX" dirty="0">
                <a:latin typeface="Bookman Old Style" pitchFamily="18" charset="0"/>
              </a:rPr>
              <a:t> Z </a:t>
            </a:r>
            <a:r>
              <a:rPr lang="es-MX" altLang="es-MX" dirty="0">
                <a:latin typeface="Bookman Old Style" pitchFamily="18" charset="0"/>
                <a:sym typeface="Symbol" pitchFamily="18" charset="2"/>
              </a:rPr>
              <a:t></a:t>
            </a:r>
            <a:r>
              <a:rPr lang="es-MX" altLang="es-MX" dirty="0">
                <a:latin typeface="Bookman Old Style" pitchFamily="18" charset="0"/>
              </a:rPr>
              <a:t> -0.2)</a:t>
            </a:r>
            <a:endParaRPr lang="en-US" altLang="es-MX" dirty="0">
              <a:latin typeface="Bookman Old Style" pitchFamily="18" charset="0"/>
              <a:sym typeface="Symbol" pitchFamily="18" charset="2"/>
            </a:endParaRPr>
          </a:p>
          <a:p>
            <a:pPr>
              <a:spcBef>
                <a:spcPct val="0"/>
              </a:spcBef>
              <a:buClrTx/>
              <a:buFontTx/>
              <a:buNone/>
            </a:pPr>
            <a:endParaRPr lang="en-US" altLang="es-MX" sz="1200" dirty="0">
              <a:solidFill>
                <a:srgbClr val="000000"/>
              </a:solidFill>
              <a:latin typeface="Times New Roman" pitchFamily="18" charset="0"/>
              <a:cs typeface="Times New Roman" pitchFamily="18" charset="0"/>
              <a:sym typeface="Symbol" pitchFamily="18" charset="2"/>
            </a:endParaRPr>
          </a:p>
        </p:txBody>
      </p:sp>
      <p:sp>
        <p:nvSpPr>
          <p:cNvPr id="2" name="Título 1"/>
          <p:cNvSpPr>
            <a:spLocks noGrp="1"/>
          </p:cNvSpPr>
          <p:nvPr>
            <p:ph type="title"/>
          </p:nvPr>
        </p:nvSpPr>
        <p:spPr/>
        <p:txBody>
          <a:bodyPr/>
          <a:lstStyle/>
          <a:p>
            <a:r>
              <a:rPr lang="es-MX" dirty="0"/>
              <a:t>Con R</a:t>
            </a:r>
          </a:p>
        </p:txBody>
      </p:sp>
    </p:spTree>
    <p:extLst>
      <p:ext uri="{BB962C8B-B14F-4D97-AF65-F5344CB8AC3E}">
        <p14:creationId xmlns:p14="http://schemas.microsoft.com/office/powerpoint/2010/main" val="28326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ChangeArrowheads="1"/>
          </p:cNvSpPr>
          <p:nvPr/>
        </p:nvSpPr>
        <p:spPr bwMode="auto">
          <a:xfrm>
            <a:off x="882866" y="1656576"/>
            <a:ext cx="10801133"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tabLst>
                <a:tab pos="457200" algn="l"/>
              </a:tabLst>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tabLst>
                <a:tab pos="457200" algn="l"/>
              </a:tabLst>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tabLst>
                <a:tab pos="457200" algn="l"/>
              </a:tabLst>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tabLst>
                <a:tab pos="457200" algn="l"/>
              </a:tabLst>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tabLst>
                <a:tab pos="457200" algn="l"/>
              </a:tabLst>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tabLst>
                <a:tab pos="457200" algn="l"/>
              </a:tabLst>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tabLst>
                <a:tab pos="457200" algn="l"/>
              </a:tabLst>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tabLst>
                <a:tab pos="457200" algn="l"/>
              </a:tabLst>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tabLst>
                <a:tab pos="457200" algn="l"/>
              </a:tabLst>
              <a:defRPr sz="2000">
                <a:solidFill>
                  <a:srgbClr val="A04DA3"/>
                </a:solidFill>
                <a:latin typeface="Georgia" pitchFamily="18" charset="0"/>
              </a:defRPr>
            </a:lvl9pPr>
          </a:lstStyle>
          <a:p>
            <a:pPr algn="just" eaLnBrk="1" hangingPunct="1">
              <a:spcBef>
                <a:spcPct val="0"/>
              </a:spcBef>
              <a:buClrTx/>
              <a:buFontTx/>
              <a:buNone/>
            </a:pPr>
            <a:r>
              <a:rPr lang="es-MX" altLang="es-MX" sz="2400" b="1" dirty="0">
                <a:latin typeface="Bookman Old Style" pitchFamily="18" charset="0"/>
              </a:rPr>
              <a:t>Ejercicios: </a:t>
            </a:r>
            <a:r>
              <a:rPr lang="es-MX" altLang="es-MX" sz="2400" dirty="0">
                <a:latin typeface="Bookman Old Style" pitchFamily="18" charset="0"/>
              </a:rPr>
              <a:t>Determinar las siguientes probabilidades, hacer la grafica.</a:t>
            </a:r>
            <a:endParaRPr lang="en-US" altLang="es-MX" sz="2400" dirty="0">
              <a:latin typeface="Bookman Old Style" pitchFamily="18" charset="0"/>
            </a:endParaRPr>
          </a:p>
          <a:p>
            <a:pPr eaLnBrk="1" hangingPunct="1">
              <a:spcBef>
                <a:spcPct val="0"/>
              </a:spcBef>
              <a:buClrTx/>
              <a:buFontTx/>
              <a:buNone/>
            </a:pPr>
            <a:endParaRPr lang="es-MX" altLang="es-MX" dirty="0">
              <a:latin typeface="Bookman Old Style" pitchFamily="18" charset="0"/>
            </a:endParaRPr>
          </a:p>
          <a:p>
            <a:pPr marL="514350" indent="-514350" eaLnBrk="1" hangingPunct="1">
              <a:spcBef>
                <a:spcPct val="0"/>
              </a:spcBef>
              <a:buClrTx/>
              <a:buFontTx/>
              <a:buAutoNum type="alphaLcParenR"/>
            </a:pPr>
            <a:r>
              <a:rPr lang="es-MX" altLang="es-MX" dirty="0">
                <a:latin typeface="Bookman Old Style" pitchFamily="18" charset="0"/>
              </a:rPr>
              <a:t>P(0 </a:t>
            </a:r>
            <a:r>
              <a:rPr lang="es-MX" altLang="es-MX" dirty="0">
                <a:latin typeface="Bookman Old Style" pitchFamily="18" charset="0"/>
                <a:sym typeface="Symbol" pitchFamily="18" charset="2"/>
              </a:rPr>
              <a:t></a:t>
            </a:r>
            <a:r>
              <a:rPr lang="es-MX" altLang="es-MX" dirty="0">
                <a:latin typeface="Bookman Old Style" pitchFamily="18" charset="0"/>
              </a:rPr>
              <a:t> Z </a:t>
            </a:r>
            <a:r>
              <a:rPr lang="es-MX" altLang="es-MX" dirty="0">
                <a:latin typeface="Bookman Old Style" pitchFamily="18" charset="0"/>
                <a:sym typeface="Symbol" pitchFamily="18" charset="2"/>
              </a:rPr>
              <a:t></a:t>
            </a:r>
            <a:r>
              <a:rPr lang="es-MX" altLang="es-MX" dirty="0">
                <a:latin typeface="Bookman Old Style" pitchFamily="18" charset="0"/>
              </a:rPr>
              <a:t> 1.2)</a:t>
            </a:r>
          </a:p>
          <a:p>
            <a:pPr marL="514350" indent="-514350" eaLnBrk="1" hangingPunct="1">
              <a:spcBef>
                <a:spcPct val="0"/>
              </a:spcBef>
              <a:buClrTx/>
              <a:buFontTx/>
              <a:buAutoNum type="alphaLcParenR"/>
            </a:pPr>
            <a:endParaRPr lang="en-US" altLang="es-MX" dirty="0">
              <a:latin typeface="Bookman Old Style" pitchFamily="18" charset="0"/>
              <a:sym typeface="Symbol" pitchFamily="18" charset="2"/>
            </a:endParaRPr>
          </a:p>
          <a:p>
            <a:pPr eaLnBrk="1" hangingPunct="1">
              <a:spcBef>
                <a:spcPct val="0"/>
              </a:spcBef>
              <a:buClrTx/>
              <a:buFontTx/>
              <a:buNone/>
            </a:pPr>
            <a:r>
              <a:rPr lang="es-MX" altLang="es-MX" dirty="0">
                <a:latin typeface="Bookman Old Style" pitchFamily="18" charset="0"/>
                <a:sym typeface="Symbol" pitchFamily="18" charset="2"/>
              </a:rPr>
              <a:t>b) P(-0.9 </a:t>
            </a:r>
            <a:r>
              <a:rPr lang="es-MX" altLang="es-MX" dirty="0">
                <a:latin typeface="Bookman Old Style" pitchFamily="18" charset="0"/>
              </a:rPr>
              <a:t> Z </a:t>
            </a:r>
            <a:r>
              <a:rPr lang="es-MX" altLang="es-MX" dirty="0">
                <a:latin typeface="Bookman Old Style" pitchFamily="18" charset="0"/>
                <a:sym typeface="Symbol" pitchFamily="18" charset="2"/>
              </a:rPr>
              <a:t></a:t>
            </a:r>
            <a:r>
              <a:rPr lang="es-MX" altLang="es-MX" dirty="0">
                <a:latin typeface="Bookman Old Style" pitchFamily="18" charset="0"/>
              </a:rPr>
              <a:t> 0)</a:t>
            </a:r>
          </a:p>
          <a:p>
            <a:pPr eaLnBrk="1" hangingPunct="1">
              <a:spcBef>
                <a:spcPct val="0"/>
              </a:spcBef>
              <a:buClrTx/>
              <a:buFontTx/>
              <a:buNone/>
            </a:pPr>
            <a:endParaRPr lang="en-US" altLang="es-MX" dirty="0">
              <a:latin typeface="Bookman Old Style" pitchFamily="18" charset="0"/>
              <a:sym typeface="Symbol" pitchFamily="18" charset="2"/>
            </a:endParaRPr>
          </a:p>
          <a:p>
            <a:pPr eaLnBrk="1" hangingPunct="1">
              <a:spcBef>
                <a:spcPct val="0"/>
              </a:spcBef>
              <a:buClrTx/>
              <a:buFontTx/>
              <a:buNone/>
            </a:pPr>
            <a:r>
              <a:rPr lang="es-MX" altLang="es-MX" dirty="0">
                <a:latin typeface="Bookman Old Style" pitchFamily="18" charset="0"/>
                <a:sym typeface="Symbol" pitchFamily="18" charset="2"/>
              </a:rPr>
              <a:t>c) P(0.3 </a:t>
            </a:r>
            <a:r>
              <a:rPr lang="es-MX" altLang="es-MX" dirty="0">
                <a:latin typeface="Bookman Old Style" pitchFamily="18" charset="0"/>
              </a:rPr>
              <a:t> Z </a:t>
            </a:r>
            <a:r>
              <a:rPr lang="es-MX" altLang="es-MX" dirty="0">
                <a:latin typeface="Bookman Old Style" pitchFamily="18" charset="0"/>
                <a:sym typeface="Symbol" pitchFamily="18" charset="2"/>
              </a:rPr>
              <a:t></a:t>
            </a:r>
            <a:r>
              <a:rPr lang="es-MX" altLang="es-MX" dirty="0">
                <a:latin typeface="Bookman Old Style" pitchFamily="18" charset="0"/>
              </a:rPr>
              <a:t> 1.56)</a:t>
            </a:r>
          </a:p>
          <a:p>
            <a:pPr eaLnBrk="1" hangingPunct="1">
              <a:spcBef>
                <a:spcPct val="0"/>
              </a:spcBef>
              <a:buClrTx/>
              <a:buFontTx/>
              <a:buNone/>
            </a:pPr>
            <a:endParaRPr lang="en-US" altLang="es-MX" dirty="0">
              <a:latin typeface="Bookman Old Style" pitchFamily="18" charset="0"/>
              <a:sym typeface="Symbol" pitchFamily="18" charset="2"/>
            </a:endParaRPr>
          </a:p>
          <a:p>
            <a:pPr eaLnBrk="1" hangingPunct="1">
              <a:spcBef>
                <a:spcPct val="0"/>
              </a:spcBef>
              <a:buClrTx/>
              <a:buFontTx/>
              <a:buNone/>
            </a:pPr>
            <a:r>
              <a:rPr lang="es-MX" altLang="es-MX" dirty="0">
                <a:latin typeface="Bookman Old Style" pitchFamily="18" charset="0"/>
                <a:sym typeface="Symbol" pitchFamily="18" charset="2"/>
              </a:rPr>
              <a:t>d) P(-0.2 </a:t>
            </a:r>
            <a:r>
              <a:rPr lang="es-MX" altLang="es-MX" dirty="0">
                <a:latin typeface="Bookman Old Style" pitchFamily="18" charset="0"/>
              </a:rPr>
              <a:t> Z </a:t>
            </a:r>
            <a:r>
              <a:rPr lang="es-MX" altLang="es-MX" dirty="0">
                <a:latin typeface="Bookman Old Style" pitchFamily="18" charset="0"/>
                <a:sym typeface="Symbol" pitchFamily="18" charset="2"/>
              </a:rPr>
              <a:t></a:t>
            </a:r>
            <a:r>
              <a:rPr lang="es-MX" altLang="es-MX" dirty="0">
                <a:latin typeface="Bookman Old Style" pitchFamily="18" charset="0"/>
              </a:rPr>
              <a:t> 0.2)</a:t>
            </a:r>
          </a:p>
          <a:p>
            <a:pPr eaLnBrk="1" hangingPunct="1">
              <a:spcBef>
                <a:spcPct val="0"/>
              </a:spcBef>
              <a:buClrTx/>
              <a:buFontTx/>
              <a:buNone/>
            </a:pPr>
            <a:endParaRPr lang="en-US" altLang="es-MX" dirty="0">
              <a:latin typeface="Bookman Old Style" pitchFamily="18" charset="0"/>
              <a:sym typeface="Symbol" pitchFamily="18" charset="2"/>
            </a:endParaRPr>
          </a:p>
          <a:p>
            <a:pPr eaLnBrk="1" hangingPunct="1">
              <a:spcBef>
                <a:spcPct val="0"/>
              </a:spcBef>
              <a:buClrTx/>
              <a:buFontTx/>
              <a:buNone/>
            </a:pPr>
            <a:r>
              <a:rPr lang="es-MX" altLang="es-MX" dirty="0">
                <a:latin typeface="Bookman Old Style" pitchFamily="18" charset="0"/>
                <a:sym typeface="Symbol" pitchFamily="18" charset="2"/>
              </a:rPr>
              <a:t>e) P(-1.56 </a:t>
            </a:r>
            <a:r>
              <a:rPr lang="es-MX" altLang="es-MX" dirty="0">
                <a:latin typeface="Bookman Old Style" pitchFamily="18" charset="0"/>
              </a:rPr>
              <a:t> Z </a:t>
            </a:r>
            <a:r>
              <a:rPr lang="es-MX" altLang="es-MX" dirty="0">
                <a:latin typeface="Bookman Old Style" pitchFamily="18" charset="0"/>
                <a:sym typeface="Symbol" pitchFamily="18" charset="2"/>
              </a:rPr>
              <a:t></a:t>
            </a:r>
            <a:r>
              <a:rPr lang="es-MX" altLang="es-MX" dirty="0">
                <a:latin typeface="Bookman Old Style" pitchFamily="18" charset="0"/>
              </a:rPr>
              <a:t> -0.2)</a:t>
            </a:r>
            <a:endParaRPr lang="en-US" altLang="es-MX" dirty="0">
              <a:latin typeface="Bookman Old Style" pitchFamily="18" charset="0"/>
              <a:sym typeface="Symbol" pitchFamily="18" charset="2"/>
            </a:endParaRPr>
          </a:p>
          <a:p>
            <a:pPr>
              <a:spcBef>
                <a:spcPct val="0"/>
              </a:spcBef>
              <a:buClrTx/>
              <a:buFontTx/>
              <a:buNone/>
            </a:pPr>
            <a:endParaRPr lang="en-US" altLang="es-MX" sz="1200" dirty="0">
              <a:solidFill>
                <a:srgbClr val="000000"/>
              </a:solidFill>
              <a:latin typeface="Times New Roman" pitchFamily="18" charset="0"/>
              <a:cs typeface="Times New Roman" pitchFamily="18" charset="0"/>
              <a:sym typeface="Symbol" pitchFamily="18" charset="2"/>
            </a:endParaRPr>
          </a:p>
        </p:txBody>
      </p:sp>
      <p:sp>
        <p:nvSpPr>
          <p:cNvPr id="2" name="Título 1"/>
          <p:cNvSpPr>
            <a:spLocks noGrp="1"/>
          </p:cNvSpPr>
          <p:nvPr>
            <p:ph type="title"/>
          </p:nvPr>
        </p:nvSpPr>
        <p:spPr/>
        <p:txBody>
          <a:bodyPr/>
          <a:lstStyle/>
          <a:p>
            <a:r>
              <a:rPr lang="es-MX" dirty="0"/>
              <a:t>Con R</a:t>
            </a:r>
          </a:p>
        </p:txBody>
      </p:sp>
    </p:spTree>
    <p:extLst>
      <p:ext uri="{BB962C8B-B14F-4D97-AF65-F5344CB8AC3E}">
        <p14:creationId xmlns:p14="http://schemas.microsoft.com/office/powerpoint/2010/main" val="12075151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ChangeArrowheads="1"/>
          </p:cNvSpPr>
          <p:nvPr/>
        </p:nvSpPr>
        <p:spPr bwMode="auto">
          <a:xfrm>
            <a:off x="882866" y="1656576"/>
            <a:ext cx="10801133"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tabLst>
                <a:tab pos="457200" algn="l"/>
              </a:tabLst>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tabLst>
                <a:tab pos="457200" algn="l"/>
              </a:tabLst>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tabLst>
                <a:tab pos="457200" algn="l"/>
              </a:tabLst>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tabLst>
                <a:tab pos="457200" algn="l"/>
              </a:tabLst>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tabLst>
                <a:tab pos="457200" algn="l"/>
              </a:tabLst>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tabLst>
                <a:tab pos="457200" algn="l"/>
              </a:tabLst>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tabLst>
                <a:tab pos="457200" algn="l"/>
              </a:tabLst>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tabLst>
                <a:tab pos="457200" algn="l"/>
              </a:tabLst>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tabLst>
                <a:tab pos="457200" algn="l"/>
              </a:tabLst>
              <a:defRPr sz="2000">
                <a:solidFill>
                  <a:srgbClr val="A04DA3"/>
                </a:solidFill>
                <a:latin typeface="Georgia" pitchFamily="18" charset="0"/>
              </a:defRPr>
            </a:lvl9pPr>
          </a:lstStyle>
          <a:p>
            <a:pPr algn="just" eaLnBrk="1" hangingPunct="1">
              <a:spcBef>
                <a:spcPct val="0"/>
              </a:spcBef>
              <a:buClrTx/>
              <a:buFontTx/>
              <a:buNone/>
            </a:pPr>
            <a:r>
              <a:rPr lang="es-MX" altLang="es-MX" sz="2400" b="1" dirty="0">
                <a:latin typeface="Bookman Old Style" pitchFamily="18" charset="0"/>
              </a:rPr>
              <a:t>Ejercicios: </a:t>
            </a:r>
            <a:r>
              <a:rPr lang="es-MX" altLang="es-MX" sz="2400" dirty="0">
                <a:latin typeface="Bookman Old Style" pitchFamily="18" charset="0"/>
              </a:rPr>
              <a:t>Determinar las siguientes probabilidades, hacer la grafica.</a:t>
            </a:r>
            <a:endParaRPr lang="en-US" altLang="es-MX" sz="2400" dirty="0">
              <a:latin typeface="Bookman Old Style" pitchFamily="18" charset="0"/>
            </a:endParaRPr>
          </a:p>
          <a:p>
            <a:pPr eaLnBrk="1" hangingPunct="1">
              <a:spcBef>
                <a:spcPct val="0"/>
              </a:spcBef>
              <a:buClrTx/>
              <a:buFontTx/>
              <a:buNone/>
            </a:pPr>
            <a:endParaRPr lang="es-MX" altLang="es-MX" dirty="0">
              <a:latin typeface="Bookman Old Style" pitchFamily="18" charset="0"/>
            </a:endParaRPr>
          </a:p>
          <a:p>
            <a:pPr marL="514350" indent="-514350" eaLnBrk="1" hangingPunct="1">
              <a:spcBef>
                <a:spcPct val="0"/>
              </a:spcBef>
              <a:buClrTx/>
              <a:buFontTx/>
              <a:buAutoNum type="alphaLcParenR"/>
            </a:pPr>
            <a:r>
              <a:rPr lang="es-MX" altLang="es-MX" dirty="0">
                <a:latin typeface="Bookman Old Style" pitchFamily="18" charset="0"/>
              </a:rPr>
              <a:t>P(0 </a:t>
            </a:r>
            <a:r>
              <a:rPr lang="es-MX" altLang="es-MX" dirty="0">
                <a:latin typeface="Bookman Old Style" pitchFamily="18" charset="0"/>
                <a:sym typeface="Symbol" pitchFamily="18" charset="2"/>
              </a:rPr>
              <a:t></a:t>
            </a:r>
            <a:r>
              <a:rPr lang="es-MX" altLang="es-MX" dirty="0">
                <a:latin typeface="Bookman Old Style" pitchFamily="18" charset="0"/>
              </a:rPr>
              <a:t> Z </a:t>
            </a:r>
            <a:r>
              <a:rPr lang="es-MX" altLang="es-MX" dirty="0">
                <a:latin typeface="Bookman Old Style" pitchFamily="18" charset="0"/>
                <a:sym typeface="Symbol" pitchFamily="18" charset="2"/>
              </a:rPr>
              <a:t></a:t>
            </a:r>
            <a:r>
              <a:rPr lang="es-MX" altLang="es-MX" dirty="0">
                <a:latin typeface="Bookman Old Style" pitchFamily="18" charset="0"/>
              </a:rPr>
              <a:t> 1.2)</a:t>
            </a:r>
          </a:p>
          <a:p>
            <a:pPr marL="514350" indent="-514350" eaLnBrk="1" hangingPunct="1">
              <a:spcBef>
                <a:spcPct val="0"/>
              </a:spcBef>
              <a:buClrTx/>
              <a:buFontTx/>
              <a:buAutoNum type="alphaLcParenR"/>
            </a:pPr>
            <a:endParaRPr lang="en-US" altLang="es-MX" dirty="0">
              <a:latin typeface="Bookman Old Style" pitchFamily="18" charset="0"/>
              <a:sym typeface="Symbol" pitchFamily="18" charset="2"/>
            </a:endParaRPr>
          </a:p>
          <a:p>
            <a:pPr eaLnBrk="1" hangingPunct="1">
              <a:spcBef>
                <a:spcPct val="0"/>
              </a:spcBef>
              <a:buClrTx/>
              <a:buFontTx/>
              <a:buNone/>
            </a:pPr>
            <a:r>
              <a:rPr lang="es-MX" altLang="es-MX" dirty="0">
                <a:latin typeface="Bookman Old Style" pitchFamily="18" charset="0"/>
                <a:sym typeface="Symbol" pitchFamily="18" charset="2"/>
              </a:rPr>
              <a:t>b) P(-0.9 </a:t>
            </a:r>
            <a:r>
              <a:rPr lang="es-MX" altLang="es-MX" dirty="0">
                <a:latin typeface="Bookman Old Style" pitchFamily="18" charset="0"/>
              </a:rPr>
              <a:t> Z </a:t>
            </a:r>
            <a:r>
              <a:rPr lang="es-MX" altLang="es-MX" dirty="0">
                <a:latin typeface="Bookman Old Style" pitchFamily="18" charset="0"/>
                <a:sym typeface="Symbol" pitchFamily="18" charset="2"/>
              </a:rPr>
              <a:t></a:t>
            </a:r>
            <a:r>
              <a:rPr lang="es-MX" altLang="es-MX" dirty="0">
                <a:latin typeface="Bookman Old Style" pitchFamily="18" charset="0"/>
              </a:rPr>
              <a:t> 0)</a:t>
            </a:r>
          </a:p>
          <a:p>
            <a:pPr eaLnBrk="1" hangingPunct="1">
              <a:spcBef>
                <a:spcPct val="0"/>
              </a:spcBef>
              <a:buClrTx/>
              <a:buFontTx/>
              <a:buNone/>
            </a:pPr>
            <a:endParaRPr lang="en-US" altLang="es-MX" dirty="0">
              <a:latin typeface="Bookman Old Style" pitchFamily="18" charset="0"/>
              <a:sym typeface="Symbol" pitchFamily="18" charset="2"/>
            </a:endParaRPr>
          </a:p>
          <a:p>
            <a:pPr eaLnBrk="1" hangingPunct="1">
              <a:spcBef>
                <a:spcPct val="0"/>
              </a:spcBef>
              <a:buClrTx/>
              <a:buFontTx/>
              <a:buNone/>
            </a:pPr>
            <a:r>
              <a:rPr lang="es-MX" altLang="es-MX" dirty="0">
                <a:latin typeface="Bookman Old Style" pitchFamily="18" charset="0"/>
                <a:sym typeface="Symbol" pitchFamily="18" charset="2"/>
              </a:rPr>
              <a:t>c) P(0.3 </a:t>
            </a:r>
            <a:r>
              <a:rPr lang="es-MX" altLang="es-MX" dirty="0">
                <a:latin typeface="Bookman Old Style" pitchFamily="18" charset="0"/>
              </a:rPr>
              <a:t> Z </a:t>
            </a:r>
            <a:r>
              <a:rPr lang="es-MX" altLang="es-MX" dirty="0">
                <a:latin typeface="Bookman Old Style" pitchFamily="18" charset="0"/>
                <a:sym typeface="Symbol" pitchFamily="18" charset="2"/>
              </a:rPr>
              <a:t></a:t>
            </a:r>
            <a:r>
              <a:rPr lang="es-MX" altLang="es-MX" dirty="0">
                <a:latin typeface="Bookman Old Style" pitchFamily="18" charset="0"/>
              </a:rPr>
              <a:t> 1.56)</a:t>
            </a:r>
          </a:p>
          <a:p>
            <a:pPr eaLnBrk="1" hangingPunct="1">
              <a:spcBef>
                <a:spcPct val="0"/>
              </a:spcBef>
              <a:buClrTx/>
              <a:buFontTx/>
              <a:buNone/>
            </a:pPr>
            <a:endParaRPr lang="en-US" altLang="es-MX" dirty="0">
              <a:latin typeface="Bookman Old Style" pitchFamily="18" charset="0"/>
              <a:sym typeface="Symbol" pitchFamily="18" charset="2"/>
            </a:endParaRPr>
          </a:p>
          <a:p>
            <a:pPr eaLnBrk="1" hangingPunct="1">
              <a:spcBef>
                <a:spcPct val="0"/>
              </a:spcBef>
              <a:buClrTx/>
              <a:buFontTx/>
              <a:buNone/>
            </a:pPr>
            <a:r>
              <a:rPr lang="es-MX" altLang="es-MX" dirty="0">
                <a:latin typeface="Bookman Old Style" pitchFamily="18" charset="0"/>
                <a:sym typeface="Symbol" pitchFamily="18" charset="2"/>
              </a:rPr>
              <a:t>d) P(-0.2 </a:t>
            </a:r>
            <a:r>
              <a:rPr lang="es-MX" altLang="es-MX" dirty="0">
                <a:latin typeface="Bookman Old Style" pitchFamily="18" charset="0"/>
              </a:rPr>
              <a:t> Z </a:t>
            </a:r>
            <a:r>
              <a:rPr lang="es-MX" altLang="es-MX" dirty="0">
                <a:latin typeface="Bookman Old Style" pitchFamily="18" charset="0"/>
                <a:sym typeface="Symbol" pitchFamily="18" charset="2"/>
              </a:rPr>
              <a:t></a:t>
            </a:r>
            <a:r>
              <a:rPr lang="es-MX" altLang="es-MX" dirty="0">
                <a:latin typeface="Bookman Old Style" pitchFamily="18" charset="0"/>
              </a:rPr>
              <a:t> 0.2)</a:t>
            </a:r>
          </a:p>
          <a:p>
            <a:pPr eaLnBrk="1" hangingPunct="1">
              <a:spcBef>
                <a:spcPct val="0"/>
              </a:spcBef>
              <a:buClrTx/>
              <a:buFontTx/>
              <a:buNone/>
            </a:pPr>
            <a:endParaRPr lang="en-US" altLang="es-MX" dirty="0">
              <a:latin typeface="Bookman Old Style" pitchFamily="18" charset="0"/>
              <a:sym typeface="Symbol" pitchFamily="18" charset="2"/>
            </a:endParaRPr>
          </a:p>
          <a:p>
            <a:pPr eaLnBrk="1" hangingPunct="1">
              <a:spcBef>
                <a:spcPct val="0"/>
              </a:spcBef>
              <a:buClrTx/>
              <a:buFontTx/>
              <a:buNone/>
            </a:pPr>
            <a:r>
              <a:rPr lang="es-MX" altLang="es-MX" dirty="0">
                <a:latin typeface="Bookman Old Style" pitchFamily="18" charset="0"/>
                <a:sym typeface="Symbol" pitchFamily="18" charset="2"/>
              </a:rPr>
              <a:t>e) P(-1.56 </a:t>
            </a:r>
            <a:r>
              <a:rPr lang="es-MX" altLang="es-MX" dirty="0">
                <a:latin typeface="Bookman Old Style" pitchFamily="18" charset="0"/>
              </a:rPr>
              <a:t> Z </a:t>
            </a:r>
            <a:r>
              <a:rPr lang="es-MX" altLang="es-MX" dirty="0">
                <a:latin typeface="Bookman Old Style" pitchFamily="18" charset="0"/>
                <a:sym typeface="Symbol" pitchFamily="18" charset="2"/>
              </a:rPr>
              <a:t></a:t>
            </a:r>
            <a:r>
              <a:rPr lang="es-MX" altLang="es-MX" dirty="0">
                <a:latin typeface="Bookman Old Style" pitchFamily="18" charset="0"/>
              </a:rPr>
              <a:t> -0.2)</a:t>
            </a:r>
            <a:endParaRPr lang="en-US" altLang="es-MX" dirty="0">
              <a:latin typeface="Bookman Old Style" pitchFamily="18" charset="0"/>
              <a:sym typeface="Symbol" pitchFamily="18" charset="2"/>
            </a:endParaRPr>
          </a:p>
          <a:p>
            <a:pPr>
              <a:spcBef>
                <a:spcPct val="0"/>
              </a:spcBef>
              <a:buClrTx/>
              <a:buFontTx/>
              <a:buNone/>
            </a:pPr>
            <a:endParaRPr lang="en-US" altLang="es-MX" sz="1200" dirty="0">
              <a:solidFill>
                <a:srgbClr val="000000"/>
              </a:solidFill>
              <a:latin typeface="Times New Roman" pitchFamily="18" charset="0"/>
              <a:cs typeface="Times New Roman" pitchFamily="18" charset="0"/>
              <a:sym typeface="Symbol" pitchFamily="18" charset="2"/>
            </a:endParaRPr>
          </a:p>
        </p:txBody>
      </p:sp>
      <p:sp>
        <p:nvSpPr>
          <p:cNvPr id="2" name="Título 1"/>
          <p:cNvSpPr>
            <a:spLocks noGrp="1"/>
          </p:cNvSpPr>
          <p:nvPr>
            <p:ph type="title"/>
          </p:nvPr>
        </p:nvSpPr>
        <p:spPr/>
        <p:txBody>
          <a:bodyPr/>
          <a:lstStyle/>
          <a:p>
            <a:r>
              <a:rPr lang="es-MX" dirty="0"/>
              <a:t>Con R</a:t>
            </a:r>
          </a:p>
        </p:txBody>
      </p:sp>
    </p:spTree>
    <p:extLst>
      <p:ext uri="{BB962C8B-B14F-4D97-AF65-F5344CB8AC3E}">
        <p14:creationId xmlns:p14="http://schemas.microsoft.com/office/powerpoint/2010/main" val="23486263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770" name="Rectangle 5"/>
              <p:cNvSpPr>
                <a:spLocks noChangeArrowheads="1"/>
              </p:cNvSpPr>
              <p:nvPr/>
            </p:nvSpPr>
            <p:spPr bwMode="auto">
              <a:xfrm>
                <a:off x="881768" y="1581083"/>
                <a:ext cx="10716768" cy="440120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0"/>
                  </a:spcBef>
                  <a:buClrTx/>
                  <a:buFontTx/>
                  <a:buNone/>
                </a:pPr>
                <a:r>
                  <a:rPr lang="es-MX" altLang="es-MX" dirty="0">
                    <a:latin typeface="Bookman Old Style" pitchFamily="18" charset="0"/>
                  </a:rPr>
                  <a:t>Los resultados de un examen de admisión en un colegio determinado, tienen una </a:t>
                </a:r>
                <a:r>
                  <a:rPr lang="es-MX" altLang="es-MX" b="1" dirty="0">
                    <a:latin typeface="Bookman Old Style" pitchFamily="18" charset="0"/>
                  </a:rPr>
                  <a:t>distribución normal </a:t>
                </a:r>
                <a:r>
                  <a:rPr lang="es-MX" altLang="es-MX" dirty="0">
                    <a:latin typeface="Bookman Old Style" pitchFamily="18" charset="0"/>
                  </a:rPr>
                  <a:t>con  </a:t>
                </a:r>
                <a:r>
                  <a:rPr lang="es-MX" altLang="es-MX" dirty="0">
                    <a:latin typeface="Bookman Old Style" pitchFamily="18" charset="0"/>
                    <a:sym typeface="Symbol" pitchFamily="18" charset="2"/>
                  </a:rPr>
                  <a:t></a:t>
                </a:r>
                <a:r>
                  <a:rPr lang="es-MX" altLang="es-MX" dirty="0">
                    <a:latin typeface="Bookman Old Style" pitchFamily="18" charset="0"/>
                  </a:rPr>
                  <a:t> = 75 y  </a:t>
                </a:r>
                <a:r>
                  <a:rPr lang="es-MX" altLang="es-MX" dirty="0">
                    <a:latin typeface="Bookman Old Style" pitchFamily="18" charset="0"/>
                    <a:sym typeface="Symbol" pitchFamily="18" charset="2"/>
                  </a:rPr>
                  <a:t></a:t>
                </a:r>
                <a:r>
                  <a:rPr lang="es-MX" altLang="es-MX" dirty="0">
                    <a:latin typeface="Bookman Old Style" pitchFamily="18" charset="0"/>
                  </a:rPr>
                  <a:t> = 10. </a:t>
                </a:r>
              </a:p>
              <a:p>
                <a:pPr algn="just" eaLnBrk="1" hangingPunct="1">
                  <a:spcBef>
                    <a:spcPct val="0"/>
                  </a:spcBef>
                  <a:buClrTx/>
                  <a:buFontTx/>
                  <a:buNone/>
                </a:pPr>
                <a:endParaRPr lang="es-MX" altLang="es-MX" dirty="0">
                  <a:latin typeface="Bookman Old Style" pitchFamily="18" charset="0"/>
                </a:endParaRPr>
              </a:p>
              <a:p>
                <a:pPr algn="just" eaLnBrk="1" hangingPunct="1">
                  <a:spcBef>
                    <a:spcPct val="0"/>
                  </a:spcBef>
                  <a:buClrTx/>
                  <a:buFontTx/>
                  <a:buNone/>
                </a:pPr>
                <a:r>
                  <a:rPr lang="es-MX" altLang="es-MX" dirty="0">
                    <a:latin typeface="Bookman Old Style" pitchFamily="18" charset="0"/>
                  </a:rPr>
                  <a:t>¿Cuál es la probabilidad de que el resultado de un estudiante esté entre 80 y 90?</a:t>
                </a:r>
              </a:p>
              <a:p>
                <a:pPr algn="just" eaLnBrk="1" hangingPunct="1">
                  <a:spcBef>
                    <a:spcPct val="0"/>
                  </a:spcBef>
                  <a:buClrTx/>
                  <a:buFontTx/>
                  <a:buNone/>
                </a:pPr>
                <a:endParaRPr lang="en-US" altLang="es-MX" dirty="0">
                  <a:latin typeface="Bookman Old Style" pitchFamily="18" charset="0"/>
                  <a:sym typeface="Symbol" pitchFamily="18" charset="2"/>
                </a:endParaRPr>
              </a:p>
              <a:p>
                <a:pPr algn="just" eaLnBrk="1" hangingPunct="1">
                  <a:spcBef>
                    <a:spcPct val="0"/>
                  </a:spcBef>
                  <a:buClrTx/>
                  <a:buFontTx/>
                  <a:buNone/>
                </a:pPr>
                <a14:m>
                  <m:oMath xmlns:m="http://schemas.openxmlformats.org/officeDocument/2006/math">
                    <m:r>
                      <a:rPr lang="es-MX" altLang="es-MX" i="1" dirty="0">
                        <a:latin typeface="Cambria Math" panose="02040503050406030204" pitchFamily="18" charset="0"/>
                        <a:sym typeface="Symbol" pitchFamily="18" charset="2"/>
                      </a:rPr>
                      <m:t>𝑌</m:t>
                    </m:r>
                    <m:r>
                      <a:rPr lang="es-MX" altLang="es-MX" i="1" dirty="0">
                        <a:latin typeface="Cambria Math" panose="02040503050406030204" pitchFamily="18" charset="0"/>
                        <a:sym typeface="Symbol" pitchFamily="18" charset="2"/>
                      </a:rPr>
                      <m:t>: </m:t>
                    </m:r>
                  </m:oMath>
                </a14:m>
                <a:r>
                  <a:rPr lang="es-MX" altLang="es-MX" dirty="0">
                    <a:latin typeface="Bookman Old Style" pitchFamily="18" charset="0"/>
                    <a:sym typeface="Symbol" pitchFamily="18" charset="2"/>
                  </a:rPr>
                  <a:t>resultado del examen de admisión de un estudiante.</a:t>
                </a:r>
              </a:p>
              <a:p>
                <a:pPr algn="just" eaLnBrk="1" hangingPunct="1">
                  <a:spcBef>
                    <a:spcPct val="0"/>
                  </a:spcBef>
                  <a:buClrTx/>
                  <a:buFontTx/>
                  <a:buNone/>
                </a:pPr>
                <a:endParaRPr lang="en-US" altLang="es-MX" dirty="0">
                  <a:latin typeface="Bookman Old Style" pitchFamily="18" charset="0"/>
                  <a:sym typeface="Symbol" pitchFamily="18" charset="2"/>
                </a:endParaRPr>
              </a:p>
              <a:p>
                <a:pPr algn="just" eaLnBrk="1" hangingPunct="1">
                  <a:spcBef>
                    <a:spcPct val="0"/>
                  </a:spcBef>
                  <a:buClrTx/>
                  <a:buFontTx/>
                  <a:buNone/>
                </a:pPr>
                <a14:m>
                  <m:oMathPara xmlns:m="http://schemas.openxmlformats.org/officeDocument/2006/math">
                    <m:oMathParaPr>
                      <m:jc m:val="centerGroup"/>
                    </m:oMathParaPr>
                    <m:oMath xmlns:m="http://schemas.openxmlformats.org/officeDocument/2006/math">
                      <m:r>
                        <a:rPr lang="es-MX" altLang="es-MX" i="1" dirty="0">
                          <a:latin typeface="Cambria Math" panose="02040503050406030204" pitchFamily="18" charset="0"/>
                          <a:sym typeface="Symbol" pitchFamily="18" charset="2"/>
                        </a:rPr>
                        <m:t>𝑌</m:t>
                      </m:r>
                      <m:r>
                        <a:rPr lang="es-MX" altLang="es-MX" i="1" dirty="0">
                          <a:latin typeface="Cambria Math" panose="02040503050406030204" pitchFamily="18" charset="0"/>
                          <a:sym typeface="Symbol" pitchFamily="18" charset="2"/>
                        </a:rPr>
                        <m:t> ~ </m:t>
                      </m:r>
                      <m:r>
                        <a:rPr lang="es-MX" altLang="es-MX" i="1" dirty="0">
                          <a:latin typeface="Cambria Math" panose="02040503050406030204" pitchFamily="18" charset="0"/>
                          <a:sym typeface="Symbol" pitchFamily="18" charset="2"/>
                        </a:rPr>
                        <m:t>𝑁</m:t>
                      </m:r>
                      <m:d>
                        <m:dPr>
                          <m:ctrlPr>
                            <a:rPr lang="es-MX" altLang="es-MX" i="1" dirty="0">
                              <a:latin typeface="Cambria Math" panose="02040503050406030204" pitchFamily="18" charset="0"/>
                              <a:sym typeface="Symbol" pitchFamily="18" charset="2"/>
                            </a:rPr>
                          </m:ctrlPr>
                        </m:dPr>
                        <m:e>
                          <m:r>
                            <a:rPr lang="es-MX" altLang="es-MX" i="1" dirty="0">
                              <a:latin typeface="Cambria Math" panose="02040503050406030204" pitchFamily="18" charset="0"/>
                              <a:sym typeface="Symbol" pitchFamily="18" charset="2"/>
                            </a:rPr>
                            <m:t>75,100</m:t>
                          </m:r>
                        </m:e>
                      </m:d>
                      <m:r>
                        <a:rPr lang="es-MX" altLang="es-MX" i="1" dirty="0">
                          <a:latin typeface="Cambria Math" panose="02040503050406030204" pitchFamily="18" charset="0"/>
                          <a:sym typeface="Symbol" pitchFamily="18" charset="2"/>
                        </a:rPr>
                        <m:t>,  −∞&lt;</m:t>
                      </m:r>
                      <m:r>
                        <a:rPr lang="es-MX" altLang="es-MX" i="1" dirty="0">
                          <a:latin typeface="Cambria Math" panose="02040503050406030204" pitchFamily="18" charset="0"/>
                          <a:sym typeface="Symbol" pitchFamily="18" charset="2"/>
                        </a:rPr>
                        <m:t>𝑌</m:t>
                      </m:r>
                      <m:r>
                        <a:rPr lang="es-MX" altLang="es-MX" i="1" dirty="0">
                          <a:latin typeface="Cambria Math" panose="02040503050406030204" pitchFamily="18" charset="0"/>
                          <a:sym typeface="Symbol" pitchFamily="18" charset="2"/>
                        </a:rPr>
                        <m:t>&lt;∞</m:t>
                      </m:r>
                    </m:oMath>
                  </m:oMathPara>
                </a14:m>
                <a:endParaRPr lang="es-MX" altLang="es-MX" dirty="0">
                  <a:latin typeface="Bookman Old Style" pitchFamily="18" charset="0"/>
                  <a:sym typeface="Symbol" pitchFamily="18" charset="2"/>
                </a:endParaRPr>
              </a:p>
            </p:txBody>
          </p:sp>
        </mc:Choice>
        <mc:Fallback xmlns="">
          <p:sp>
            <p:nvSpPr>
              <p:cNvPr id="32770" name="Rectangle 5"/>
              <p:cNvSpPr>
                <a:spLocks noRot="1" noChangeAspect="1" noMove="1" noResize="1" noEditPoints="1" noAdjustHandles="1" noChangeArrowheads="1" noChangeShapeType="1" noTextEdit="1"/>
              </p:cNvSpPr>
              <p:nvPr/>
            </p:nvSpPr>
            <p:spPr bwMode="auto">
              <a:xfrm>
                <a:off x="881768" y="1581083"/>
                <a:ext cx="10716768" cy="4401205"/>
              </a:xfrm>
              <a:prstGeom prst="rect">
                <a:avLst/>
              </a:prstGeom>
              <a:blipFill>
                <a:blip r:embed="rId2"/>
                <a:stretch>
                  <a:fillRect l="-1195" t="-970" r="-11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sp>
        <p:nvSpPr>
          <p:cNvPr id="2" name="Título 1"/>
          <p:cNvSpPr>
            <a:spLocks noGrp="1"/>
          </p:cNvSpPr>
          <p:nvPr>
            <p:ph type="title"/>
          </p:nvPr>
        </p:nvSpPr>
        <p:spPr>
          <a:xfrm>
            <a:off x="881768" y="0"/>
            <a:ext cx="9601200" cy="1485900"/>
          </a:xfrm>
        </p:spPr>
        <p:txBody>
          <a:bodyPr vert="horz" anchor="ctr">
            <a:normAutofit fontScale="97500"/>
          </a:bodyPr>
          <a:lstStyle/>
          <a:p>
            <a:r>
              <a:rPr lang="es-MX" altLang="es-MX" cap="small" dirty="0">
                <a:sym typeface="Symbol" pitchFamily="18" charset="2"/>
              </a:rPr>
              <a:t>Ejemplo de aplicación</a:t>
            </a:r>
            <a:endParaRPr lang="es-MX" cap="small" dirty="0"/>
          </a:p>
        </p:txBody>
      </p:sp>
    </p:spTree>
    <p:extLst>
      <p:ext uri="{BB962C8B-B14F-4D97-AF65-F5344CB8AC3E}">
        <p14:creationId xmlns:p14="http://schemas.microsoft.com/office/powerpoint/2010/main" val="32855718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5"/>
              <p:cNvSpPr>
                <a:spLocks noChangeArrowheads="1"/>
              </p:cNvSpPr>
              <p:nvPr/>
            </p:nvSpPr>
            <p:spPr bwMode="auto">
              <a:xfrm>
                <a:off x="792839" y="130765"/>
                <a:ext cx="4343400" cy="369331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0"/>
                  </a:spcBef>
                  <a:buClrTx/>
                  <a:buFontTx/>
                  <a:buNone/>
                </a:pPr>
                <a:r>
                  <a:rPr lang="es-MX" altLang="es-MX" sz="1800" dirty="0">
                    <a:latin typeface="Bookman Old Style" pitchFamily="18" charset="0"/>
                  </a:rPr>
                  <a:t>Los resultados de un examen de admisión en un colegio determinado, tienen una </a:t>
                </a:r>
                <a:r>
                  <a:rPr lang="es-MX" altLang="es-MX" sz="1800" b="1" dirty="0">
                    <a:latin typeface="Bookman Old Style" pitchFamily="18" charset="0"/>
                  </a:rPr>
                  <a:t>distribución normal </a:t>
                </a:r>
                <a:r>
                  <a:rPr lang="es-MX" altLang="es-MX" sz="1800" dirty="0">
                    <a:latin typeface="Bookman Old Style" pitchFamily="18" charset="0"/>
                  </a:rPr>
                  <a:t>con  </a:t>
                </a:r>
                <a:r>
                  <a:rPr lang="es-MX" altLang="es-MX" sz="1800" dirty="0">
                    <a:latin typeface="Bookman Old Style" pitchFamily="18" charset="0"/>
                    <a:sym typeface="Symbol" pitchFamily="18" charset="2"/>
                  </a:rPr>
                  <a:t></a:t>
                </a:r>
                <a:r>
                  <a:rPr lang="es-MX" altLang="es-MX" sz="1800" dirty="0">
                    <a:latin typeface="Bookman Old Style" pitchFamily="18" charset="0"/>
                  </a:rPr>
                  <a:t> = 75 y  </a:t>
                </a:r>
                <a:r>
                  <a:rPr lang="es-MX" altLang="es-MX" sz="1800" dirty="0">
                    <a:latin typeface="Bookman Old Style" pitchFamily="18" charset="0"/>
                    <a:sym typeface="Symbol" pitchFamily="18" charset="2"/>
                  </a:rPr>
                  <a:t></a:t>
                </a:r>
                <a:r>
                  <a:rPr lang="es-MX" altLang="es-MX" sz="1800" dirty="0">
                    <a:latin typeface="Bookman Old Style" pitchFamily="18" charset="0"/>
                  </a:rPr>
                  <a:t> = 10. </a:t>
                </a:r>
              </a:p>
              <a:p>
                <a:pPr algn="just" eaLnBrk="1" hangingPunct="1">
                  <a:spcBef>
                    <a:spcPct val="0"/>
                  </a:spcBef>
                  <a:buClrTx/>
                  <a:buFontTx/>
                  <a:buNone/>
                </a:pPr>
                <a:endParaRPr lang="es-MX" altLang="es-MX" sz="1800" dirty="0">
                  <a:latin typeface="Bookman Old Style" pitchFamily="18" charset="0"/>
                </a:endParaRPr>
              </a:p>
              <a:p>
                <a:pPr algn="just" eaLnBrk="1" hangingPunct="1">
                  <a:spcBef>
                    <a:spcPct val="0"/>
                  </a:spcBef>
                  <a:buClrTx/>
                  <a:buFontTx/>
                  <a:buNone/>
                </a:pPr>
                <a:r>
                  <a:rPr lang="es-MX" altLang="es-MX" sz="1800" dirty="0">
                    <a:latin typeface="Bookman Old Style" pitchFamily="18" charset="0"/>
                  </a:rPr>
                  <a:t>¿Cuál es la probabilidad de que el resultado de un estudiante esté entre 80 y 90?</a:t>
                </a:r>
              </a:p>
              <a:p>
                <a:pPr algn="just" eaLnBrk="1" hangingPunct="1">
                  <a:spcBef>
                    <a:spcPct val="0"/>
                  </a:spcBef>
                  <a:buClrTx/>
                  <a:buFontTx/>
                  <a:buNone/>
                </a:pPr>
                <a:endParaRPr lang="en-US" altLang="es-MX" sz="1800" dirty="0">
                  <a:latin typeface="Bookman Old Style" pitchFamily="18" charset="0"/>
                  <a:sym typeface="Symbol" pitchFamily="18" charset="2"/>
                </a:endParaRPr>
              </a:p>
              <a:p>
                <a:pPr algn="just" eaLnBrk="1" hangingPunct="1">
                  <a:spcBef>
                    <a:spcPct val="0"/>
                  </a:spcBef>
                  <a:buClrTx/>
                  <a:buFontTx/>
                  <a:buNone/>
                </a:pPr>
                <a14:m>
                  <m:oMath xmlns:m="http://schemas.openxmlformats.org/officeDocument/2006/math">
                    <m:r>
                      <a:rPr lang="es-MX" altLang="es-MX" sz="1800" i="1" dirty="0">
                        <a:latin typeface="Cambria Math" panose="02040503050406030204" pitchFamily="18" charset="0"/>
                        <a:sym typeface="Symbol" pitchFamily="18" charset="2"/>
                      </a:rPr>
                      <m:t>𝑌</m:t>
                    </m:r>
                    <m:r>
                      <a:rPr lang="es-MX" altLang="es-MX" sz="1800" i="1" dirty="0">
                        <a:latin typeface="Cambria Math" panose="02040503050406030204" pitchFamily="18" charset="0"/>
                        <a:sym typeface="Symbol" pitchFamily="18" charset="2"/>
                      </a:rPr>
                      <m:t>: </m:t>
                    </m:r>
                  </m:oMath>
                </a14:m>
                <a:r>
                  <a:rPr lang="es-MX" altLang="es-MX" sz="1800" dirty="0">
                    <a:latin typeface="Bookman Old Style" pitchFamily="18" charset="0"/>
                    <a:sym typeface="Symbol" pitchFamily="18" charset="2"/>
                  </a:rPr>
                  <a:t>resultado del examen de admisión de un estudiante.</a:t>
                </a:r>
              </a:p>
              <a:p>
                <a:pPr algn="just" eaLnBrk="1" hangingPunct="1">
                  <a:spcBef>
                    <a:spcPct val="0"/>
                  </a:spcBef>
                  <a:buClrTx/>
                  <a:buFontTx/>
                  <a:buNone/>
                </a:pPr>
                <a:endParaRPr lang="en-US" altLang="es-MX" sz="1800" dirty="0">
                  <a:latin typeface="Bookman Old Style" pitchFamily="18" charset="0"/>
                  <a:sym typeface="Symbol" pitchFamily="18" charset="2"/>
                </a:endParaRPr>
              </a:p>
              <a:p>
                <a:pPr algn="just" eaLnBrk="1" hangingPunct="1">
                  <a:spcBef>
                    <a:spcPct val="0"/>
                  </a:spcBef>
                  <a:buClrTx/>
                  <a:buFontTx/>
                  <a:buNone/>
                </a:pPr>
                <a14:m>
                  <m:oMathPara xmlns:m="http://schemas.openxmlformats.org/officeDocument/2006/math">
                    <m:oMathParaPr>
                      <m:jc m:val="centerGroup"/>
                    </m:oMathParaPr>
                    <m:oMath xmlns:m="http://schemas.openxmlformats.org/officeDocument/2006/math">
                      <m:r>
                        <a:rPr lang="es-MX" altLang="es-MX" sz="1800" i="1" dirty="0">
                          <a:latin typeface="Cambria Math" panose="02040503050406030204" pitchFamily="18" charset="0"/>
                          <a:sym typeface="Symbol" pitchFamily="18" charset="2"/>
                        </a:rPr>
                        <m:t>𝑌</m:t>
                      </m:r>
                      <m:r>
                        <a:rPr lang="es-MX" altLang="es-MX" sz="1800" i="1" dirty="0">
                          <a:latin typeface="Cambria Math" panose="02040503050406030204" pitchFamily="18" charset="0"/>
                          <a:sym typeface="Symbol" pitchFamily="18" charset="2"/>
                        </a:rPr>
                        <m:t> ~ </m:t>
                      </m:r>
                      <m:r>
                        <a:rPr lang="es-MX" altLang="es-MX" sz="1800" i="1" dirty="0">
                          <a:latin typeface="Cambria Math" panose="02040503050406030204" pitchFamily="18" charset="0"/>
                          <a:sym typeface="Symbol" pitchFamily="18" charset="2"/>
                        </a:rPr>
                        <m:t>𝑁</m:t>
                      </m:r>
                      <m:d>
                        <m:dPr>
                          <m:ctrlPr>
                            <a:rPr lang="es-MX" altLang="es-MX" sz="1800" i="1" dirty="0">
                              <a:latin typeface="Cambria Math" panose="02040503050406030204" pitchFamily="18" charset="0"/>
                              <a:sym typeface="Symbol" pitchFamily="18" charset="2"/>
                            </a:rPr>
                          </m:ctrlPr>
                        </m:dPr>
                        <m:e>
                          <m:r>
                            <a:rPr lang="es-MX" altLang="es-MX" sz="1800" i="1" dirty="0">
                              <a:latin typeface="Cambria Math" panose="02040503050406030204" pitchFamily="18" charset="0"/>
                              <a:sym typeface="Symbol" pitchFamily="18" charset="2"/>
                            </a:rPr>
                            <m:t>75,100</m:t>
                          </m:r>
                        </m:e>
                      </m:d>
                      <m:r>
                        <a:rPr lang="es-MX" altLang="es-MX" sz="1800" i="1" dirty="0">
                          <a:latin typeface="Cambria Math" panose="02040503050406030204" pitchFamily="18" charset="0"/>
                          <a:sym typeface="Symbol" pitchFamily="18" charset="2"/>
                        </a:rPr>
                        <m:t>,  −∞&lt;</m:t>
                      </m:r>
                      <m:r>
                        <a:rPr lang="es-MX" altLang="es-MX" sz="1800" i="1" dirty="0">
                          <a:latin typeface="Cambria Math" panose="02040503050406030204" pitchFamily="18" charset="0"/>
                          <a:sym typeface="Symbol" pitchFamily="18" charset="2"/>
                        </a:rPr>
                        <m:t>𝑌</m:t>
                      </m:r>
                      <m:r>
                        <a:rPr lang="es-MX" altLang="es-MX" sz="1800" i="1" dirty="0">
                          <a:latin typeface="Cambria Math" panose="02040503050406030204" pitchFamily="18" charset="0"/>
                          <a:sym typeface="Symbol" pitchFamily="18" charset="2"/>
                        </a:rPr>
                        <m:t>&lt;∞</m:t>
                      </m:r>
                    </m:oMath>
                  </m:oMathPara>
                </a14:m>
                <a:endParaRPr lang="es-MX" altLang="es-MX" sz="1800" dirty="0">
                  <a:latin typeface="Bookman Old Style" pitchFamily="18" charset="0"/>
                  <a:sym typeface="Symbol" pitchFamily="18" charset="2"/>
                </a:endParaRPr>
              </a:p>
            </p:txBody>
          </p:sp>
        </mc:Choice>
        <mc:Fallback xmlns="">
          <p:sp>
            <p:nvSpPr>
              <p:cNvPr id="2" name="Rectangle 5"/>
              <p:cNvSpPr>
                <a:spLocks noRot="1" noChangeAspect="1" noMove="1" noResize="1" noEditPoints="1" noAdjustHandles="1" noChangeArrowheads="1" noChangeShapeType="1" noTextEdit="1"/>
              </p:cNvSpPr>
              <p:nvPr/>
            </p:nvSpPr>
            <p:spPr bwMode="auto">
              <a:xfrm>
                <a:off x="792839" y="130765"/>
                <a:ext cx="4343400" cy="3693319"/>
              </a:xfrm>
              <a:prstGeom prst="rect">
                <a:avLst/>
              </a:prstGeom>
              <a:blipFill>
                <a:blip r:embed="rId2"/>
                <a:stretch>
                  <a:fillRect l="-1122" t="-165" r="-11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spTree>
    <p:extLst>
      <p:ext uri="{BB962C8B-B14F-4D97-AF65-F5344CB8AC3E}">
        <p14:creationId xmlns:p14="http://schemas.microsoft.com/office/powerpoint/2010/main" val="33479804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extLst>
              <a:ext uri="{28A0092B-C50C-407E-A947-70E740481C1C}">
                <a14:useLocalDpi xmlns:a14="http://schemas.microsoft.com/office/drawing/2010/main" val="0"/>
              </a:ext>
            </a:extLst>
          </a:blip>
          <a:srcRect l="10746" t="4702" r="5301" b="16037"/>
          <a:stretch/>
        </p:blipFill>
        <p:spPr>
          <a:xfrm>
            <a:off x="6210584" y="475488"/>
            <a:ext cx="4457417" cy="2487330"/>
          </a:xfrm>
          <a:prstGeom prst="rect">
            <a:avLst/>
          </a:prstGeom>
        </p:spPr>
      </p:pic>
      <mc:AlternateContent xmlns:mc="http://schemas.openxmlformats.org/markup-compatibility/2006" xmlns:a14="http://schemas.microsoft.com/office/drawing/2010/main">
        <mc:Choice Requires="a14">
          <p:sp>
            <p:nvSpPr>
              <p:cNvPr id="49" name="Rectangle 28"/>
              <p:cNvSpPr>
                <a:spLocks noChangeArrowheads="1"/>
              </p:cNvSpPr>
              <p:nvPr/>
            </p:nvSpPr>
            <p:spPr bwMode="auto">
              <a:xfrm>
                <a:off x="1889776" y="745402"/>
                <a:ext cx="5504672" cy="49924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600" i="1">
                          <a:solidFill>
                            <a:srgbClr val="000000"/>
                          </a:solidFill>
                          <a:latin typeface="Cambria Math" panose="02040503050406030204" pitchFamily="18" charset="0"/>
                          <a:cs typeface="Times New Roman" pitchFamily="18" charset="0"/>
                        </a:rPr>
                        <m:t>𝑃</m:t>
                      </m:r>
                      <m:d>
                        <m:dPr>
                          <m:ctrlPr>
                            <a:rPr lang="es-MX" altLang="es-MX" sz="2600" i="1">
                              <a:solidFill>
                                <a:srgbClr val="000000"/>
                              </a:solidFill>
                              <a:latin typeface="Cambria Math" panose="02040503050406030204" pitchFamily="18" charset="0"/>
                              <a:cs typeface="Times New Roman" pitchFamily="18" charset="0"/>
                            </a:rPr>
                          </m:ctrlPr>
                        </m:dPr>
                        <m:e>
                          <m:r>
                            <a:rPr lang="es-MX" altLang="es-MX" sz="2600" i="1">
                              <a:solidFill>
                                <a:srgbClr val="000000"/>
                              </a:solidFill>
                              <a:latin typeface="Cambria Math" panose="02040503050406030204" pitchFamily="18" charset="0"/>
                              <a:cs typeface="Times New Roman" pitchFamily="18" charset="0"/>
                            </a:rPr>
                            <m:t>80≤</m:t>
                          </m:r>
                          <m:r>
                            <a:rPr lang="es-MX" altLang="es-MX" sz="2600" i="1">
                              <a:solidFill>
                                <a:srgbClr val="000000"/>
                              </a:solidFill>
                              <a:latin typeface="Cambria Math" panose="02040503050406030204" pitchFamily="18" charset="0"/>
                              <a:cs typeface="Times New Roman" pitchFamily="18" charset="0"/>
                            </a:rPr>
                            <m:t>𝑌</m:t>
                          </m:r>
                          <m:r>
                            <a:rPr lang="es-MX" altLang="es-MX" sz="2600" i="1">
                              <a:solidFill>
                                <a:srgbClr val="000000"/>
                              </a:solidFill>
                              <a:latin typeface="Cambria Math" panose="02040503050406030204" pitchFamily="18" charset="0"/>
                              <a:cs typeface="Times New Roman" pitchFamily="18" charset="0"/>
                            </a:rPr>
                            <m:t>≤90</m:t>
                          </m:r>
                        </m:e>
                      </m:d>
                    </m:oMath>
                  </m:oMathPara>
                </a14:m>
                <a:endParaRPr lang="es-MX" altLang="es-MX" sz="26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endParaRPr lang="es-MX" altLang="es-MX" sz="26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600" i="1">
                          <a:solidFill>
                            <a:srgbClr val="000000"/>
                          </a:solidFill>
                          <a:latin typeface="Cambria Math" panose="02040503050406030204" pitchFamily="18" charset="0"/>
                          <a:cs typeface="Times New Roman" pitchFamily="18" charset="0"/>
                        </a:rPr>
                        <m:t>=</m:t>
                      </m:r>
                      <m:r>
                        <a:rPr lang="es-MX" altLang="es-MX" sz="2600" i="1">
                          <a:solidFill>
                            <a:srgbClr val="000000"/>
                          </a:solidFill>
                          <a:latin typeface="Cambria Math"/>
                          <a:cs typeface="Times New Roman" pitchFamily="18" charset="0"/>
                        </a:rPr>
                        <m:t>𝑃</m:t>
                      </m:r>
                      <m:d>
                        <m:dPr>
                          <m:ctrlPr>
                            <a:rPr lang="es-MX" altLang="es-MX" sz="2600" i="1">
                              <a:solidFill>
                                <a:srgbClr val="000000"/>
                              </a:solidFill>
                              <a:latin typeface="Cambria Math" panose="02040503050406030204" pitchFamily="18" charset="0"/>
                              <a:cs typeface="Times New Roman" pitchFamily="18" charset="0"/>
                            </a:rPr>
                          </m:ctrlPr>
                        </m:dPr>
                        <m:e>
                          <m:f>
                            <m:fPr>
                              <m:ctrlPr>
                                <a:rPr lang="es-MX" altLang="es-MX" sz="2600" i="1">
                                  <a:solidFill>
                                    <a:srgbClr val="000000"/>
                                  </a:solidFill>
                                  <a:latin typeface="Cambria Math" panose="02040503050406030204" pitchFamily="18" charset="0"/>
                                  <a:cs typeface="Times New Roman" pitchFamily="18" charset="0"/>
                                </a:rPr>
                              </m:ctrlPr>
                            </m:fPr>
                            <m:num>
                              <m:r>
                                <a:rPr lang="es-MX" altLang="es-MX" sz="2600" i="1">
                                  <a:solidFill>
                                    <a:srgbClr val="000000"/>
                                  </a:solidFill>
                                  <a:latin typeface="Cambria Math" panose="02040503050406030204" pitchFamily="18" charset="0"/>
                                  <a:cs typeface="Times New Roman" pitchFamily="18" charset="0"/>
                                </a:rPr>
                                <m:t>80−75</m:t>
                              </m:r>
                            </m:num>
                            <m:den>
                              <m:r>
                                <a:rPr lang="es-MX" altLang="es-MX" sz="2600" i="1">
                                  <a:solidFill>
                                    <a:srgbClr val="000000"/>
                                  </a:solidFill>
                                  <a:latin typeface="Cambria Math" panose="02040503050406030204" pitchFamily="18" charset="0"/>
                                  <a:cs typeface="Times New Roman" pitchFamily="18" charset="0"/>
                                </a:rPr>
                                <m:t>10</m:t>
                              </m:r>
                            </m:den>
                          </m:f>
                          <m:r>
                            <a:rPr lang="es-MX" altLang="es-MX" sz="2600" i="1">
                              <a:solidFill>
                                <a:srgbClr val="000000"/>
                              </a:solidFill>
                              <a:latin typeface="Cambria Math" panose="02040503050406030204" pitchFamily="18" charset="0"/>
                              <a:cs typeface="Times New Roman" pitchFamily="18" charset="0"/>
                            </a:rPr>
                            <m:t>≤</m:t>
                          </m:r>
                          <m:f>
                            <m:fPr>
                              <m:ctrlPr>
                                <a:rPr lang="es-MX" altLang="es-MX" sz="2600" i="1">
                                  <a:solidFill>
                                    <a:srgbClr val="000000"/>
                                  </a:solidFill>
                                  <a:latin typeface="Cambria Math" panose="02040503050406030204" pitchFamily="18" charset="0"/>
                                  <a:cs typeface="Times New Roman" pitchFamily="18" charset="0"/>
                                </a:rPr>
                              </m:ctrlPr>
                            </m:fPr>
                            <m:num>
                              <m:r>
                                <a:rPr lang="es-MX" altLang="es-MX" sz="2600" i="1">
                                  <a:solidFill>
                                    <a:srgbClr val="000000"/>
                                  </a:solidFill>
                                  <a:latin typeface="Cambria Math" panose="02040503050406030204" pitchFamily="18" charset="0"/>
                                  <a:cs typeface="Times New Roman" pitchFamily="18" charset="0"/>
                                </a:rPr>
                                <m:t>𝑌</m:t>
                              </m:r>
                              <m:r>
                                <a:rPr lang="es-MX" altLang="es-MX" sz="2600" i="1">
                                  <a:solidFill>
                                    <a:srgbClr val="000000"/>
                                  </a:solidFill>
                                  <a:latin typeface="Cambria Math" panose="02040503050406030204" pitchFamily="18" charset="0"/>
                                  <a:cs typeface="Times New Roman" pitchFamily="18" charset="0"/>
                                </a:rPr>
                                <m:t>−</m:t>
                              </m:r>
                              <m:r>
                                <a:rPr lang="es-MX" altLang="es-MX" sz="2600" i="1">
                                  <a:solidFill>
                                    <a:srgbClr val="000000"/>
                                  </a:solidFill>
                                  <a:latin typeface="Cambria Math" panose="02040503050406030204" pitchFamily="18" charset="0"/>
                                  <a:cs typeface="Times New Roman" pitchFamily="18" charset="0"/>
                                </a:rPr>
                                <m:t>𝜇</m:t>
                              </m:r>
                            </m:num>
                            <m:den>
                              <m:r>
                                <a:rPr lang="es-MX" altLang="es-MX" sz="2600" i="1">
                                  <a:solidFill>
                                    <a:srgbClr val="000000"/>
                                  </a:solidFill>
                                  <a:latin typeface="Cambria Math" panose="02040503050406030204" pitchFamily="18" charset="0"/>
                                  <a:cs typeface="Times New Roman" pitchFamily="18" charset="0"/>
                                </a:rPr>
                                <m:t>𝜎</m:t>
                              </m:r>
                            </m:den>
                          </m:f>
                          <m:r>
                            <a:rPr lang="es-MX" altLang="es-MX" sz="2600" i="1">
                              <a:solidFill>
                                <a:srgbClr val="000000"/>
                              </a:solidFill>
                              <a:latin typeface="Cambria Math"/>
                              <a:cs typeface="Times New Roman" pitchFamily="18" charset="0"/>
                            </a:rPr>
                            <m:t>≤</m:t>
                          </m:r>
                          <m:f>
                            <m:fPr>
                              <m:ctrlPr>
                                <a:rPr lang="es-MX" altLang="es-MX" sz="2600" i="1">
                                  <a:solidFill>
                                    <a:srgbClr val="000000"/>
                                  </a:solidFill>
                                  <a:latin typeface="Cambria Math" panose="02040503050406030204" pitchFamily="18" charset="0"/>
                                  <a:cs typeface="Times New Roman" pitchFamily="18" charset="0"/>
                                </a:rPr>
                              </m:ctrlPr>
                            </m:fPr>
                            <m:num>
                              <m:r>
                                <a:rPr lang="es-MX" altLang="es-MX" sz="2600" i="1">
                                  <a:solidFill>
                                    <a:srgbClr val="000000"/>
                                  </a:solidFill>
                                  <a:latin typeface="Cambria Math" panose="02040503050406030204" pitchFamily="18" charset="0"/>
                                  <a:cs typeface="Times New Roman" pitchFamily="18" charset="0"/>
                                </a:rPr>
                                <m:t>90−75</m:t>
                              </m:r>
                            </m:num>
                            <m:den>
                              <m:r>
                                <a:rPr lang="es-MX" altLang="es-MX" sz="2600" i="1">
                                  <a:solidFill>
                                    <a:srgbClr val="000000"/>
                                  </a:solidFill>
                                  <a:latin typeface="Cambria Math" panose="02040503050406030204" pitchFamily="18" charset="0"/>
                                  <a:cs typeface="Times New Roman" pitchFamily="18" charset="0"/>
                                </a:rPr>
                                <m:t>10</m:t>
                              </m:r>
                            </m:den>
                          </m:f>
                        </m:e>
                      </m:d>
                    </m:oMath>
                  </m:oMathPara>
                </a14:m>
                <a:endParaRPr lang="es-MX" altLang="es-MX" sz="26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endParaRPr lang="es-MX" altLang="es-MX" sz="26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600" i="1">
                          <a:solidFill>
                            <a:srgbClr val="000000"/>
                          </a:solidFill>
                          <a:latin typeface="Cambria Math"/>
                          <a:cs typeface="Times New Roman" pitchFamily="18" charset="0"/>
                        </a:rPr>
                        <m:t>=</m:t>
                      </m:r>
                      <m:r>
                        <a:rPr lang="es-MX" altLang="es-MX" sz="2600" i="1">
                          <a:solidFill>
                            <a:srgbClr val="000000"/>
                          </a:solidFill>
                          <a:latin typeface="Cambria Math"/>
                          <a:cs typeface="Times New Roman" pitchFamily="18" charset="0"/>
                        </a:rPr>
                        <m:t>𝑃</m:t>
                      </m:r>
                      <m:d>
                        <m:dPr>
                          <m:ctrlPr>
                            <a:rPr lang="es-MX" altLang="es-MX" sz="2600" i="1">
                              <a:solidFill>
                                <a:srgbClr val="000000"/>
                              </a:solidFill>
                              <a:latin typeface="Cambria Math" panose="02040503050406030204" pitchFamily="18" charset="0"/>
                              <a:cs typeface="Times New Roman" pitchFamily="18" charset="0"/>
                            </a:rPr>
                          </m:ctrlPr>
                        </m:dPr>
                        <m:e>
                          <m:r>
                            <a:rPr lang="es-MX" altLang="es-MX" sz="2600" i="1">
                              <a:solidFill>
                                <a:srgbClr val="000000"/>
                              </a:solidFill>
                              <a:latin typeface="Cambria Math" panose="02040503050406030204" pitchFamily="18" charset="0"/>
                              <a:cs typeface="Times New Roman" pitchFamily="18" charset="0"/>
                            </a:rPr>
                            <m:t>0.5≤</m:t>
                          </m:r>
                          <m:r>
                            <a:rPr lang="es-MX" altLang="es-MX" sz="2600" i="1">
                              <a:solidFill>
                                <a:srgbClr val="000000"/>
                              </a:solidFill>
                              <a:latin typeface="Cambria Math"/>
                              <a:cs typeface="Times New Roman" pitchFamily="18" charset="0"/>
                            </a:rPr>
                            <m:t>𝑍</m:t>
                          </m:r>
                          <m:r>
                            <a:rPr lang="es-MX" altLang="es-MX" sz="2600" i="1">
                              <a:solidFill>
                                <a:srgbClr val="000000"/>
                              </a:solidFill>
                              <a:latin typeface="Cambria Math"/>
                              <a:cs typeface="Times New Roman" pitchFamily="18" charset="0"/>
                            </a:rPr>
                            <m:t>≤1.5</m:t>
                          </m:r>
                        </m:e>
                      </m:d>
                    </m:oMath>
                  </m:oMathPara>
                </a14:m>
                <a:endParaRPr lang="es-MX" altLang="es-MX" sz="26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endParaRPr lang="es-MX" altLang="es-MX" sz="26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600" i="1">
                          <a:solidFill>
                            <a:srgbClr val="000000"/>
                          </a:solidFill>
                          <a:latin typeface="Cambria Math" panose="02040503050406030204" pitchFamily="18" charset="0"/>
                          <a:cs typeface="Times New Roman" pitchFamily="18" charset="0"/>
                        </a:rPr>
                        <m:t>=</m:t>
                      </m:r>
                      <m:r>
                        <a:rPr lang="es-MX" altLang="es-MX" sz="2600" i="1">
                          <a:solidFill>
                            <a:srgbClr val="000000"/>
                          </a:solidFill>
                          <a:latin typeface="Cambria Math" panose="02040503050406030204" pitchFamily="18" charset="0"/>
                          <a:cs typeface="Times New Roman" pitchFamily="18" charset="0"/>
                        </a:rPr>
                        <m:t>𝑃</m:t>
                      </m:r>
                      <m:d>
                        <m:dPr>
                          <m:ctrlPr>
                            <a:rPr lang="es-MX" altLang="es-MX" sz="2600" i="1">
                              <a:solidFill>
                                <a:srgbClr val="000000"/>
                              </a:solidFill>
                              <a:latin typeface="Cambria Math" panose="02040503050406030204" pitchFamily="18" charset="0"/>
                              <a:cs typeface="Times New Roman" pitchFamily="18" charset="0"/>
                            </a:rPr>
                          </m:ctrlPr>
                        </m:dPr>
                        <m:e>
                          <m:r>
                            <a:rPr lang="es-MX" altLang="es-MX" sz="2600" i="1">
                              <a:solidFill>
                                <a:srgbClr val="000000"/>
                              </a:solidFill>
                              <a:latin typeface="Cambria Math" panose="02040503050406030204" pitchFamily="18" charset="0"/>
                              <a:cs typeface="Times New Roman" pitchFamily="18" charset="0"/>
                            </a:rPr>
                            <m:t>𝑍</m:t>
                          </m:r>
                          <m:r>
                            <a:rPr lang="es-MX" altLang="es-MX" sz="2600" i="1">
                              <a:solidFill>
                                <a:srgbClr val="000000"/>
                              </a:solidFill>
                              <a:latin typeface="Cambria Math" panose="02040503050406030204" pitchFamily="18" charset="0"/>
                              <a:cs typeface="Times New Roman" pitchFamily="18" charset="0"/>
                            </a:rPr>
                            <m:t>≤1.5</m:t>
                          </m:r>
                        </m:e>
                      </m:d>
                      <m:r>
                        <a:rPr lang="es-MX" altLang="es-MX" sz="2600" i="1">
                          <a:solidFill>
                            <a:srgbClr val="000000"/>
                          </a:solidFill>
                          <a:latin typeface="Cambria Math" panose="02040503050406030204" pitchFamily="18" charset="0"/>
                          <a:cs typeface="Times New Roman" pitchFamily="18" charset="0"/>
                        </a:rPr>
                        <m:t>−</m:t>
                      </m:r>
                      <m:r>
                        <a:rPr lang="es-MX" altLang="es-MX" sz="2600" i="1">
                          <a:solidFill>
                            <a:srgbClr val="000000"/>
                          </a:solidFill>
                          <a:latin typeface="Cambria Math" panose="02040503050406030204" pitchFamily="18" charset="0"/>
                          <a:cs typeface="Times New Roman" pitchFamily="18" charset="0"/>
                        </a:rPr>
                        <m:t>𝑃</m:t>
                      </m:r>
                      <m:d>
                        <m:dPr>
                          <m:ctrlPr>
                            <a:rPr lang="es-MX" altLang="es-MX" sz="2600" i="1">
                              <a:solidFill>
                                <a:srgbClr val="000000"/>
                              </a:solidFill>
                              <a:latin typeface="Cambria Math" panose="02040503050406030204" pitchFamily="18" charset="0"/>
                              <a:cs typeface="Times New Roman" pitchFamily="18" charset="0"/>
                            </a:rPr>
                          </m:ctrlPr>
                        </m:dPr>
                        <m:e>
                          <m:r>
                            <a:rPr lang="es-MX" altLang="es-MX" sz="2600" i="1">
                              <a:solidFill>
                                <a:srgbClr val="000000"/>
                              </a:solidFill>
                              <a:latin typeface="Cambria Math" panose="02040503050406030204" pitchFamily="18" charset="0"/>
                              <a:cs typeface="Times New Roman" pitchFamily="18" charset="0"/>
                            </a:rPr>
                            <m:t>𝑍</m:t>
                          </m:r>
                          <m:r>
                            <a:rPr lang="es-MX" altLang="es-MX" sz="2600" i="1">
                              <a:solidFill>
                                <a:srgbClr val="000000"/>
                              </a:solidFill>
                              <a:latin typeface="Cambria Math" panose="02040503050406030204" pitchFamily="18" charset="0"/>
                              <a:cs typeface="Times New Roman" pitchFamily="18" charset="0"/>
                            </a:rPr>
                            <m:t>≤0.5</m:t>
                          </m:r>
                        </m:e>
                      </m:d>
                    </m:oMath>
                  </m:oMathPara>
                </a14:m>
                <a:endParaRPr lang="es-MX" altLang="es-MX" sz="26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endParaRPr lang="es-MX" altLang="es-MX" sz="26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600" i="1">
                          <a:solidFill>
                            <a:srgbClr val="000000"/>
                          </a:solidFill>
                          <a:latin typeface="Cambria Math" panose="02040503050406030204" pitchFamily="18" charset="0"/>
                          <a:cs typeface="Times New Roman" pitchFamily="18" charset="0"/>
                        </a:rPr>
                        <m:t>=0.93319−0.69146</m:t>
                      </m:r>
                    </m:oMath>
                  </m:oMathPara>
                </a14:m>
                <a:endParaRPr lang="es-MX" altLang="es-MX" sz="26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endParaRPr lang="es-MX" altLang="es-MX" sz="26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600" i="1">
                          <a:solidFill>
                            <a:srgbClr val="000000"/>
                          </a:solidFill>
                          <a:latin typeface="Cambria Math" panose="02040503050406030204" pitchFamily="18" charset="0"/>
                          <a:cs typeface="Times New Roman" pitchFamily="18" charset="0"/>
                        </a:rPr>
                        <m:t>=0.24173</m:t>
                      </m:r>
                    </m:oMath>
                  </m:oMathPara>
                </a14:m>
                <a:endParaRPr lang="en-US" altLang="es-MX" dirty="0">
                  <a:latin typeface="Bookman Old Style" pitchFamily="18" charset="0"/>
                </a:endParaRPr>
              </a:p>
            </p:txBody>
          </p:sp>
        </mc:Choice>
        <mc:Fallback xmlns="">
          <p:sp>
            <p:nvSpPr>
              <p:cNvPr id="49" name="Rectangle 28"/>
              <p:cNvSpPr>
                <a:spLocks noRot="1" noChangeAspect="1" noMove="1" noResize="1" noEditPoints="1" noAdjustHandles="1" noChangeArrowheads="1" noChangeShapeType="1" noTextEdit="1"/>
              </p:cNvSpPr>
              <p:nvPr/>
            </p:nvSpPr>
            <p:spPr bwMode="auto">
              <a:xfrm>
                <a:off x="1889776" y="745402"/>
                <a:ext cx="5504672" cy="4992457"/>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pic>
        <p:nvPicPr>
          <p:cNvPr id="3" name="Imagen 2"/>
          <p:cNvPicPr>
            <a:picLocks noChangeAspect="1"/>
          </p:cNvPicPr>
          <p:nvPr/>
        </p:nvPicPr>
        <p:blipFill rotWithShape="1">
          <a:blip r:embed="rId4">
            <a:extLst>
              <a:ext uri="{28A0092B-C50C-407E-A947-70E740481C1C}">
                <a14:useLocalDpi xmlns:a14="http://schemas.microsoft.com/office/drawing/2010/main" val="0"/>
              </a:ext>
            </a:extLst>
          </a:blip>
          <a:srcRect l="13038" t="20428" r="6018" b="15581"/>
          <a:stretch/>
        </p:blipFill>
        <p:spPr>
          <a:xfrm>
            <a:off x="6370320" y="3520440"/>
            <a:ext cx="4297680" cy="2008120"/>
          </a:xfrm>
          <a:prstGeom prst="rect">
            <a:avLst/>
          </a:prstGeom>
        </p:spPr>
      </p:pic>
    </p:spTree>
    <p:extLst>
      <p:ext uri="{BB962C8B-B14F-4D97-AF65-F5344CB8AC3E}">
        <p14:creationId xmlns:p14="http://schemas.microsoft.com/office/powerpoint/2010/main" val="26355213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p:cNvSpPr>
            <a:spLocks noChangeArrowheads="1"/>
          </p:cNvSpPr>
          <p:nvPr/>
        </p:nvSpPr>
        <p:spPr bwMode="auto">
          <a:xfrm>
            <a:off x="832104" y="1307962"/>
            <a:ext cx="11091672" cy="4947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0"/>
              </a:spcBef>
              <a:buClrTx/>
              <a:buFontTx/>
              <a:buNone/>
            </a:pPr>
            <a:endParaRPr lang="es-MX" altLang="es-MX" b="1" dirty="0">
              <a:latin typeface="Bookman Old Style" pitchFamily="18" charset="0"/>
            </a:endParaRPr>
          </a:p>
          <a:p>
            <a:pPr algn="just">
              <a:buNone/>
            </a:pPr>
            <a:r>
              <a:rPr lang="es-MX" dirty="0">
                <a:latin typeface="Bookman Old Style" panose="02050604050505020204" pitchFamily="18" charset="0"/>
              </a:rPr>
              <a:t>El tiempo que requiere un conductor para reaccionar a las luces de freno de un vehículo que está desacelerando es crítico para evitar colisiones por alcance. Cierto artículo</a:t>
            </a:r>
            <a:r>
              <a:rPr lang="fr-FR" dirty="0">
                <a:latin typeface="Bookman Old Style" panose="02050604050505020204" pitchFamily="18" charset="0"/>
              </a:rPr>
              <a:t> sugiere que el </a:t>
            </a:r>
            <a:r>
              <a:rPr lang="es-MX" dirty="0">
                <a:latin typeface="Bookman Old Style" panose="02050604050505020204" pitchFamily="18" charset="0"/>
              </a:rPr>
              <a:t>tiempo de reacción de respuesta en tráfico a una señal de freno de luces de freno estándar puede ser modelado con </a:t>
            </a:r>
            <a:r>
              <a:rPr lang="es-MX" b="1" dirty="0">
                <a:latin typeface="Bookman Old Style" panose="02050604050505020204" pitchFamily="18" charset="0"/>
              </a:rPr>
              <a:t>una distribución normal </a:t>
            </a:r>
            <a:r>
              <a:rPr lang="es-MX" dirty="0">
                <a:latin typeface="Bookman Old Style" panose="02050604050505020204" pitchFamily="18" charset="0"/>
              </a:rPr>
              <a:t>que tiene un valor medio de 1.25 s y desviación estándar de 0.46 s.</a:t>
            </a:r>
          </a:p>
          <a:p>
            <a:pPr algn="just">
              <a:buNone/>
            </a:pPr>
            <a:endParaRPr lang="es-MX" dirty="0">
              <a:latin typeface="Bookman Old Style" panose="02050604050505020204" pitchFamily="18" charset="0"/>
            </a:endParaRPr>
          </a:p>
          <a:p>
            <a:pPr algn="just">
              <a:buNone/>
            </a:pPr>
            <a:r>
              <a:rPr lang="es-MX" dirty="0">
                <a:latin typeface="Bookman Old Style" panose="02050604050505020204" pitchFamily="18" charset="0"/>
              </a:rPr>
              <a:t> ¿Cuál es la probabilidad de que el tiempo de reacción esté entre 1.00 s y 1.75 s?</a:t>
            </a:r>
            <a:endParaRPr lang="es-MX" altLang="es-MX" dirty="0">
              <a:latin typeface="Bookman Old Style" pitchFamily="18" charset="0"/>
              <a:sym typeface="Symbol" pitchFamily="18" charset="2"/>
            </a:endParaRPr>
          </a:p>
        </p:txBody>
      </p:sp>
      <p:sp>
        <p:nvSpPr>
          <p:cNvPr id="2" name="Título 1"/>
          <p:cNvSpPr>
            <a:spLocks noGrp="1"/>
          </p:cNvSpPr>
          <p:nvPr>
            <p:ph type="title"/>
          </p:nvPr>
        </p:nvSpPr>
        <p:spPr>
          <a:xfrm>
            <a:off x="832104" y="245734"/>
            <a:ext cx="10871200" cy="990600"/>
          </a:xfrm>
        </p:spPr>
        <p:txBody>
          <a:bodyPr vert="horz" anchor="ctr">
            <a:normAutofit fontScale="97500"/>
          </a:bodyPr>
          <a:lstStyle/>
          <a:p>
            <a:r>
              <a:rPr lang="es-MX" altLang="es-MX" cap="small" dirty="0">
                <a:sym typeface="Symbol" pitchFamily="18" charset="2"/>
              </a:rPr>
              <a:t>Ejemplos de aplicación</a:t>
            </a:r>
            <a:endParaRPr lang="es-MX" cap="small" dirty="0"/>
          </a:p>
        </p:txBody>
      </p:sp>
    </p:spTree>
    <p:extLst>
      <p:ext uri="{BB962C8B-B14F-4D97-AF65-F5344CB8AC3E}">
        <p14:creationId xmlns:p14="http://schemas.microsoft.com/office/powerpoint/2010/main" val="4252848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821167" y="234545"/>
            <a:ext cx="3968496" cy="632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a:buNone/>
            </a:pPr>
            <a:r>
              <a:rPr lang="es-MX" sz="2000" dirty="0">
                <a:latin typeface="Bookman Old Style" panose="02050604050505020204" pitchFamily="18" charset="0"/>
              </a:rPr>
              <a:t>El tiempo que requiere un conductor para reaccionar a las luces de freno de un vehículo que está desacelerando es crítico para evitar colisiones por alcance. Cierto artículo</a:t>
            </a:r>
            <a:r>
              <a:rPr lang="fr-FR" sz="2000" dirty="0">
                <a:latin typeface="Bookman Old Style" panose="02050604050505020204" pitchFamily="18" charset="0"/>
              </a:rPr>
              <a:t> sugiere que el </a:t>
            </a:r>
            <a:r>
              <a:rPr lang="es-MX" sz="2000" dirty="0">
                <a:latin typeface="Bookman Old Style" panose="02050604050505020204" pitchFamily="18" charset="0"/>
              </a:rPr>
              <a:t>tiempo de reacción de respuesta en tráfico a una señal de freno de luces de freno estándar puede ser modelado con </a:t>
            </a:r>
            <a:r>
              <a:rPr lang="es-MX" sz="2000" b="1" dirty="0">
                <a:latin typeface="Bookman Old Style" panose="02050604050505020204" pitchFamily="18" charset="0"/>
              </a:rPr>
              <a:t>una distribución normal </a:t>
            </a:r>
            <a:r>
              <a:rPr lang="es-MX" sz="2000" dirty="0">
                <a:latin typeface="Bookman Old Style" panose="02050604050505020204" pitchFamily="18" charset="0"/>
              </a:rPr>
              <a:t>que tiene un valor medio de 1.25 s y desviación estándar de 0.46 s.</a:t>
            </a:r>
          </a:p>
          <a:p>
            <a:pPr algn="just">
              <a:buNone/>
            </a:pPr>
            <a:endParaRPr lang="es-MX" sz="2000" dirty="0">
              <a:latin typeface="Bookman Old Style" panose="02050604050505020204" pitchFamily="18" charset="0"/>
            </a:endParaRPr>
          </a:p>
          <a:p>
            <a:pPr algn="just">
              <a:buNone/>
            </a:pPr>
            <a:r>
              <a:rPr lang="es-MX" sz="2000" dirty="0">
                <a:latin typeface="Bookman Old Style" panose="02050604050505020204" pitchFamily="18" charset="0"/>
              </a:rPr>
              <a:t> ¿Cuál es la probabilidad de que el tiempo de reacción esté entre 1.00 s y 1.75 s?</a:t>
            </a:r>
            <a:endParaRPr lang="es-MX" altLang="es-MX" sz="2000" dirty="0">
              <a:latin typeface="Bookman Old Style" pitchFamily="18" charset="0"/>
              <a:sym typeface="Symbol" pitchFamily="18" charset="2"/>
            </a:endParaRPr>
          </a:p>
        </p:txBody>
      </p:sp>
    </p:spTree>
    <p:extLst>
      <p:ext uri="{BB962C8B-B14F-4D97-AF65-F5344CB8AC3E}">
        <p14:creationId xmlns:p14="http://schemas.microsoft.com/office/powerpoint/2010/main" val="1441124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15035" y="0"/>
            <a:ext cx="9601200" cy="1485900"/>
          </a:xfrm>
        </p:spPr>
        <p:txBody>
          <a:bodyPr vert="horz" anchor="ctr">
            <a:normAutofit/>
          </a:bodyPr>
          <a:lstStyle/>
          <a:p>
            <a:r>
              <a:rPr lang="en-US" altLang="es-MX" cap="small" dirty="0"/>
              <a:t>Variable </a:t>
            </a:r>
            <a:r>
              <a:rPr lang="en-US" altLang="es-MX" cap="small" dirty="0" err="1"/>
              <a:t>aleatoria</a:t>
            </a:r>
            <a:r>
              <a:rPr lang="en-US" altLang="es-MX" cap="small" dirty="0"/>
              <a:t> continua</a:t>
            </a:r>
            <a:endParaRPr lang="es-MX" cap="small" dirty="0"/>
          </a:p>
        </p:txBody>
      </p:sp>
      <p:sp>
        <p:nvSpPr>
          <p:cNvPr id="3" name="Text Box 9"/>
          <p:cNvSpPr txBox="1">
            <a:spLocks noChangeArrowheads="1"/>
          </p:cNvSpPr>
          <p:nvPr/>
        </p:nvSpPr>
        <p:spPr bwMode="auto">
          <a:xfrm>
            <a:off x="812800" y="1646214"/>
            <a:ext cx="10150856"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50000"/>
              </a:spcBef>
              <a:buClrTx/>
              <a:buFontTx/>
              <a:buNone/>
            </a:pPr>
            <a:r>
              <a:rPr lang="es-MX" altLang="es-MX" sz="2600" b="1" dirty="0">
                <a:latin typeface="Bookman Old Style" pitchFamily="18" charset="0"/>
              </a:rPr>
              <a:t>Teorema 2. </a:t>
            </a:r>
            <a:r>
              <a:rPr lang="es-MX" altLang="es-MX" sz="2600" dirty="0">
                <a:latin typeface="Bookman Old Style" pitchFamily="18" charset="0"/>
              </a:rPr>
              <a:t>Propiedades de una función de densidad</a:t>
            </a:r>
          </a:p>
          <a:p>
            <a:pPr algn="just" eaLnBrk="1" hangingPunct="1">
              <a:spcBef>
                <a:spcPct val="50000"/>
              </a:spcBef>
              <a:buClrTx/>
              <a:buFontTx/>
              <a:buNone/>
            </a:pPr>
            <a:r>
              <a:rPr lang="es-MX" altLang="es-MX" sz="2600" dirty="0">
                <a:latin typeface="Bookman Old Style" pitchFamily="18" charset="0"/>
              </a:rPr>
              <a:t>Si f(y) es una función de densidad, entonces</a:t>
            </a:r>
          </a:p>
        </p:txBody>
      </p:sp>
      <p:grpSp>
        <p:nvGrpSpPr>
          <p:cNvPr id="5" name="5 Grupo"/>
          <p:cNvGrpSpPr/>
          <p:nvPr/>
        </p:nvGrpSpPr>
        <p:grpSpPr>
          <a:xfrm>
            <a:off x="1844431" y="3427671"/>
            <a:ext cx="7706737" cy="1952510"/>
            <a:chOff x="1481055" y="4753878"/>
            <a:chExt cx="7706737" cy="1952510"/>
          </a:xfrm>
        </p:grpSpPr>
        <mc:AlternateContent xmlns:mc="http://schemas.openxmlformats.org/markup-compatibility/2006" xmlns:a14="http://schemas.microsoft.com/office/drawing/2010/main">
          <mc:Choice Requires="a14">
            <p:sp>
              <p:nvSpPr>
                <p:cNvPr id="6" name="CuadroTexto 5"/>
                <p:cNvSpPr txBox="1"/>
                <p:nvPr/>
              </p:nvSpPr>
              <p:spPr>
                <a:xfrm>
                  <a:off x="2103623" y="4800546"/>
                  <a:ext cx="147925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i="1">
                            <a:latin typeface="Cambria Math" panose="02040503050406030204" pitchFamily="18" charset="0"/>
                          </a:rPr>
                          <m:t>𝑓</m:t>
                        </m:r>
                        <m:d>
                          <m:dPr>
                            <m:ctrlPr>
                              <a:rPr lang="es-MX" sz="2800" i="1">
                                <a:latin typeface="Cambria Math" panose="02040503050406030204" pitchFamily="18" charset="0"/>
                              </a:rPr>
                            </m:ctrlPr>
                          </m:dPr>
                          <m:e>
                            <m:r>
                              <a:rPr lang="es-MX" sz="2800" i="1">
                                <a:latin typeface="Cambria Math" panose="02040503050406030204" pitchFamily="18" charset="0"/>
                              </a:rPr>
                              <m:t>𝑦</m:t>
                            </m:r>
                          </m:e>
                        </m:d>
                        <m:r>
                          <a:rPr lang="es-MX" sz="2800" i="1">
                            <a:latin typeface="Cambria Math" panose="02040503050406030204" pitchFamily="18" charset="0"/>
                          </a:rPr>
                          <m:t>≥0</m:t>
                        </m:r>
                      </m:oMath>
                    </m:oMathPara>
                  </a14:m>
                  <a:endParaRPr lang="es-MX" sz="2800" dirty="0"/>
                </a:p>
              </p:txBody>
            </p:sp>
          </mc:Choice>
          <mc:Fallback xmlns="">
            <p:sp>
              <p:nvSpPr>
                <p:cNvPr id="2" name="CuadroTexto 1"/>
                <p:cNvSpPr txBox="1">
                  <a:spLocks noRot="1" noChangeAspect="1" noMove="1" noResize="1" noEditPoints="1" noAdjustHandles="1" noChangeArrowheads="1" noChangeShapeType="1" noTextEdit="1"/>
                </p:cNvSpPr>
                <p:nvPr/>
              </p:nvSpPr>
              <p:spPr>
                <a:xfrm>
                  <a:off x="2103623" y="4800546"/>
                  <a:ext cx="1479251" cy="430887"/>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CuadroTexto 6"/>
                <p:cNvSpPr txBox="1"/>
                <p:nvPr/>
              </p:nvSpPr>
              <p:spPr>
                <a:xfrm>
                  <a:off x="2103623" y="5776775"/>
                  <a:ext cx="2482666" cy="929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s-MX" sz="2800" i="1">
                                <a:latin typeface="Cambria Math" panose="02040503050406030204" pitchFamily="18" charset="0"/>
                              </a:rPr>
                            </m:ctrlPr>
                          </m:naryPr>
                          <m:sub>
                            <m:r>
                              <m:rPr>
                                <m:brk m:alnAt="23"/>
                              </m:rPr>
                              <a:rPr lang="es-MX" sz="2800" i="1">
                                <a:latin typeface="Cambria Math" panose="02040503050406030204" pitchFamily="18" charset="0"/>
                              </a:rPr>
                              <m:t>−</m:t>
                            </m:r>
                            <m:r>
                              <a:rPr lang="es-MX" sz="2800" i="1">
                                <a:latin typeface="Cambria Math" panose="02040503050406030204" pitchFamily="18" charset="0"/>
                              </a:rPr>
                              <m:t>∞</m:t>
                            </m:r>
                          </m:sub>
                          <m:sup>
                            <m:r>
                              <a:rPr lang="es-MX" sz="2800" i="1">
                                <a:latin typeface="Cambria Math" panose="02040503050406030204" pitchFamily="18" charset="0"/>
                              </a:rPr>
                              <m:t>∞</m:t>
                            </m:r>
                          </m:sup>
                          <m:e>
                            <m:r>
                              <a:rPr lang="es-MX" sz="2800" i="1">
                                <a:latin typeface="Cambria Math" panose="02040503050406030204" pitchFamily="18" charset="0"/>
                              </a:rPr>
                              <m:t>𝑓</m:t>
                            </m:r>
                            <m:d>
                              <m:dPr>
                                <m:ctrlPr>
                                  <a:rPr lang="es-MX" sz="2800" i="1">
                                    <a:latin typeface="Cambria Math" panose="02040503050406030204" pitchFamily="18" charset="0"/>
                                  </a:rPr>
                                </m:ctrlPr>
                              </m:dPr>
                              <m:e>
                                <m:r>
                                  <a:rPr lang="es-MX" sz="2800" i="1">
                                    <a:latin typeface="Cambria Math" panose="02040503050406030204" pitchFamily="18" charset="0"/>
                                  </a:rPr>
                                  <m:t>𝑦</m:t>
                                </m:r>
                              </m:e>
                            </m:d>
                            <m:r>
                              <a:rPr lang="es-MX" sz="2800" i="1">
                                <a:latin typeface="Cambria Math" panose="02040503050406030204" pitchFamily="18" charset="0"/>
                              </a:rPr>
                              <m:t>𝑑𝑦</m:t>
                            </m:r>
                            <m:r>
                              <a:rPr lang="es-MX" sz="2800" i="1">
                                <a:latin typeface="Cambria Math" panose="02040503050406030204" pitchFamily="18" charset="0"/>
                              </a:rPr>
                              <m:t>=1</m:t>
                            </m:r>
                          </m:e>
                        </m:nary>
                      </m:oMath>
                    </m:oMathPara>
                  </a14:m>
                  <a:endParaRPr lang="es-MX" sz="2800" dirty="0"/>
                </a:p>
              </p:txBody>
            </p:sp>
          </mc:Choice>
          <mc:Fallback xmlns="">
            <p:sp>
              <p:nvSpPr>
                <p:cNvPr id="3" name="CuadroTexto 2"/>
                <p:cNvSpPr txBox="1">
                  <a:spLocks noRot="1" noChangeAspect="1" noMove="1" noResize="1" noEditPoints="1" noAdjustHandles="1" noChangeArrowheads="1" noChangeShapeType="1" noTextEdit="1"/>
                </p:cNvSpPr>
                <p:nvPr/>
              </p:nvSpPr>
              <p:spPr>
                <a:xfrm>
                  <a:off x="2103623" y="5776775"/>
                  <a:ext cx="2482666" cy="929613"/>
                </a:xfrm>
                <a:prstGeom prst="rect">
                  <a:avLst/>
                </a:prstGeom>
                <a:blipFill>
                  <a:blip r:embed="rId3"/>
                  <a:stretch>
                    <a:fillRect/>
                  </a:stretch>
                </a:blipFill>
              </p:spPr>
              <p:txBody>
                <a:bodyPr/>
                <a:lstStyle/>
                <a:p>
                  <a:r>
                    <a:rPr lang="es-MX">
                      <a:noFill/>
                    </a:rPr>
                    <a:t> </a:t>
                  </a:r>
                </a:p>
              </p:txBody>
            </p:sp>
          </mc:Fallback>
        </mc:AlternateContent>
        <p:sp>
          <p:nvSpPr>
            <p:cNvPr id="8" name="CuadroTexto 7"/>
            <p:cNvSpPr txBox="1"/>
            <p:nvPr/>
          </p:nvSpPr>
          <p:spPr>
            <a:xfrm>
              <a:off x="3834828" y="4753878"/>
              <a:ext cx="2146742" cy="492443"/>
            </a:xfrm>
            <a:prstGeom prst="rect">
              <a:avLst/>
            </a:prstGeom>
            <a:noFill/>
          </p:spPr>
          <p:txBody>
            <a:bodyPr wrap="none" rtlCol="0">
              <a:spAutoFit/>
            </a:bodyPr>
            <a:lstStyle/>
            <a:p>
              <a:r>
                <a:rPr lang="es-MX" sz="2600" dirty="0">
                  <a:latin typeface="Bookman Old Style" panose="02050604050505020204" pitchFamily="18" charset="0"/>
                </a:rPr>
                <a:t>para todo </a:t>
              </a:r>
              <a:r>
                <a:rPr lang="es-MX" sz="2600" i="1" dirty="0">
                  <a:latin typeface="Bookman Old Style" panose="02050604050505020204" pitchFamily="18" charset="0"/>
                </a:rPr>
                <a:t>y.</a:t>
              </a:r>
              <a:endParaRPr lang="es-MX" sz="2600" dirty="0">
                <a:latin typeface="Bookman Old Style" panose="02050604050505020204" pitchFamily="18" charset="0"/>
              </a:endParaRPr>
            </a:p>
          </p:txBody>
        </p:sp>
        <p:sp>
          <p:nvSpPr>
            <p:cNvPr id="9" name="CuadroTexto 8"/>
            <p:cNvSpPr txBox="1"/>
            <p:nvPr/>
          </p:nvSpPr>
          <p:spPr>
            <a:xfrm>
              <a:off x="1481055" y="4800546"/>
              <a:ext cx="442750" cy="1692771"/>
            </a:xfrm>
            <a:prstGeom prst="rect">
              <a:avLst/>
            </a:prstGeom>
            <a:noFill/>
          </p:spPr>
          <p:txBody>
            <a:bodyPr wrap="none" rtlCol="0">
              <a:spAutoFit/>
            </a:bodyPr>
            <a:lstStyle/>
            <a:p>
              <a:r>
                <a:rPr lang="es-MX" sz="2600" dirty="0"/>
                <a:t>1.</a:t>
              </a:r>
            </a:p>
            <a:p>
              <a:endParaRPr lang="es-MX" sz="2600" dirty="0"/>
            </a:p>
            <a:p>
              <a:endParaRPr lang="es-MX" sz="2600" dirty="0"/>
            </a:p>
            <a:p>
              <a:r>
                <a:rPr lang="es-MX" sz="2600" dirty="0"/>
                <a:t>2.</a:t>
              </a:r>
            </a:p>
          </p:txBody>
        </p:sp>
        <p:sp>
          <p:nvSpPr>
            <p:cNvPr id="10" name="CuadroTexto 3"/>
            <p:cNvSpPr txBox="1"/>
            <p:nvPr/>
          </p:nvSpPr>
          <p:spPr>
            <a:xfrm>
              <a:off x="4867379" y="6000874"/>
              <a:ext cx="4320413" cy="492443"/>
            </a:xfrm>
            <a:prstGeom prst="rect">
              <a:avLst/>
            </a:prstGeom>
            <a:noFill/>
          </p:spPr>
          <p:txBody>
            <a:bodyPr wrap="none" rtlCol="0">
              <a:spAutoFit/>
            </a:bodyPr>
            <a:lstStyle/>
            <a:p>
              <a:r>
                <a:rPr lang="es-MX" sz="2600" dirty="0">
                  <a:latin typeface="Bookman Old Style" panose="02050604050505020204" pitchFamily="18" charset="0"/>
                </a:rPr>
                <a:t>Área bajo la curva de f(y)</a:t>
              </a:r>
              <a:r>
                <a:rPr lang="es-MX" sz="2600" i="1" dirty="0">
                  <a:latin typeface="Bookman Old Style" panose="02050604050505020204" pitchFamily="18" charset="0"/>
                </a:rPr>
                <a:t>.</a:t>
              </a:r>
              <a:endParaRPr lang="es-MX" sz="2600" dirty="0">
                <a:latin typeface="Bookman Old Style" panose="02050604050505020204" pitchFamily="18" charset="0"/>
              </a:endParaRPr>
            </a:p>
          </p:txBody>
        </p:sp>
      </p:grpSp>
    </p:spTree>
    <p:extLst>
      <p:ext uri="{BB962C8B-B14F-4D97-AF65-F5344CB8AC3E}">
        <p14:creationId xmlns:p14="http://schemas.microsoft.com/office/powerpoint/2010/main" val="1071122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rotWithShape="1">
          <a:blip r:embed="rId2">
            <a:extLst>
              <a:ext uri="{28A0092B-C50C-407E-A947-70E740481C1C}">
                <a14:useLocalDpi xmlns:a14="http://schemas.microsoft.com/office/drawing/2010/main" val="0"/>
              </a:ext>
            </a:extLst>
          </a:blip>
          <a:srcRect t="15952"/>
          <a:stretch/>
        </p:blipFill>
        <p:spPr>
          <a:xfrm>
            <a:off x="6789002" y="537716"/>
            <a:ext cx="4941645" cy="2454825"/>
          </a:xfrm>
          <a:prstGeom prst="rect">
            <a:avLst/>
          </a:prstGeom>
        </p:spPr>
      </p:pic>
      <p:pic>
        <p:nvPicPr>
          <p:cNvPr id="9" name="Imagen 8"/>
          <p:cNvPicPr>
            <a:picLocks noChangeAspect="1"/>
          </p:cNvPicPr>
          <p:nvPr/>
        </p:nvPicPr>
        <p:blipFill rotWithShape="1">
          <a:blip r:embed="rId3">
            <a:extLst>
              <a:ext uri="{28A0092B-C50C-407E-A947-70E740481C1C}">
                <a14:useLocalDpi xmlns:a14="http://schemas.microsoft.com/office/drawing/2010/main" val="0"/>
              </a:ext>
            </a:extLst>
          </a:blip>
          <a:srcRect t="16878"/>
          <a:stretch/>
        </p:blipFill>
        <p:spPr>
          <a:xfrm>
            <a:off x="6832780" y="4054890"/>
            <a:ext cx="4941645" cy="2427769"/>
          </a:xfrm>
          <a:prstGeom prst="rect">
            <a:avLst/>
          </a:prstGeom>
        </p:spPr>
      </p:pic>
      <mc:AlternateContent xmlns:mc="http://schemas.openxmlformats.org/markup-compatibility/2006" xmlns:a14="http://schemas.microsoft.com/office/drawing/2010/main">
        <mc:Choice Requires="a14">
          <p:sp>
            <p:nvSpPr>
              <p:cNvPr id="4" name="Rectangle 5"/>
              <p:cNvSpPr>
                <a:spLocks noChangeArrowheads="1"/>
              </p:cNvSpPr>
              <p:nvPr/>
            </p:nvSpPr>
            <p:spPr bwMode="auto">
              <a:xfrm>
                <a:off x="727011" y="248333"/>
                <a:ext cx="8532813"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0"/>
                  </a:spcBef>
                  <a:buClrTx/>
                  <a:buFontTx/>
                  <a:buNone/>
                </a:pPr>
                <a14:m>
                  <m:oMath xmlns:m="http://schemas.openxmlformats.org/officeDocument/2006/math">
                    <m:r>
                      <a:rPr lang="es-MX" altLang="es-MX" i="1" dirty="0">
                        <a:latin typeface="Cambria Math" panose="02040503050406030204" pitchFamily="18" charset="0"/>
                        <a:sym typeface="Symbol" pitchFamily="18" charset="2"/>
                      </a:rPr>
                      <m:t>𝑌</m:t>
                    </m:r>
                    <m:r>
                      <a:rPr lang="es-MX" altLang="es-MX" i="1" dirty="0">
                        <a:latin typeface="Cambria Math" panose="02040503050406030204" pitchFamily="18" charset="0"/>
                        <a:sym typeface="Symbol" pitchFamily="18" charset="2"/>
                      </a:rPr>
                      <m:t>: </m:t>
                    </m:r>
                  </m:oMath>
                </a14:m>
                <a:r>
                  <a:rPr lang="es-MX" altLang="es-MX" dirty="0">
                    <a:latin typeface="Bookman Old Style" pitchFamily="18" charset="0"/>
                    <a:sym typeface="Symbol" pitchFamily="18" charset="2"/>
                  </a:rPr>
                  <a:t>tiempo de reacción.           </a:t>
                </a:r>
              </a:p>
              <a:p>
                <a:pPr algn="just"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i="1" dirty="0">
                          <a:latin typeface="Cambria Math" panose="02040503050406030204" pitchFamily="18" charset="0"/>
                          <a:sym typeface="Symbol" pitchFamily="18" charset="2"/>
                        </a:rPr>
                        <m:t>𝑌</m:t>
                      </m:r>
                      <m:r>
                        <a:rPr lang="es-MX" altLang="es-MX" i="1" dirty="0">
                          <a:latin typeface="Cambria Math" panose="02040503050406030204" pitchFamily="18" charset="0"/>
                          <a:sym typeface="Symbol" pitchFamily="18" charset="2"/>
                        </a:rPr>
                        <m:t> ~ </m:t>
                      </m:r>
                      <m:r>
                        <a:rPr lang="es-MX" altLang="es-MX" i="1" dirty="0">
                          <a:latin typeface="Cambria Math" panose="02040503050406030204" pitchFamily="18" charset="0"/>
                          <a:sym typeface="Symbol" pitchFamily="18" charset="2"/>
                        </a:rPr>
                        <m:t>𝑁</m:t>
                      </m:r>
                      <m:d>
                        <m:dPr>
                          <m:ctrlPr>
                            <a:rPr lang="es-MX" altLang="es-MX" i="1" dirty="0">
                              <a:latin typeface="Cambria Math" panose="02040503050406030204" pitchFamily="18" charset="0"/>
                              <a:sym typeface="Symbol" pitchFamily="18" charset="2"/>
                            </a:rPr>
                          </m:ctrlPr>
                        </m:dPr>
                        <m:e>
                          <m:sSup>
                            <m:sSupPr>
                              <m:ctrlPr>
                                <a:rPr lang="es-MX" altLang="es-MX" i="1" dirty="0">
                                  <a:latin typeface="Cambria Math" panose="02040503050406030204" pitchFamily="18" charset="0"/>
                                  <a:sym typeface="Symbol" pitchFamily="18" charset="2"/>
                                </a:rPr>
                              </m:ctrlPr>
                            </m:sSupPr>
                            <m:e>
                              <m:r>
                                <a:rPr lang="es-MX" altLang="es-MX" i="1" dirty="0">
                                  <a:latin typeface="Cambria Math" panose="02040503050406030204" pitchFamily="18" charset="0"/>
                                  <a:sym typeface="Symbol" pitchFamily="18" charset="2"/>
                                </a:rPr>
                                <m:t>1.25,0.46</m:t>
                              </m:r>
                            </m:e>
                            <m:sup>
                              <m:r>
                                <a:rPr lang="es-MX" altLang="es-MX" i="1" dirty="0">
                                  <a:latin typeface="Cambria Math" panose="02040503050406030204" pitchFamily="18" charset="0"/>
                                  <a:sym typeface="Symbol" pitchFamily="18" charset="2"/>
                                </a:rPr>
                                <m:t>2</m:t>
                              </m:r>
                            </m:sup>
                          </m:sSup>
                        </m:e>
                      </m:d>
                      <m:r>
                        <a:rPr lang="es-MX" altLang="es-MX" i="1" dirty="0">
                          <a:latin typeface="Cambria Math" panose="02040503050406030204" pitchFamily="18" charset="0"/>
                          <a:sym typeface="Symbol" pitchFamily="18" charset="2"/>
                        </a:rPr>
                        <m:t>,  −∞&lt;</m:t>
                      </m:r>
                      <m:r>
                        <a:rPr lang="es-MX" altLang="es-MX" i="1" dirty="0">
                          <a:latin typeface="Cambria Math" panose="02040503050406030204" pitchFamily="18" charset="0"/>
                          <a:sym typeface="Symbol" pitchFamily="18" charset="2"/>
                        </a:rPr>
                        <m:t>𝑌</m:t>
                      </m:r>
                      <m:r>
                        <a:rPr lang="es-MX" altLang="es-MX" i="1" dirty="0">
                          <a:latin typeface="Cambria Math" panose="02040503050406030204" pitchFamily="18" charset="0"/>
                          <a:sym typeface="Symbol" pitchFamily="18" charset="2"/>
                        </a:rPr>
                        <m:t>&lt;∞</m:t>
                      </m:r>
                    </m:oMath>
                  </m:oMathPara>
                </a14:m>
                <a:endParaRPr lang="es-MX" altLang="es-MX" dirty="0">
                  <a:latin typeface="Bookman Old Style" pitchFamily="18" charset="0"/>
                  <a:sym typeface="Symbol" pitchFamily="18" charset="2"/>
                </a:endParaRPr>
              </a:p>
            </p:txBody>
          </p:sp>
        </mc:Choice>
        <mc:Fallback xmlns="">
          <p:sp>
            <p:nvSpPr>
              <p:cNvPr id="4" name="Rectangle 5"/>
              <p:cNvSpPr>
                <a:spLocks noRot="1" noChangeAspect="1" noMove="1" noResize="1" noEditPoints="1" noAdjustHandles="1" noChangeArrowheads="1" noChangeShapeType="1" noTextEdit="1"/>
              </p:cNvSpPr>
              <p:nvPr/>
            </p:nvSpPr>
            <p:spPr bwMode="auto">
              <a:xfrm>
                <a:off x="727011" y="248333"/>
                <a:ext cx="8532813" cy="954107"/>
              </a:xfrm>
              <a:prstGeom prst="rect">
                <a:avLst/>
              </a:prstGeom>
              <a:blipFill>
                <a:blip r:embed="rId4"/>
                <a:stretch>
                  <a:fillRect t="-641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Rectangle 28"/>
              <p:cNvSpPr>
                <a:spLocks noChangeArrowheads="1"/>
              </p:cNvSpPr>
              <p:nvPr/>
            </p:nvSpPr>
            <p:spPr bwMode="auto">
              <a:xfrm>
                <a:off x="727011" y="1765128"/>
                <a:ext cx="6428216" cy="461549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400" i="1">
                          <a:solidFill>
                            <a:srgbClr val="000000"/>
                          </a:solidFill>
                          <a:latin typeface="Cambria Math" panose="02040503050406030204" pitchFamily="18" charset="0"/>
                          <a:cs typeface="Times New Roman" pitchFamily="18" charset="0"/>
                        </a:rPr>
                        <m:t>𝑃</m:t>
                      </m:r>
                      <m:d>
                        <m:dPr>
                          <m:ctrlPr>
                            <a:rPr lang="es-MX" altLang="es-MX" sz="2400" i="1">
                              <a:solidFill>
                                <a:srgbClr val="000000"/>
                              </a:solidFill>
                              <a:latin typeface="Cambria Math" panose="02040503050406030204" pitchFamily="18" charset="0"/>
                              <a:cs typeface="Times New Roman" pitchFamily="18" charset="0"/>
                            </a:rPr>
                          </m:ctrlPr>
                        </m:dPr>
                        <m:e>
                          <m:r>
                            <a:rPr lang="es-MX" altLang="es-MX" sz="2400" i="1">
                              <a:solidFill>
                                <a:srgbClr val="000000"/>
                              </a:solidFill>
                              <a:latin typeface="Cambria Math" panose="02040503050406030204" pitchFamily="18" charset="0"/>
                              <a:cs typeface="Times New Roman" pitchFamily="18" charset="0"/>
                            </a:rPr>
                            <m:t>1≤</m:t>
                          </m:r>
                          <m:r>
                            <a:rPr lang="es-MX" altLang="es-MX" sz="2400" i="1">
                              <a:solidFill>
                                <a:srgbClr val="000000"/>
                              </a:solidFill>
                              <a:latin typeface="Cambria Math" panose="02040503050406030204" pitchFamily="18" charset="0"/>
                              <a:cs typeface="Times New Roman" pitchFamily="18" charset="0"/>
                            </a:rPr>
                            <m:t>𝑌</m:t>
                          </m:r>
                          <m:r>
                            <a:rPr lang="es-MX" altLang="es-MX" sz="2400" i="1">
                              <a:solidFill>
                                <a:srgbClr val="000000"/>
                              </a:solidFill>
                              <a:latin typeface="Cambria Math" panose="02040503050406030204" pitchFamily="18" charset="0"/>
                              <a:cs typeface="Times New Roman" pitchFamily="18" charset="0"/>
                            </a:rPr>
                            <m:t>≤1.75</m:t>
                          </m:r>
                        </m:e>
                      </m:d>
                    </m:oMath>
                  </m:oMathPara>
                </a14:m>
                <a:endParaRPr lang="es-MX" altLang="es-MX" sz="24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endParaRPr lang="es-MX" altLang="es-MX" sz="24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400" i="1">
                          <a:solidFill>
                            <a:srgbClr val="000000"/>
                          </a:solidFill>
                          <a:latin typeface="Cambria Math" panose="02040503050406030204" pitchFamily="18" charset="0"/>
                          <a:cs typeface="Times New Roman" pitchFamily="18" charset="0"/>
                        </a:rPr>
                        <m:t>=</m:t>
                      </m:r>
                      <m:r>
                        <a:rPr lang="es-MX" altLang="es-MX" sz="2400" i="1">
                          <a:solidFill>
                            <a:srgbClr val="000000"/>
                          </a:solidFill>
                          <a:latin typeface="Cambria Math"/>
                          <a:cs typeface="Times New Roman" pitchFamily="18" charset="0"/>
                        </a:rPr>
                        <m:t>𝑃</m:t>
                      </m:r>
                      <m:d>
                        <m:dPr>
                          <m:ctrlPr>
                            <a:rPr lang="es-MX" altLang="es-MX" sz="2400" i="1">
                              <a:solidFill>
                                <a:srgbClr val="000000"/>
                              </a:solidFill>
                              <a:latin typeface="Cambria Math" panose="02040503050406030204" pitchFamily="18" charset="0"/>
                              <a:cs typeface="Times New Roman" pitchFamily="18" charset="0"/>
                            </a:rPr>
                          </m:ctrlPr>
                        </m:dPr>
                        <m:e>
                          <m:f>
                            <m:fPr>
                              <m:ctrlPr>
                                <a:rPr lang="es-MX" altLang="es-MX" sz="2400" i="1">
                                  <a:solidFill>
                                    <a:srgbClr val="000000"/>
                                  </a:solidFill>
                                  <a:latin typeface="Cambria Math" panose="02040503050406030204" pitchFamily="18" charset="0"/>
                                  <a:cs typeface="Times New Roman" pitchFamily="18" charset="0"/>
                                </a:rPr>
                              </m:ctrlPr>
                            </m:fPr>
                            <m:num>
                              <m:r>
                                <a:rPr lang="es-MX" altLang="es-MX" sz="2400" i="1">
                                  <a:solidFill>
                                    <a:srgbClr val="000000"/>
                                  </a:solidFill>
                                  <a:latin typeface="Cambria Math" panose="02040503050406030204" pitchFamily="18" charset="0"/>
                                  <a:cs typeface="Times New Roman" pitchFamily="18" charset="0"/>
                                </a:rPr>
                                <m:t>1−1.25</m:t>
                              </m:r>
                            </m:num>
                            <m:den>
                              <m:r>
                                <a:rPr lang="es-MX" altLang="es-MX" sz="2400" i="1">
                                  <a:solidFill>
                                    <a:srgbClr val="000000"/>
                                  </a:solidFill>
                                  <a:latin typeface="Cambria Math" panose="02040503050406030204" pitchFamily="18" charset="0"/>
                                  <a:cs typeface="Times New Roman" pitchFamily="18" charset="0"/>
                                </a:rPr>
                                <m:t>0.46</m:t>
                              </m:r>
                            </m:den>
                          </m:f>
                          <m:r>
                            <a:rPr lang="es-MX" altLang="es-MX" sz="2400" i="1">
                              <a:solidFill>
                                <a:srgbClr val="000000"/>
                              </a:solidFill>
                              <a:latin typeface="Cambria Math" panose="02040503050406030204" pitchFamily="18" charset="0"/>
                              <a:cs typeface="Times New Roman" pitchFamily="18" charset="0"/>
                            </a:rPr>
                            <m:t>≤</m:t>
                          </m:r>
                          <m:r>
                            <a:rPr lang="es-MX" altLang="es-MX" sz="2400" i="1">
                              <a:solidFill>
                                <a:srgbClr val="000000"/>
                              </a:solidFill>
                              <a:latin typeface="Cambria Math" panose="02040503050406030204" pitchFamily="18" charset="0"/>
                              <a:cs typeface="Times New Roman" pitchFamily="18" charset="0"/>
                            </a:rPr>
                            <m:t>𝑌</m:t>
                          </m:r>
                          <m:r>
                            <a:rPr lang="es-MX" altLang="es-MX" sz="2400" i="1">
                              <a:solidFill>
                                <a:srgbClr val="000000"/>
                              </a:solidFill>
                              <a:latin typeface="Cambria Math"/>
                              <a:cs typeface="Times New Roman" pitchFamily="18" charset="0"/>
                            </a:rPr>
                            <m:t>≤</m:t>
                          </m:r>
                          <m:f>
                            <m:fPr>
                              <m:ctrlPr>
                                <a:rPr lang="es-MX" altLang="es-MX" sz="2400" i="1">
                                  <a:solidFill>
                                    <a:srgbClr val="000000"/>
                                  </a:solidFill>
                                  <a:latin typeface="Cambria Math" panose="02040503050406030204" pitchFamily="18" charset="0"/>
                                  <a:cs typeface="Times New Roman" pitchFamily="18" charset="0"/>
                                </a:rPr>
                              </m:ctrlPr>
                            </m:fPr>
                            <m:num>
                              <m:r>
                                <a:rPr lang="es-MX" altLang="es-MX" sz="2400" i="1">
                                  <a:solidFill>
                                    <a:srgbClr val="000000"/>
                                  </a:solidFill>
                                  <a:latin typeface="Cambria Math" panose="02040503050406030204" pitchFamily="18" charset="0"/>
                                  <a:cs typeface="Times New Roman" pitchFamily="18" charset="0"/>
                                </a:rPr>
                                <m:t>1.75−1.25</m:t>
                              </m:r>
                            </m:num>
                            <m:den>
                              <m:r>
                                <a:rPr lang="es-MX" altLang="es-MX" sz="2400" i="1">
                                  <a:solidFill>
                                    <a:srgbClr val="000000"/>
                                  </a:solidFill>
                                  <a:latin typeface="Cambria Math" panose="02040503050406030204" pitchFamily="18" charset="0"/>
                                  <a:cs typeface="Times New Roman" pitchFamily="18" charset="0"/>
                                </a:rPr>
                                <m:t>0.46</m:t>
                              </m:r>
                            </m:den>
                          </m:f>
                        </m:e>
                      </m:d>
                    </m:oMath>
                  </m:oMathPara>
                </a14:m>
                <a:endParaRPr lang="es-MX" altLang="es-MX" sz="24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endParaRPr lang="es-MX" altLang="es-MX" sz="24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400" i="1">
                          <a:solidFill>
                            <a:srgbClr val="000000"/>
                          </a:solidFill>
                          <a:latin typeface="Cambria Math"/>
                          <a:cs typeface="Times New Roman" pitchFamily="18" charset="0"/>
                        </a:rPr>
                        <m:t>=</m:t>
                      </m:r>
                      <m:r>
                        <a:rPr lang="es-MX" altLang="es-MX" sz="2400" i="1">
                          <a:solidFill>
                            <a:srgbClr val="000000"/>
                          </a:solidFill>
                          <a:latin typeface="Cambria Math"/>
                          <a:cs typeface="Times New Roman" pitchFamily="18" charset="0"/>
                        </a:rPr>
                        <m:t>𝑃</m:t>
                      </m:r>
                      <m:d>
                        <m:dPr>
                          <m:ctrlPr>
                            <a:rPr lang="es-MX" altLang="es-MX" sz="2400" i="1">
                              <a:solidFill>
                                <a:srgbClr val="000000"/>
                              </a:solidFill>
                              <a:latin typeface="Cambria Math" panose="02040503050406030204" pitchFamily="18" charset="0"/>
                              <a:cs typeface="Times New Roman" pitchFamily="18" charset="0"/>
                            </a:rPr>
                          </m:ctrlPr>
                        </m:dPr>
                        <m:e>
                          <m:r>
                            <a:rPr lang="es-MX" altLang="es-MX" sz="2400" i="1">
                              <a:solidFill>
                                <a:srgbClr val="000000"/>
                              </a:solidFill>
                              <a:latin typeface="Cambria Math" panose="02040503050406030204" pitchFamily="18" charset="0"/>
                              <a:cs typeface="Times New Roman" pitchFamily="18" charset="0"/>
                            </a:rPr>
                            <m:t>−0.5435≤</m:t>
                          </m:r>
                          <m:r>
                            <a:rPr lang="es-MX" altLang="es-MX" sz="2400" i="1">
                              <a:solidFill>
                                <a:srgbClr val="000000"/>
                              </a:solidFill>
                              <a:latin typeface="Cambria Math"/>
                              <a:cs typeface="Times New Roman" pitchFamily="18" charset="0"/>
                            </a:rPr>
                            <m:t>𝑍</m:t>
                          </m:r>
                          <m:r>
                            <a:rPr lang="es-MX" altLang="es-MX" sz="2400" i="1">
                              <a:solidFill>
                                <a:srgbClr val="000000"/>
                              </a:solidFill>
                              <a:latin typeface="Cambria Math"/>
                              <a:cs typeface="Times New Roman" pitchFamily="18" charset="0"/>
                            </a:rPr>
                            <m:t>≤1.087</m:t>
                          </m:r>
                        </m:e>
                      </m:d>
                    </m:oMath>
                  </m:oMathPara>
                </a14:m>
                <a:endParaRPr lang="es-MX" altLang="es-MX" sz="24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endParaRPr lang="es-MX" altLang="es-MX" sz="24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400" i="1">
                          <a:solidFill>
                            <a:srgbClr val="000000"/>
                          </a:solidFill>
                          <a:latin typeface="Cambria Math" panose="02040503050406030204" pitchFamily="18" charset="0"/>
                          <a:cs typeface="Times New Roman" pitchFamily="18" charset="0"/>
                        </a:rPr>
                        <m:t>=</m:t>
                      </m:r>
                      <m:r>
                        <a:rPr lang="es-MX" altLang="es-MX" sz="2400" i="1">
                          <a:solidFill>
                            <a:srgbClr val="000000"/>
                          </a:solidFill>
                          <a:latin typeface="Cambria Math" panose="02040503050406030204" pitchFamily="18" charset="0"/>
                          <a:cs typeface="Times New Roman" pitchFamily="18" charset="0"/>
                        </a:rPr>
                        <m:t>𝑃</m:t>
                      </m:r>
                      <m:d>
                        <m:dPr>
                          <m:ctrlPr>
                            <a:rPr lang="es-MX" altLang="es-MX" sz="2400" i="1">
                              <a:solidFill>
                                <a:srgbClr val="000000"/>
                              </a:solidFill>
                              <a:latin typeface="Cambria Math" panose="02040503050406030204" pitchFamily="18" charset="0"/>
                              <a:cs typeface="Times New Roman" pitchFamily="18" charset="0"/>
                            </a:rPr>
                          </m:ctrlPr>
                        </m:dPr>
                        <m:e>
                          <m:r>
                            <a:rPr lang="es-MX" altLang="es-MX" sz="2400" i="1">
                              <a:solidFill>
                                <a:srgbClr val="000000"/>
                              </a:solidFill>
                              <a:latin typeface="Cambria Math" panose="02040503050406030204" pitchFamily="18" charset="0"/>
                              <a:cs typeface="Times New Roman" pitchFamily="18" charset="0"/>
                            </a:rPr>
                            <m:t>𝑍</m:t>
                          </m:r>
                          <m:r>
                            <a:rPr lang="es-MX" altLang="es-MX" sz="2400" i="1">
                              <a:solidFill>
                                <a:srgbClr val="000000"/>
                              </a:solidFill>
                              <a:latin typeface="Cambria Math" panose="02040503050406030204" pitchFamily="18" charset="0"/>
                              <a:cs typeface="Times New Roman" pitchFamily="18" charset="0"/>
                            </a:rPr>
                            <m:t>≤1.09</m:t>
                          </m:r>
                        </m:e>
                      </m:d>
                      <m:r>
                        <a:rPr lang="es-MX" altLang="es-MX" sz="2400" i="1">
                          <a:solidFill>
                            <a:srgbClr val="000000"/>
                          </a:solidFill>
                          <a:latin typeface="Cambria Math" panose="02040503050406030204" pitchFamily="18" charset="0"/>
                          <a:cs typeface="Times New Roman" pitchFamily="18" charset="0"/>
                        </a:rPr>
                        <m:t>−</m:t>
                      </m:r>
                      <m:r>
                        <a:rPr lang="es-MX" altLang="es-MX" sz="2400" i="1">
                          <a:solidFill>
                            <a:srgbClr val="000000"/>
                          </a:solidFill>
                          <a:latin typeface="Cambria Math" panose="02040503050406030204" pitchFamily="18" charset="0"/>
                          <a:cs typeface="Times New Roman" pitchFamily="18" charset="0"/>
                        </a:rPr>
                        <m:t>𝑃</m:t>
                      </m:r>
                      <m:d>
                        <m:dPr>
                          <m:ctrlPr>
                            <a:rPr lang="es-MX" altLang="es-MX" sz="2400" i="1">
                              <a:solidFill>
                                <a:srgbClr val="000000"/>
                              </a:solidFill>
                              <a:latin typeface="Cambria Math" panose="02040503050406030204" pitchFamily="18" charset="0"/>
                              <a:cs typeface="Times New Roman" pitchFamily="18" charset="0"/>
                            </a:rPr>
                          </m:ctrlPr>
                        </m:dPr>
                        <m:e>
                          <m:r>
                            <a:rPr lang="es-MX" altLang="es-MX" sz="2400" i="1">
                              <a:solidFill>
                                <a:srgbClr val="000000"/>
                              </a:solidFill>
                              <a:latin typeface="Cambria Math" panose="02040503050406030204" pitchFamily="18" charset="0"/>
                              <a:cs typeface="Times New Roman" pitchFamily="18" charset="0"/>
                            </a:rPr>
                            <m:t>𝑍</m:t>
                          </m:r>
                          <m:r>
                            <a:rPr lang="es-MX" altLang="es-MX" sz="2400" i="1">
                              <a:solidFill>
                                <a:srgbClr val="000000"/>
                              </a:solidFill>
                              <a:latin typeface="Cambria Math" panose="02040503050406030204" pitchFamily="18" charset="0"/>
                              <a:cs typeface="Times New Roman" pitchFamily="18" charset="0"/>
                            </a:rPr>
                            <m:t>≤−0.54</m:t>
                          </m:r>
                        </m:e>
                      </m:d>
                    </m:oMath>
                  </m:oMathPara>
                </a14:m>
                <a:endParaRPr lang="es-MX" altLang="es-MX" sz="24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endParaRPr lang="es-MX" altLang="es-MX" sz="24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400" i="1">
                          <a:solidFill>
                            <a:srgbClr val="000000"/>
                          </a:solidFill>
                          <a:latin typeface="Cambria Math" panose="02040503050406030204" pitchFamily="18" charset="0"/>
                          <a:cs typeface="Times New Roman" pitchFamily="18" charset="0"/>
                        </a:rPr>
                        <m:t>=0.86214−0.29550</m:t>
                      </m:r>
                    </m:oMath>
                  </m:oMathPara>
                </a14:m>
                <a:endParaRPr lang="es-MX" altLang="es-MX" sz="24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endParaRPr lang="es-MX" altLang="es-MX" sz="24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400" i="1">
                          <a:solidFill>
                            <a:srgbClr val="000000"/>
                          </a:solidFill>
                          <a:latin typeface="Cambria Math" panose="02040503050406030204" pitchFamily="18" charset="0"/>
                          <a:cs typeface="Times New Roman" pitchFamily="18" charset="0"/>
                        </a:rPr>
                        <m:t>=0.56664</m:t>
                      </m:r>
                    </m:oMath>
                  </m:oMathPara>
                </a14:m>
                <a:endParaRPr lang="en-US" altLang="es-MX" sz="2400" dirty="0">
                  <a:latin typeface="Bookman Old Style" pitchFamily="18" charset="0"/>
                </a:endParaRPr>
              </a:p>
            </p:txBody>
          </p:sp>
        </mc:Choice>
        <mc:Fallback xmlns="">
          <p:sp>
            <p:nvSpPr>
              <p:cNvPr id="5" name="Rectangle 28"/>
              <p:cNvSpPr>
                <a:spLocks noRot="1" noChangeAspect="1" noMove="1" noResize="1" noEditPoints="1" noAdjustHandles="1" noChangeArrowheads="1" noChangeShapeType="1" noTextEdit="1"/>
              </p:cNvSpPr>
              <p:nvPr/>
            </p:nvSpPr>
            <p:spPr bwMode="auto">
              <a:xfrm>
                <a:off x="727011" y="1765128"/>
                <a:ext cx="6428216" cy="4615494"/>
              </a:xfrm>
              <a:prstGeom prst="rect">
                <a:avLst/>
              </a:prstGeom>
              <a:blipFill>
                <a:blip r:embed="rId5"/>
                <a:stretch>
                  <a:fillRect l="-19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spTree>
    <p:extLst>
      <p:ext uri="{BB962C8B-B14F-4D97-AF65-F5344CB8AC3E}">
        <p14:creationId xmlns:p14="http://schemas.microsoft.com/office/powerpoint/2010/main" val="1492025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770" name="Rectangle 5"/>
              <p:cNvSpPr>
                <a:spLocks noChangeArrowheads="1"/>
              </p:cNvSpPr>
              <p:nvPr/>
            </p:nvSpPr>
            <p:spPr bwMode="auto">
              <a:xfrm>
                <a:off x="832104" y="1505638"/>
                <a:ext cx="11146536" cy="27853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a:buNone/>
                </a:pPr>
                <a:r>
                  <a:rPr lang="es-MX" sz="2400" dirty="0">
                    <a:latin typeface="Bookman Old Style" panose="02050604050505020204" pitchFamily="18" charset="0"/>
                  </a:rPr>
                  <a:t>Un artículo de 1995 sugiere que la concentración de sustrato (mg/cm3) del afluente que llega a un reactor está normalmente distribuida con </a:t>
                </a:r>
                <a:r>
                  <a:rPr lang="es-MX" sz="2400" i="1" dirty="0">
                    <a:latin typeface="Bookman Old Style" panose="02050604050505020204" pitchFamily="18" charset="0"/>
                  </a:rPr>
                  <a:t> </a:t>
                </a:r>
                <a:r>
                  <a:rPr lang="es-MX" sz="2400" dirty="0">
                    <a:latin typeface="Bookman Old Style" panose="02050604050505020204" pitchFamily="18" charset="0"/>
                  </a:rPr>
                  <a:t> </a:t>
                </a:r>
                <a14:m>
                  <m:oMath xmlns:m="http://schemas.openxmlformats.org/officeDocument/2006/math">
                    <m:r>
                      <a:rPr lang="es-MX" sz="2400" i="1" dirty="0">
                        <a:latin typeface="Cambria Math" panose="02040503050406030204" pitchFamily="18" charset="0"/>
                      </a:rPr>
                      <m:t>𝜇</m:t>
                    </m:r>
                    <m:r>
                      <a:rPr lang="es-MX" sz="2400" i="1" dirty="0">
                        <a:latin typeface="Cambria Math" panose="02040503050406030204" pitchFamily="18" charset="0"/>
                      </a:rPr>
                      <m:t>=0.30</m:t>
                    </m:r>
                  </m:oMath>
                </a14:m>
                <a:r>
                  <a:rPr lang="es-MX" sz="2400" dirty="0">
                    <a:latin typeface="Bookman Old Style" panose="02050604050505020204" pitchFamily="18" charset="0"/>
                  </a:rPr>
                  <a:t> y </a:t>
                </a:r>
                <a:r>
                  <a:rPr lang="es-MX" sz="2400" i="1" dirty="0">
                    <a:latin typeface="Bookman Old Style" panose="02050604050505020204" pitchFamily="18" charset="0"/>
                  </a:rPr>
                  <a:t> </a:t>
                </a:r>
                <a:r>
                  <a:rPr lang="es-MX" sz="2400" dirty="0">
                    <a:latin typeface="Bookman Old Style" panose="02050604050505020204" pitchFamily="18" charset="0"/>
                  </a:rPr>
                  <a:t> </a:t>
                </a:r>
                <a14:m>
                  <m:oMath xmlns:m="http://schemas.openxmlformats.org/officeDocument/2006/math">
                    <m:r>
                      <a:rPr lang="es-MX" sz="2400" i="1" dirty="0">
                        <a:latin typeface="Cambria Math" panose="02040503050406030204" pitchFamily="18" charset="0"/>
                      </a:rPr>
                      <m:t>𝜎</m:t>
                    </m:r>
                    <m:r>
                      <a:rPr lang="es-MX" sz="2400" i="1" dirty="0">
                        <a:latin typeface="Cambria Math" panose="02040503050406030204" pitchFamily="18" charset="0"/>
                      </a:rPr>
                      <m:t>=0.06</m:t>
                    </m:r>
                  </m:oMath>
                </a14:m>
                <a:r>
                  <a:rPr lang="es-MX" sz="2400" dirty="0">
                    <a:latin typeface="Bookman Old Style" panose="02050604050505020204" pitchFamily="18" charset="0"/>
                  </a:rPr>
                  <a:t>. </a:t>
                </a:r>
              </a:p>
              <a:p>
                <a:pPr algn="just">
                  <a:buNone/>
                </a:pPr>
                <a:endParaRPr lang="es-MX" sz="800" dirty="0">
                  <a:latin typeface="Bookman Old Style" panose="02050604050505020204" pitchFamily="18" charset="0"/>
                </a:endParaRPr>
              </a:p>
              <a:p>
                <a:pPr marL="514350" indent="-514350" algn="just">
                  <a:buClr>
                    <a:srgbClr val="006600"/>
                  </a:buClr>
                  <a:buFont typeface="+mj-lt"/>
                  <a:buAutoNum type="alphaLcPeriod"/>
                </a:pPr>
                <a:r>
                  <a:rPr lang="es-MX" sz="2400" dirty="0">
                    <a:latin typeface="Bookman Old Style" panose="02050604050505020204" pitchFamily="18" charset="0"/>
                  </a:rPr>
                  <a:t>¿Cuál es la probabilidad de que la concentración exceda de 0.25?</a:t>
                </a:r>
              </a:p>
              <a:p>
                <a:pPr marL="514350" indent="-514350" algn="just">
                  <a:buClr>
                    <a:srgbClr val="006600"/>
                  </a:buClr>
                  <a:buFont typeface="+mj-lt"/>
                  <a:buAutoNum type="alphaLcPeriod"/>
                </a:pPr>
                <a:endParaRPr lang="es-MX" sz="800" dirty="0">
                  <a:latin typeface="Bookman Old Style" panose="02050604050505020204" pitchFamily="18" charset="0"/>
                </a:endParaRPr>
              </a:p>
              <a:p>
                <a:pPr marL="514350" indent="-514350" algn="just">
                  <a:buClr>
                    <a:srgbClr val="006600"/>
                  </a:buClr>
                  <a:buFont typeface="+mj-lt"/>
                  <a:buAutoNum type="alphaLcPeriod"/>
                </a:pPr>
                <a:r>
                  <a:rPr lang="es-MX" sz="2400" dirty="0">
                    <a:latin typeface="Bookman Old Style" panose="02050604050505020204" pitchFamily="18" charset="0"/>
                  </a:rPr>
                  <a:t>¿Cuál es la probabilidad de que la concentración sea cuando mucho de 0.10?</a:t>
                </a:r>
              </a:p>
            </p:txBody>
          </p:sp>
        </mc:Choice>
        <mc:Fallback xmlns="">
          <p:sp>
            <p:nvSpPr>
              <p:cNvPr id="32770" name="Rectangle 5"/>
              <p:cNvSpPr>
                <a:spLocks noRot="1" noChangeAspect="1" noMove="1" noResize="1" noEditPoints="1" noAdjustHandles="1" noChangeArrowheads="1" noChangeShapeType="1" noTextEdit="1"/>
              </p:cNvSpPr>
              <p:nvPr/>
            </p:nvSpPr>
            <p:spPr bwMode="auto">
              <a:xfrm>
                <a:off x="832104" y="1505638"/>
                <a:ext cx="11146536" cy="2785378"/>
              </a:xfrm>
              <a:prstGeom prst="rect">
                <a:avLst/>
              </a:prstGeom>
              <a:blipFill>
                <a:blip r:embed="rId2"/>
                <a:stretch>
                  <a:fillRect l="-875" r="-821" b="-328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Rectangle 5"/>
              <p:cNvSpPr>
                <a:spLocks noChangeArrowheads="1"/>
              </p:cNvSpPr>
              <p:nvPr/>
            </p:nvSpPr>
            <p:spPr bwMode="auto">
              <a:xfrm>
                <a:off x="1762676" y="5020415"/>
                <a:ext cx="8532813" cy="1723549"/>
              </a:xfrm>
              <a:prstGeom prst="rect">
                <a:avLst/>
              </a:prstGeom>
              <a:noFill/>
              <a:ln w="76200">
                <a:solidFill>
                  <a:srgbClr val="000000"/>
                </a:solidFill>
                <a:miter lim="800000"/>
                <a:headEnd/>
                <a:tailEnd/>
              </a:ln>
              <a:extLst>
                <a:ext uri="{909E8E84-426E-40DD-AFC4-6F175D3DCCD1}">
                  <a14:hiddenFill>
                    <a:solidFill>
                      <a:srgbClr val="FFFFFF"/>
                    </a:solidFill>
                  </a14:hiddenFill>
                </a:ext>
              </a:extLst>
            </p:spPr>
            <p:txBody>
              <a:bodyPr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0"/>
                  </a:spcBef>
                  <a:buClrTx/>
                  <a:buFontTx/>
                  <a:buNone/>
                </a:pPr>
                <a14:m>
                  <m:oMath xmlns:m="http://schemas.openxmlformats.org/officeDocument/2006/math">
                    <m:r>
                      <a:rPr lang="es-MX" altLang="es-MX" sz="2600" i="1" dirty="0">
                        <a:latin typeface="Cambria Math" panose="02040503050406030204" pitchFamily="18" charset="0"/>
                        <a:sym typeface="Symbol" pitchFamily="18" charset="2"/>
                      </a:rPr>
                      <m:t>𝑌</m:t>
                    </m:r>
                    <m:r>
                      <a:rPr lang="es-MX" altLang="es-MX" sz="2600" i="1" dirty="0">
                        <a:latin typeface="Cambria Math" panose="02040503050406030204" pitchFamily="18" charset="0"/>
                        <a:sym typeface="Symbol" pitchFamily="18" charset="2"/>
                      </a:rPr>
                      <m:t>:</m:t>
                    </m:r>
                  </m:oMath>
                </a14:m>
                <a:r>
                  <a:rPr lang="es-MX" sz="2600" dirty="0">
                    <a:latin typeface="Bookman Old Style" panose="02050604050505020204" pitchFamily="18" charset="0"/>
                  </a:rPr>
                  <a:t> concentración de sustrato (mg/cm3) del afluente que llega a un reactor</a:t>
                </a:r>
                <a:r>
                  <a:rPr lang="es-MX" altLang="es-MX" sz="2600" dirty="0">
                    <a:latin typeface="Bookman Old Style" pitchFamily="18" charset="0"/>
                    <a:sym typeface="Symbol" pitchFamily="18" charset="2"/>
                  </a:rPr>
                  <a:t>.   </a:t>
                </a:r>
              </a:p>
              <a:p>
                <a:pPr algn="just" eaLnBrk="1" hangingPunct="1">
                  <a:spcBef>
                    <a:spcPct val="0"/>
                  </a:spcBef>
                  <a:buClrTx/>
                  <a:buFontTx/>
                  <a:buNone/>
                </a:pPr>
                <a:r>
                  <a:rPr lang="es-MX" altLang="es-MX" sz="2600" dirty="0">
                    <a:latin typeface="Bookman Old Style" pitchFamily="18" charset="0"/>
                    <a:sym typeface="Symbol" pitchFamily="18" charset="2"/>
                  </a:rPr>
                  <a:t> </a:t>
                </a:r>
              </a:p>
              <a:p>
                <a:pPr algn="just" eaLnBrk="1" hangingPunct="1">
                  <a:spcBef>
                    <a:spcPct val="0"/>
                  </a:spcBef>
                  <a:buClrTx/>
                  <a:buFontTx/>
                  <a:buNone/>
                </a:pPr>
                <a:r>
                  <a:rPr lang="es-MX" altLang="es-MX" sz="2600" dirty="0">
                    <a:latin typeface="Bookman Old Style" pitchFamily="18" charset="0"/>
                    <a:sym typeface="Symbol" pitchFamily="18" charset="2"/>
                  </a:rPr>
                  <a:t>       </a:t>
                </a:r>
                <a14:m>
                  <m:oMath xmlns:m="http://schemas.openxmlformats.org/officeDocument/2006/math">
                    <m:r>
                      <a:rPr lang="es-MX" altLang="es-MX" i="1" dirty="0">
                        <a:latin typeface="Cambria Math" panose="02040503050406030204" pitchFamily="18" charset="0"/>
                        <a:sym typeface="Symbol" pitchFamily="18" charset="2"/>
                      </a:rPr>
                      <m:t>𝑌</m:t>
                    </m:r>
                    <m:r>
                      <a:rPr lang="es-MX" altLang="es-MX" i="1" dirty="0">
                        <a:latin typeface="Cambria Math" panose="02040503050406030204" pitchFamily="18" charset="0"/>
                        <a:sym typeface="Symbol" pitchFamily="18" charset="2"/>
                      </a:rPr>
                      <m:t> ~ </m:t>
                    </m:r>
                    <m:r>
                      <a:rPr lang="es-MX" altLang="es-MX" i="1" dirty="0">
                        <a:latin typeface="Cambria Math" panose="02040503050406030204" pitchFamily="18" charset="0"/>
                        <a:sym typeface="Symbol" pitchFamily="18" charset="2"/>
                      </a:rPr>
                      <m:t>𝑁</m:t>
                    </m:r>
                    <m:d>
                      <m:dPr>
                        <m:ctrlPr>
                          <a:rPr lang="es-MX" altLang="es-MX" i="1" dirty="0">
                            <a:latin typeface="Cambria Math" panose="02040503050406030204" pitchFamily="18" charset="0"/>
                            <a:sym typeface="Symbol" pitchFamily="18" charset="2"/>
                          </a:rPr>
                        </m:ctrlPr>
                      </m:dPr>
                      <m:e>
                        <m:sSup>
                          <m:sSupPr>
                            <m:ctrlPr>
                              <a:rPr lang="es-MX" altLang="es-MX" i="1" dirty="0">
                                <a:latin typeface="Cambria Math" panose="02040503050406030204" pitchFamily="18" charset="0"/>
                                <a:sym typeface="Symbol" pitchFamily="18" charset="2"/>
                              </a:rPr>
                            </m:ctrlPr>
                          </m:sSupPr>
                          <m:e>
                            <m:r>
                              <a:rPr lang="es-MX" altLang="es-MX" i="1" dirty="0">
                                <a:latin typeface="Cambria Math" panose="02040503050406030204" pitchFamily="18" charset="0"/>
                                <a:sym typeface="Symbol" pitchFamily="18" charset="2"/>
                              </a:rPr>
                              <m:t>0.30, 0.06</m:t>
                            </m:r>
                          </m:e>
                          <m:sup>
                            <m:r>
                              <a:rPr lang="es-MX" altLang="es-MX" i="1" dirty="0">
                                <a:latin typeface="Cambria Math" panose="02040503050406030204" pitchFamily="18" charset="0"/>
                                <a:sym typeface="Symbol" pitchFamily="18" charset="2"/>
                              </a:rPr>
                              <m:t>2</m:t>
                            </m:r>
                          </m:sup>
                        </m:sSup>
                      </m:e>
                    </m:d>
                    <m:r>
                      <a:rPr lang="es-MX" altLang="es-MX" i="1" dirty="0">
                        <a:latin typeface="Cambria Math" panose="02040503050406030204" pitchFamily="18" charset="0"/>
                        <a:sym typeface="Symbol" pitchFamily="18" charset="2"/>
                      </a:rPr>
                      <m:t>,  −∞&lt;</m:t>
                    </m:r>
                    <m:r>
                      <a:rPr lang="es-MX" altLang="es-MX" i="1" dirty="0">
                        <a:latin typeface="Cambria Math" panose="02040503050406030204" pitchFamily="18" charset="0"/>
                        <a:sym typeface="Symbol" pitchFamily="18" charset="2"/>
                      </a:rPr>
                      <m:t>𝑌</m:t>
                    </m:r>
                    <m:r>
                      <a:rPr lang="es-MX" altLang="es-MX" i="1" dirty="0">
                        <a:latin typeface="Cambria Math" panose="02040503050406030204" pitchFamily="18" charset="0"/>
                        <a:sym typeface="Symbol" pitchFamily="18" charset="2"/>
                      </a:rPr>
                      <m:t>&lt;∞</m:t>
                    </m:r>
                  </m:oMath>
                </a14:m>
                <a:endParaRPr lang="es-MX" altLang="es-MX" dirty="0">
                  <a:latin typeface="Bookman Old Style" pitchFamily="18" charset="0"/>
                  <a:sym typeface="Symbol" pitchFamily="18" charset="2"/>
                </a:endParaRPr>
              </a:p>
            </p:txBody>
          </p:sp>
        </mc:Choice>
        <mc:Fallback xmlns="">
          <p:sp>
            <p:nvSpPr>
              <p:cNvPr id="5" name="Rectangle 5"/>
              <p:cNvSpPr>
                <a:spLocks noRot="1" noChangeAspect="1" noMove="1" noResize="1" noEditPoints="1" noAdjustHandles="1" noChangeArrowheads="1" noChangeShapeType="1" noTextEdit="1"/>
              </p:cNvSpPr>
              <p:nvPr/>
            </p:nvSpPr>
            <p:spPr bwMode="auto">
              <a:xfrm>
                <a:off x="1762676" y="5020415"/>
                <a:ext cx="8532813" cy="1723549"/>
              </a:xfrm>
              <a:prstGeom prst="rect">
                <a:avLst/>
              </a:prstGeom>
              <a:blipFill>
                <a:blip r:embed="rId3"/>
                <a:stretch>
                  <a:fillRect l="-849" t="-678" r="-778"/>
                </a:stretch>
              </a:blipFill>
              <a:ln w="762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es-MX">
                    <a:noFill/>
                  </a:rPr>
                  <a:t> </a:t>
                </a:r>
              </a:p>
            </p:txBody>
          </p:sp>
        </mc:Fallback>
      </mc:AlternateContent>
      <p:sp>
        <p:nvSpPr>
          <p:cNvPr id="6" name="Título 1"/>
          <p:cNvSpPr>
            <a:spLocks noGrp="1"/>
          </p:cNvSpPr>
          <p:nvPr>
            <p:ph type="title"/>
          </p:nvPr>
        </p:nvSpPr>
        <p:spPr>
          <a:xfrm>
            <a:off x="832104" y="245734"/>
            <a:ext cx="10871200" cy="990600"/>
          </a:xfrm>
        </p:spPr>
        <p:txBody>
          <a:bodyPr vert="horz" anchor="ctr">
            <a:normAutofit fontScale="97500"/>
          </a:bodyPr>
          <a:lstStyle/>
          <a:p>
            <a:r>
              <a:rPr lang="es-MX" altLang="es-MX" cap="small" dirty="0">
                <a:sym typeface="Symbol" pitchFamily="18" charset="2"/>
              </a:rPr>
              <a:t>Ejemplos de aplicación</a:t>
            </a:r>
            <a:endParaRPr lang="es-MX" cap="small" dirty="0"/>
          </a:p>
        </p:txBody>
      </p:sp>
    </p:spTree>
    <p:extLst>
      <p:ext uri="{BB962C8B-B14F-4D97-AF65-F5344CB8AC3E}">
        <p14:creationId xmlns:p14="http://schemas.microsoft.com/office/powerpoint/2010/main" val="201859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28"/>
              <p:cNvSpPr>
                <a:spLocks noChangeArrowheads="1"/>
              </p:cNvSpPr>
              <p:nvPr/>
            </p:nvSpPr>
            <p:spPr bwMode="auto">
              <a:xfrm>
                <a:off x="1070668" y="3189679"/>
                <a:ext cx="7815072" cy="28610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14:m>
                  <m:oMath xmlns:m="http://schemas.openxmlformats.org/officeDocument/2006/math">
                    <m:r>
                      <a:rPr lang="es-MX" altLang="es-MX" sz="2400" i="1">
                        <a:solidFill>
                          <a:srgbClr val="000000"/>
                        </a:solidFill>
                        <a:latin typeface="Cambria Math" panose="02040503050406030204" pitchFamily="18" charset="0"/>
                        <a:cs typeface="Times New Roman" pitchFamily="18" charset="0"/>
                      </a:rPr>
                      <m:t>𝑃</m:t>
                    </m:r>
                    <m:d>
                      <m:dPr>
                        <m:ctrlPr>
                          <a:rPr lang="es-MX" altLang="es-MX" sz="2400" i="1">
                            <a:solidFill>
                              <a:srgbClr val="000000"/>
                            </a:solidFill>
                            <a:latin typeface="Cambria Math" panose="02040503050406030204" pitchFamily="18" charset="0"/>
                            <a:cs typeface="Times New Roman" pitchFamily="18" charset="0"/>
                          </a:rPr>
                        </m:ctrlPr>
                      </m:dPr>
                      <m:e>
                        <m:r>
                          <a:rPr lang="es-MX" altLang="es-MX" sz="2400" i="1">
                            <a:solidFill>
                              <a:srgbClr val="000000"/>
                            </a:solidFill>
                            <a:latin typeface="Cambria Math" panose="02040503050406030204" pitchFamily="18" charset="0"/>
                            <a:cs typeface="Times New Roman" pitchFamily="18" charset="0"/>
                          </a:rPr>
                          <m:t>𝑌</m:t>
                        </m:r>
                        <m:r>
                          <a:rPr lang="es-MX" altLang="es-MX" sz="2400" i="1">
                            <a:solidFill>
                              <a:srgbClr val="000000"/>
                            </a:solidFill>
                            <a:latin typeface="Cambria Math" panose="02040503050406030204" pitchFamily="18" charset="0"/>
                            <a:cs typeface="Times New Roman" pitchFamily="18" charset="0"/>
                          </a:rPr>
                          <m:t>&gt;0.25</m:t>
                        </m:r>
                      </m:e>
                    </m:d>
                  </m:oMath>
                </a14:m>
                <a:r>
                  <a:rPr lang="es-MX" altLang="es-MX" sz="2400" i="1" dirty="0">
                    <a:solidFill>
                      <a:srgbClr val="000000"/>
                    </a:solidFill>
                    <a:latin typeface="Cambria Math" panose="02040503050406030204" pitchFamily="18" charset="0"/>
                    <a:cs typeface="Times New Roman" pitchFamily="18" charset="0"/>
                  </a:rPr>
                  <a:t> </a:t>
                </a:r>
                <a14:m>
                  <m:oMath xmlns:m="http://schemas.openxmlformats.org/officeDocument/2006/math">
                    <m:r>
                      <a:rPr lang="es-MX" altLang="es-MX" sz="2400" i="1">
                        <a:solidFill>
                          <a:srgbClr val="000000"/>
                        </a:solidFill>
                        <a:latin typeface="Cambria Math" panose="02040503050406030204" pitchFamily="18" charset="0"/>
                        <a:cs typeface="Times New Roman" pitchFamily="18" charset="0"/>
                      </a:rPr>
                      <m:t>=</m:t>
                    </m:r>
                    <m:r>
                      <a:rPr lang="es-MX" altLang="es-MX" sz="2400" i="1">
                        <a:solidFill>
                          <a:srgbClr val="000000"/>
                        </a:solidFill>
                        <a:latin typeface="Cambria Math"/>
                        <a:cs typeface="Times New Roman" pitchFamily="18" charset="0"/>
                      </a:rPr>
                      <m:t>𝑃</m:t>
                    </m:r>
                    <m:d>
                      <m:dPr>
                        <m:ctrlPr>
                          <a:rPr lang="es-MX" altLang="es-MX" sz="2400" i="1">
                            <a:solidFill>
                              <a:srgbClr val="000000"/>
                            </a:solidFill>
                            <a:latin typeface="Cambria Math" panose="02040503050406030204" pitchFamily="18" charset="0"/>
                            <a:cs typeface="Times New Roman" pitchFamily="18" charset="0"/>
                          </a:rPr>
                        </m:ctrlPr>
                      </m:dPr>
                      <m:e>
                        <m:r>
                          <a:rPr lang="es-MX" altLang="es-MX" sz="2400" i="1">
                            <a:solidFill>
                              <a:srgbClr val="000000"/>
                            </a:solidFill>
                            <a:latin typeface="Cambria Math" panose="02040503050406030204" pitchFamily="18" charset="0"/>
                            <a:cs typeface="Times New Roman" pitchFamily="18" charset="0"/>
                          </a:rPr>
                          <m:t>𝑌</m:t>
                        </m:r>
                        <m:r>
                          <a:rPr lang="es-MX" altLang="es-MX" sz="2400" i="1">
                            <a:solidFill>
                              <a:srgbClr val="000000"/>
                            </a:solidFill>
                            <a:latin typeface="Cambria Math" panose="02040503050406030204" pitchFamily="18" charset="0"/>
                            <a:cs typeface="Times New Roman" pitchFamily="18" charset="0"/>
                          </a:rPr>
                          <m:t>&gt;</m:t>
                        </m:r>
                        <m:f>
                          <m:fPr>
                            <m:ctrlPr>
                              <a:rPr lang="es-MX" altLang="es-MX" sz="2400" i="1">
                                <a:solidFill>
                                  <a:srgbClr val="000000"/>
                                </a:solidFill>
                                <a:latin typeface="Cambria Math" panose="02040503050406030204" pitchFamily="18" charset="0"/>
                                <a:cs typeface="Times New Roman" pitchFamily="18" charset="0"/>
                              </a:rPr>
                            </m:ctrlPr>
                          </m:fPr>
                          <m:num>
                            <m:r>
                              <a:rPr lang="es-MX" altLang="es-MX" sz="2400" i="1">
                                <a:solidFill>
                                  <a:srgbClr val="000000"/>
                                </a:solidFill>
                                <a:latin typeface="Cambria Math" panose="02040503050406030204" pitchFamily="18" charset="0"/>
                                <a:cs typeface="Times New Roman" pitchFamily="18" charset="0"/>
                              </a:rPr>
                              <m:t>0.25−0.30</m:t>
                            </m:r>
                          </m:num>
                          <m:den>
                            <m:r>
                              <a:rPr lang="es-MX" altLang="es-MX" sz="2400" i="1">
                                <a:solidFill>
                                  <a:srgbClr val="000000"/>
                                </a:solidFill>
                                <a:latin typeface="Cambria Math" panose="02040503050406030204" pitchFamily="18" charset="0"/>
                                <a:cs typeface="Times New Roman" pitchFamily="18" charset="0"/>
                              </a:rPr>
                              <m:t>0.06</m:t>
                            </m:r>
                          </m:den>
                        </m:f>
                      </m:e>
                    </m:d>
                  </m:oMath>
                </a14:m>
                <a:endParaRPr lang="es-MX" altLang="es-MX" sz="24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endParaRPr lang="es-MX" altLang="es-MX" sz="24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14:m>
                  <m:oMath xmlns:m="http://schemas.openxmlformats.org/officeDocument/2006/math">
                    <m:r>
                      <a:rPr lang="es-MX" altLang="es-MX" sz="2400" i="1">
                        <a:solidFill>
                          <a:srgbClr val="000000"/>
                        </a:solidFill>
                        <a:latin typeface="Cambria Math"/>
                        <a:cs typeface="Times New Roman" pitchFamily="18" charset="0"/>
                      </a:rPr>
                      <m:t>=</m:t>
                    </m:r>
                    <m:r>
                      <a:rPr lang="es-MX" altLang="es-MX" sz="2400" i="1">
                        <a:solidFill>
                          <a:srgbClr val="000000"/>
                        </a:solidFill>
                        <a:latin typeface="Cambria Math"/>
                        <a:cs typeface="Times New Roman" pitchFamily="18" charset="0"/>
                      </a:rPr>
                      <m:t>𝑃</m:t>
                    </m:r>
                    <m:d>
                      <m:dPr>
                        <m:ctrlPr>
                          <a:rPr lang="es-MX" altLang="es-MX" sz="2400" i="1">
                            <a:solidFill>
                              <a:srgbClr val="000000"/>
                            </a:solidFill>
                            <a:latin typeface="Cambria Math" panose="02040503050406030204" pitchFamily="18" charset="0"/>
                            <a:cs typeface="Times New Roman" pitchFamily="18" charset="0"/>
                          </a:rPr>
                        </m:ctrlPr>
                      </m:dPr>
                      <m:e>
                        <m:r>
                          <a:rPr lang="es-MX" altLang="es-MX" sz="2400" i="1">
                            <a:solidFill>
                              <a:srgbClr val="000000"/>
                            </a:solidFill>
                            <a:latin typeface="Cambria Math" panose="02040503050406030204" pitchFamily="18" charset="0"/>
                            <a:cs typeface="Times New Roman" pitchFamily="18" charset="0"/>
                          </a:rPr>
                          <m:t>𝑍</m:t>
                        </m:r>
                        <m:r>
                          <a:rPr lang="es-MX" altLang="es-MX" sz="2400" i="1">
                            <a:solidFill>
                              <a:srgbClr val="000000"/>
                            </a:solidFill>
                            <a:latin typeface="Cambria Math" panose="02040503050406030204" pitchFamily="18" charset="0"/>
                            <a:cs typeface="Times New Roman" pitchFamily="18" charset="0"/>
                          </a:rPr>
                          <m:t>&gt;−0.83</m:t>
                        </m:r>
                      </m:e>
                    </m:d>
                  </m:oMath>
                </a14:m>
                <a:r>
                  <a:rPr lang="es-MX" altLang="es-MX" sz="2400" i="1" dirty="0">
                    <a:solidFill>
                      <a:srgbClr val="000000"/>
                    </a:solidFill>
                    <a:latin typeface="Cambria Math" panose="02040503050406030204" pitchFamily="18" charset="0"/>
                    <a:cs typeface="Times New Roman" pitchFamily="18" charset="0"/>
                  </a:rPr>
                  <a:t> </a:t>
                </a:r>
                <a14:m>
                  <m:oMath xmlns:m="http://schemas.openxmlformats.org/officeDocument/2006/math">
                    <m:r>
                      <a:rPr lang="es-MX" altLang="es-MX" sz="2400" i="1">
                        <a:solidFill>
                          <a:srgbClr val="000000"/>
                        </a:solidFill>
                        <a:latin typeface="Cambria Math" panose="02040503050406030204" pitchFamily="18" charset="0"/>
                        <a:cs typeface="Times New Roman" pitchFamily="18" charset="0"/>
                      </a:rPr>
                      <m:t>=1−</m:t>
                    </m:r>
                    <m:r>
                      <a:rPr lang="es-MX" altLang="es-MX" sz="2400" i="1">
                        <a:solidFill>
                          <a:srgbClr val="000000"/>
                        </a:solidFill>
                        <a:latin typeface="Cambria Math" panose="02040503050406030204" pitchFamily="18" charset="0"/>
                        <a:cs typeface="Times New Roman" pitchFamily="18" charset="0"/>
                      </a:rPr>
                      <m:t>𝑃</m:t>
                    </m:r>
                    <m:d>
                      <m:dPr>
                        <m:ctrlPr>
                          <a:rPr lang="es-MX" altLang="es-MX" sz="2400" i="1">
                            <a:solidFill>
                              <a:srgbClr val="000000"/>
                            </a:solidFill>
                            <a:latin typeface="Cambria Math" panose="02040503050406030204" pitchFamily="18" charset="0"/>
                            <a:cs typeface="Times New Roman" pitchFamily="18" charset="0"/>
                          </a:rPr>
                        </m:ctrlPr>
                      </m:dPr>
                      <m:e>
                        <m:r>
                          <a:rPr lang="es-MX" altLang="es-MX" sz="2400" i="1">
                            <a:solidFill>
                              <a:srgbClr val="000000"/>
                            </a:solidFill>
                            <a:latin typeface="Cambria Math" panose="02040503050406030204" pitchFamily="18" charset="0"/>
                            <a:cs typeface="Times New Roman" pitchFamily="18" charset="0"/>
                          </a:rPr>
                          <m:t>𝑍</m:t>
                        </m:r>
                        <m:r>
                          <a:rPr lang="es-MX" altLang="es-MX" sz="2400" i="1">
                            <a:solidFill>
                              <a:srgbClr val="000000"/>
                            </a:solidFill>
                            <a:latin typeface="Cambria Math" panose="02040503050406030204" pitchFamily="18" charset="0"/>
                            <a:cs typeface="Times New Roman" pitchFamily="18" charset="0"/>
                          </a:rPr>
                          <m:t>&lt;−0.83</m:t>
                        </m:r>
                      </m:e>
                    </m:d>
                  </m:oMath>
                </a14:m>
                <a:endParaRPr lang="es-MX" altLang="es-MX" sz="24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endParaRPr lang="es-MX" altLang="es-MX" sz="24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400" i="1">
                          <a:solidFill>
                            <a:srgbClr val="000000"/>
                          </a:solidFill>
                          <a:latin typeface="Cambria Math" panose="02040503050406030204" pitchFamily="18" charset="0"/>
                          <a:cs typeface="Times New Roman" pitchFamily="18" charset="0"/>
                        </a:rPr>
                        <m:t>=1−0.20327</m:t>
                      </m:r>
                    </m:oMath>
                  </m:oMathPara>
                </a14:m>
                <a:endParaRPr lang="es-MX" altLang="es-MX" sz="24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endParaRPr lang="es-MX" altLang="es-MX" sz="24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400" i="1">
                          <a:solidFill>
                            <a:srgbClr val="000000"/>
                          </a:solidFill>
                          <a:latin typeface="Cambria Math" panose="02040503050406030204" pitchFamily="18" charset="0"/>
                          <a:cs typeface="Times New Roman" pitchFamily="18" charset="0"/>
                        </a:rPr>
                        <m:t>=0.79673</m:t>
                      </m:r>
                    </m:oMath>
                  </m:oMathPara>
                </a14:m>
                <a:endParaRPr lang="en-US" altLang="es-MX" sz="2400" dirty="0">
                  <a:latin typeface="Bookman Old Style" pitchFamily="18" charset="0"/>
                </a:endParaRPr>
              </a:p>
            </p:txBody>
          </p:sp>
        </mc:Choice>
        <mc:Fallback xmlns="">
          <p:sp>
            <p:nvSpPr>
              <p:cNvPr id="5" name="Rectangle 28"/>
              <p:cNvSpPr>
                <a:spLocks noRot="1" noChangeAspect="1" noMove="1" noResize="1" noEditPoints="1" noAdjustHandles="1" noChangeArrowheads="1" noChangeShapeType="1" noTextEdit="1"/>
              </p:cNvSpPr>
              <p:nvPr/>
            </p:nvSpPr>
            <p:spPr bwMode="auto">
              <a:xfrm>
                <a:off x="1070668" y="3189679"/>
                <a:ext cx="7815072" cy="2861040"/>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t="15651"/>
          <a:stretch/>
        </p:blipFill>
        <p:spPr>
          <a:xfrm>
            <a:off x="7285360" y="1676594"/>
            <a:ext cx="4681088" cy="2333706"/>
          </a:xfrm>
          <a:prstGeom prst="rect">
            <a:avLst/>
          </a:prstGeom>
        </p:spPr>
      </p:pic>
      <p:pic>
        <p:nvPicPr>
          <p:cNvPr id="3" name="Imagen 2"/>
          <p:cNvPicPr>
            <a:picLocks noChangeAspect="1"/>
          </p:cNvPicPr>
          <p:nvPr/>
        </p:nvPicPr>
        <p:blipFill rotWithShape="1">
          <a:blip r:embed="rId4">
            <a:extLst>
              <a:ext uri="{28A0092B-C50C-407E-A947-70E740481C1C}">
                <a14:useLocalDpi xmlns:a14="http://schemas.microsoft.com/office/drawing/2010/main" val="0"/>
              </a:ext>
            </a:extLst>
          </a:blip>
          <a:srcRect t="15308"/>
          <a:stretch/>
        </p:blipFill>
        <p:spPr>
          <a:xfrm>
            <a:off x="7285360" y="4265256"/>
            <a:ext cx="4681088" cy="2343190"/>
          </a:xfrm>
          <a:prstGeom prst="rect">
            <a:avLst/>
          </a:prstGeom>
        </p:spPr>
      </p:pic>
      <p:sp>
        <p:nvSpPr>
          <p:cNvPr id="6" name="Rectángulo 5"/>
          <p:cNvSpPr/>
          <p:nvPr/>
        </p:nvSpPr>
        <p:spPr>
          <a:xfrm>
            <a:off x="692536" y="1676594"/>
            <a:ext cx="6592824" cy="954107"/>
          </a:xfrm>
          <a:prstGeom prst="rect">
            <a:avLst/>
          </a:prstGeom>
        </p:spPr>
        <p:txBody>
          <a:bodyPr wrap="square">
            <a:spAutoFit/>
          </a:bodyPr>
          <a:lstStyle/>
          <a:p>
            <a:pPr marL="514350" indent="-514350" algn="just">
              <a:buClr>
                <a:srgbClr val="006600"/>
              </a:buClr>
              <a:buFont typeface="+mj-lt"/>
              <a:buAutoNum type="alphaLcPeriod"/>
            </a:pPr>
            <a:r>
              <a:rPr lang="es-MX" sz="2800" dirty="0">
                <a:latin typeface="Bookman Old Style" panose="02050604050505020204" pitchFamily="18" charset="0"/>
              </a:rPr>
              <a:t>¿Cuál es la probabilidad de que la concentración exceda de 0.25?</a:t>
            </a:r>
          </a:p>
        </p:txBody>
      </p:sp>
    </p:spTree>
    <p:extLst>
      <p:ext uri="{BB962C8B-B14F-4D97-AF65-F5344CB8AC3E}">
        <p14:creationId xmlns:p14="http://schemas.microsoft.com/office/powerpoint/2010/main" val="37138441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28"/>
              <p:cNvSpPr>
                <a:spLocks noChangeArrowheads="1"/>
              </p:cNvSpPr>
              <p:nvPr/>
            </p:nvSpPr>
            <p:spPr bwMode="auto">
              <a:xfrm>
                <a:off x="966815" y="3545057"/>
                <a:ext cx="6428216" cy="21223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14:m>
                  <m:oMath xmlns:m="http://schemas.openxmlformats.org/officeDocument/2006/math">
                    <m:r>
                      <a:rPr lang="es-MX" altLang="es-MX" sz="2400" i="1">
                        <a:solidFill>
                          <a:srgbClr val="000000"/>
                        </a:solidFill>
                        <a:latin typeface="Cambria Math" panose="02040503050406030204" pitchFamily="18" charset="0"/>
                        <a:cs typeface="Times New Roman" pitchFamily="18" charset="0"/>
                      </a:rPr>
                      <m:t>𝑃</m:t>
                    </m:r>
                    <m:d>
                      <m:dPr>
                        <m:ctrlPr>
                          <a:rPr lang="es-MX" altLang="es-MX" sz="2400" i="1">
                            <a:solidFill>
                              <a:srgbClr val="000000"/>
                            </a:solidFill>
                            <a:latin typeface="Cambria Math" panose="02040503050406030204" pitchFamily="18" charset="0"/>
                            <a:cs typeface="Times New Roman" pitchFamily="18" charset="0"/>
                          </a:rPr>
                        </m:ctrlPr>
                      </m:dPr>
                      <m:e>
                        <m:r>
                          <a:rPr lang="es-MX" altLang="es-MX" sz="2400" i="1">
                            <a:solidFill>
                              <a:srgbClr val="000000"/>
                            </a:solidFill>
                            <a:latin typeface="Cambria Math" panose="02040503050406030204" pitchFamily="18" charset="0"/>
                            <a:cs typeface="Times New Roman" pitchFamily="18" charset="0"/>
                          </a:rPr>
                          <m:t>𝑌</m:t>
                        </m:r>
                        <m:r>
                          <a:rPr lang="es-MX" altLang="es-MX" sz="2400" i="1">
                            <a:solidFill>
                              <a:srgbClr val="000000"/>
                            </a:solidFill>
                            <a:latin typeface="Cambria Math" panose="02040503050406030204" pitchFamily="18" charset="0"/>
                            <a:cs typeface="Times New Roman" pitchFamily="18" charset="0"/>
                          </a:rPr>
                          <m:t>≤0.10</m:t>
                        </m:r>
                      </m:e>
                    </m:d>
                  </m:oMath>
                </a14:m>
                <a:r>
                  <a:rPr lang="es-MX" altLang="es-MX" sz="2400" i="1" dirty="0">
                    <a:solidFill>
                      <a:srgbClr val="000000"/>
                    </a:solidFill>
                    <a:latin typeface="Cambria Math" panose="02040503050406030204" pitchFamily="18" charset="0"/>
                    <a:cs typeface="Times New Roman" pitchFamily="18" charset="0"/>
                  </a:rPr>
                  <a:t> </a:t>
                </a:r>
                <a14:m>
                  <m:oMath xmlns:m="http://schemas.openxmlformats.org/officeDocument/2006/math">
                    <m:r>
                      <a:rPr lang="es-MX" altLang="es-MX" sz="2400" i="1">
                        <a:solidFill>
                          <a:srgbClr val="000000"/>
                        </a:solidFill>
                        <a:latin typeface="Cambria Math" panose="02040503050406030204" pitchFamily="18" charset="0"/>
                        <a:cs typeface="Times New Roman" pitchFamily="18" charset="0"/>
                      </a:rPr>
                      <m:t>=</m:t>
                    </m:r>
                    <m:r>
                      <a:rPr lang="es-MX" altLang="es-MX" sz="2400" i="1">
                        <a:solidFill>
                          <a:srgbClr val="000000"/>
                        </a:solidFill>
                        <a:latin typeface="Cambria Math"/>
                        <a:cs typeface="Times New Roman" pitchFamily="18" charset="0"/>
                      </a:rPr>
                      <m:t>𝑃</m:t>
                    </m:r>
                    <m:d>
                      <m:dPr>
                        <m:ctrlPr>
                          <a:rPr lang="es-MX" altLang="es-MX" sz="2400" i="1">
                            <a:solidFill>
                              <a:srgbClr val="000000"/>
                            </a:solidFill>
                            <a:latin typeface="Cambria Math" panose="02040503050406030204" pitchFamily="18" charset="0"/>
                            <a:cs typeface="Times New Roman" pitchFamily="18" charset="0"/>
                          </a:rPr>
                        </m:ctrlPr>
                      </m:dPr>
                      <m:e>
                        <m:r>
                          <a:rPr lang="es-MX" altLang="es-MX" sz="2400" i="1">
                            <a:solidFill>
                              <a:srgbClr val="000000"/>
                            </a:solidFill>
                            <a:latin typeface="Cambria Math" panose="02040503050406030204" pitchFamily="18" charset="0"/>
                            <a:cs typeface="Times New Roman" pitchFamily="18" charset="0"/>
                          </a:rPr>
                          <m:t>𝑍</m:t>
                        </m:r>
                        <m:r>
                          <a:rPr lang="es-MX" altLang="es-MX" sz="2400" i="1">
                            <a:solidFill>
                              <a:srgbClr val="000000"/>
                            </a:solidFill>
                            <a:latin typeface="Cambria Math" panose="02040503050406030204" pitchFamily="18" charset="0"/>
                            <a:cs typeface="Times New Roman" pitchFamily="18" charset="0"/>
                          </a:rPr>
                          <m:t>&lt;</m:t>
                        </m:r>
                        <m:f>
                          <m:fPr>
                            <m:ctrlPr>
                              <a:rPr lang="es-MX" altLang="es-MX" sz="2400" i="1">
                                <a:solidFill>
                                  <a:srgbClr val="000000"/>
                                </a:solidFill>
                                <a:latin typeface="Cambria Math" panose="02040503050406030204" pitchFamily="18" charset="0"/>
                                <a:cs typeface="Times New Roman" pitchFamily="18" charset="0"/>
                              </a:rPr>
                            </m:ctrlPr>
                          </m:fPr>
                          <m:num>
                            <m:r>
                              <a:rPr lang="es-MX" altLang="es-MX" sz="2400" i="1">
                                <a:solidFill>
                                  <a:srgbClr val="000000"/>
                                </a:solidFill>
                                <a:latin typeface="Cambria Math" panose="02040503050406030204" pitchFamily="18" charset="0"/>
                                <a:cs typeface="Times New Roman" pitchFamily="18" charset="0"/>
                              </a:rPr>
                              <m:t>0.10−0.30</m:t>
                            </m:r>
                          </m:num>
                          <m:den>
                            <m:r>
                              <a:rPr lang="es-MX" altLang="es-MX" sz="2400" i="1">
                                <a:solidFill>
                                  <a:srgbClr val="000000"/>
                                </a:solidFill>
                                <a:latin typeface="Cambria Math" panose="02040503050406030204" pitchFamily="18" charset="0"/>
                                <a:cs typeface="Times New Roman" pitchFamily="18" charset="0"/>
                              </a:rPr>
                              <m:t>0.06</m:t>
                            </m:r>
                          </m:den>
                        </m:f>
                      </m:e>
                    </m:d>
                  </m:oMath>
                </a14:m>
                <a:endParaRPr lang="es-MX" altLang="es-MX" sz="24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endParaRPr lang="es-MX" altLang="es-MX" sz="24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400" i="1">
                          <a:solidFill>
                            <a:srgbClr val="000000"/>
                          </a:solidFill>
                          <a:latin typeface="Cambria Math"/>
                          <a:cs typeface="Times New Roman" pitchFamily="18" charset="0"/>
                        </a:rPr>
                        <m:t>=</m:t>
                      </m:r>
                      <m:r>
                        <a:rPr lang="es-MX" altLang="es-MX" sz="2400" i="1">
                          <a:solidFill>
                            <a:srgbClr val="000000"/>
                          </a:solidFill>
                          <a:latin typeface="Cambria Math"/>
                          <a:cs typeface="Times New Roman" pitchFamily="18" charset="0"/>
                        </a:rPr>
                        <m:t>𝑃</m:t>
                      </m:r>
                      <m:d>
                        <m:dPr>
                          <m:ctrlPr>
                            <a:rPr lang="es-MX" altLang="es-MX" sz="2400" i="1">
                              <a:solidFill>
                                <a:srgbClr val="000000"/>
                              </a:solidFill>
                              <a:latin typeface="Cambria Math" panose="02040503050406030204" pitchFamily="18" charset="0"/>
                              <a:cs typeface="Times New Roman" pitchFamily="18" charset="0"/>
                            </a:rPr>
                          </m:ctrlPr>
                        </m:dPr>
                        <m:e>
                          <m:r>
                            <a:rPr lang="es-MX" altLang="es-MX" sz="2400" i="1">
                              <a:solidFill>
                                <a:srgbClr val="000000"/>
                              </a:solidFill>
                              <a:latin typeface="Cambria Math" panose="02040503050406030204" pitchFamily="18" charset="0"/>
                              <a:cs typeface="Times New Roman" pitchFamily="18" charset="0"/>
                            </a:rPr>
                            <m:t>𝑍</m:t>
                          </m:r>
                          <m:r>
                            <a:rPr lang="es-MX" altLang="es-MX" sz="2400" i="1">
                              <a:solidFill>
                                <a:srgbClr val="000000"/>
                              </a:solidFill>
                              <a:latin typeface="Cambria Math" panose="02040503050406030204" pitchFamily="18" charset="0"/>
                              <a:cs typeface="Times New Roman" pitchFamily="18" charset="0"/>
                            </a:rPr>
                            <m:t>&lt;−3.33</m:t>
                          </m:r>
                        </m:e>
                      </m:d>
                    </m:oMath>
                  </m:oMathPara>
                </a14:m>
                <a:endParaRPr lang="es-MX" altLang="es-MX" sz="24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endParaRPr lang="es-MX" altLang="es-MX" sz="2400" i="1" dirty="0">
                  <a:solidFill>
                    <a:srgbClr val="000000"/>
                  </a:solidFill>
                  <a:latin typeface="Cambria Math" panose="02040503050406030204" pitchFamily="18" charset="0"/>
                  <a:cs typeface="Times New Roman" pitchFamily="18" charset="0"/>
                </a:endParaRPr>
              </a:p>
              <a:p>
                <a:pPr eaLnBrk="1" hangingPunct="1">
                  <a:spcBef>
                    <a:spcPct val="0"/>
                  </a:spcBef>
                  <a:buClrTx/>
                  <a:buFontTx/>
                  <a:buNone/>
                </a:pPr>
                <a14:m>
                  <m:oMathPara xmlns:m="http://schemas.openxmlformats.org/officeDocument/2006/math">
                    <m:oMathParaPr>
                      <m:jc m:val="left"/>
                    </m:oMathParaPr>
                    <m:oMath xmlns:m="http://schemas.openxmlformats.org/officeDocument/2006/math">
                      <m:r>
                        <a:rPr lang="es-MX" altLang="es-MX" sz="2400" i="1">
                          <a:solidFill>
                            <a:srgbClr val="000000"/>
                          </a:solidFill>
                          <a:latin typeface="Cambria Math" panose="02040503050406030204" pitchFamily="18" charset="0"/>
                          <a:cs typeface="Times New Roman" pitchFamily="18" charset="0"/>
                        </a:rPr>
                        <m:t>=0.00044</m:t>
                      </m:r>
                    </m:oMath>
                  </m:oMathPara>
                </a14:m>
                <a:endParaRPr lang="en-US" altLang="es-MX" sz="2400" dirty="0">
                  <a:latin typeface="Bookman Old Style" pitchFamily="18" charset="0"/>
                </a:endParaRPr>
              </a:p>
            </p:txBody>
          </p:sp>
        </mc:Choice>
        <mc:Fallback xmlns="">
          <p:sp>
            <p:nvSpPr>
              <p:cNvPr id="5" name="Rectangle 28"/>
              <p:cNvSpPr>
                <a:spLocks noRot="1" noChangeAspect="1" noMove="1" noResize="1" noEditPoints="1" noAdjustHandles="1" noChangeArrowheads="1" noChangeShapeType="1" noTextEdit="1"/>
              </p:cNvSpPr>
              <p:nvPr/>
            </p:nvSpPr>
            <p:spPr bwMode="auto">
              <a:xfrm>
                <a:off x="966815" y="3545057"/>
                <a:ext cx="6428216" cy="2122376"/>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2093" y="1505840"/>
            <a:ext cx="4833545" cy="2856841"/>
          </a:xfrm>
          <a:prstGeom prst="rect">
            <a:avLst/>
          </a:prstGeom>
        </p:spPr>
      </p:pic>
      <p:pic>
        <p:nvPicPr>
          <p:cNvPr id="7" name="Imagen 6"/>
          <p:cNvPicPr>
            <a:picLocks noChangeAspect="1"/>
          </p:cNvPicPr>
          <p:nvPr/>
        </p:nvPicPr>
        <p:blipFill rotWithShape="1">
          <a:blip r:embed="rId4">
            <a:extLst>
              <a:ext uri="{28A0092B-C50C-407E-A947-70E740481C1C}">
                <a14:useLocalDpi xmlns:a14="http://schemas.microsoft.com/office/drawing/2010/main" val="0"/>
              </a:ext>
            </a:extLst>
          </a:blip>
          <a:srcRect t="12763"/>
          <a:stretch/>
        </p:blipFill>
        <p:spPr>
          <a:xfrm>
            <a:off x="7242093" y="4365772"/>
            <a:ext cx="4833545" cy="2492228"/>
          </a:xfrm>
          <a:prstGeom prst="rect">
            <a:avLst/>
          </a:prstGeom>
        </p:spPr>
      </p:pic>
      <p:sp>
        <p:nvSpPr>
          <p:cNvPr id="8" name="Rectángulo 7"/>
          <p:cNvSpPr/>
          <p:nvPr/>
        </p:nvSpPr>
        <p:spPr>
          <a:xfrm>
            <a:off x="765227" y="1818816"/>
            <a:ext cx="5855208" cy="1384995"/>
          </a:xfrm>
          <a:prstGeom prst="rect">
            <a:avLst/>
          </a:prstGeom>
        </p:spPr>
        <p:txBody>
          <a:bodyPr wrap="square">
            <a:spAutoFit/>
          </a:bodyPr>
          <a:lstStyle/>
          <a:p>
            <a:pPr marL="514350" indent="-514350" algn="just">
              <a:buClr>
                <a:srgbClr val="006600"/>
              </a:buClr>
              <a:buFont typeface="+mj-lt"/>
              <a:buAutoNum type="alphaLcPeriod" startAt="2"/>
            </a:pPr>
            <a:r>
              <a:rPr lang="es-MX" sz="2800" dirty="0">
                <a:latin typeface="Bookman Old Style" panose="02050604050505020204" pitchFamily="18" charset="0"/>
              </a:rPr>
              <a:t>¿Cuál es la probabilidad de que la concentración sea cuando mucho de 0.10?</a:t>
            </a:r>
          </a:p>
        </p:txBody>
      </p:sp>
    </p:spTree>
    <p:extLst>
      <p:ext uri="{BB962C8B-B14F-4D97-AF65-F5344CB8AC3E}">
        <p14:creationId xmlns:p14="http://schemas.microsoft.com/office/powerpoint/2010/main" val="2387133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3"/>
          <p:cNvSpPr txBox="1">
            <a:spLocks noChangeArrowheads="1"/>
          </p:cNvSpPr>
          <p:nvPr/>
        </p:nvSpPr>
        <p:spPr bwMode="auto">
          <a:xfrm>
            <a:off x="820193" y="934449"/>
            <a:ext cx="10762207"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50000"/>
              </a:spcBef>
              <a:buClrTx/>
              <a:buFontTx/>
              <a:buNone/>
            </a:pPr>
            <a:r>
              <a:rPr lang="es-MX" altLang="es-MX" sz="2400" dirty="0">
                <a:latin typeface="Bookman Old Style" pitchFamily="18" charset="0"/>
                <a:sym typeface="Symbol" pitchFamily="18" charset="2"/>
              </a:rPr>
              <a:t>El tiempo que una bacteria resiste a un antibiótico se mide en segundos y se distribuye normalmente con media de 1200 segundos y varianza de 14400 segundos.</a:t>
            </a:r>
          </a:p>
          <a:p>
            <a:pPr marL="457200" indent="-457200" algn="just" eaLnBrk="1" hangingPunct="1">
              <a:spcBef>
                <a:spcPct val="50000"/>
              </a:spcBef>
              <a:buClr>
                <a:srgbClr val="006600"/>
              </a:buClr>
              <a:buFont typeface="+mj-lt"/>
              <a:buAutoNum type="alphaLcPeriod"/>
            </a:pPr>
            <a:r>
              <a:rPr lang="es-MX" altLang="es-MX" sz="2400" dirty="0">
                <a:latin typeface="Bookman Old Style" pitchFamily="18" charset="0"/>
                <a:sym typeface="Symbol" pitchFamily="18" charset="2"/>
              </a:rPr>
              <a:t>Calcular la proporción de bacterias que resisten más de 1000 segundos.</a:t>
            </a:r>
          </a:p>
          <a:p>
            <a:pPr marL="457200" indent="-457200" algn="just" eaLnBrk="1" hangingPunct="1">
              <a:spcBef>
                <a:spcPct val="50000"/>
              </a:spcBef>
              <a:buClr>
                <a:srgbClr val="006600"/>
              </a:buClr>
              <a:buFont typeface="+mj-lt"/>
              <a:buAutoNum type="alphaLcPeriod"/>
            </a:pPr>
            <a:r>
              <a:rPr lang="es-MX" altLang="es-MX" sz="2400" dirty="0">
                <a:latin typeface="Bookman Old Style" pitchFamily="18" charset="0"/>
                <a:sym typeface="Symbol" pitchFamily="18" charset="2"/>
              </a:rPr>
              <a:t>Calcular la proporción de bacterias que resistan no más de 2000 segundos, pero al menos 1300 segundos.</a:t>
            </a:r>
          </a:p>
          <a:p>
            <a:pPr marL="457200" indent="-457200" algn="just" eaLnBrk="1" hangingPunct="1">
              <a:spcBef>
                <a:spcPct val="50000"/>
              </a:spcBef>
              <a:buClr>
                <a:srgbClr val="006600"/>
              </a:buClr>
              <a:buFont typeface="+mj-lt"/>
              <a:buAutoNum type="alphaLcPeriod"/>
            </a:pPr>
            <a:r>
              <a:rPr lang="es-MX" altLang="es-MX" sz="2400" dirty="0">
                <a:latin typeface="Bookman Old Style" pitchFamily="18" charset="0"/>
                <a:sym typeface="Symbol" pitchFamily="18" charset="2"/>
              </a:rPr>
              <a:t>¿ Cuál es el promedio y desviación estándar del tiempo de resistencia de las bacterias?</a:t>
            </a:r>
            <a:endParaRPr lang="el-GR" altLang="es-MX" sz="2400" dirty="0">
              <a:latin typeface="Bookman Old Style" pitchFamily="18" charset="0"/>
              <a:sym typeface="Symbol" pitchFamily="18" charset="2"/>
            </a:endParaRPr>
          </a:p>
        </p:txBody>
      </p:sp>
      <p:sp>
        <p:nvSpPr>
          <p:cNvPr id="3" name="Rectangle 33"/>
          <p:cNvSpPr>
            <a:spLocks noChangeArrowheads="1"/>
          </p:cNvSpPr>
          <p:nvPr/>
        </p:nvSpPr>
        <p:spPr bwMode="auto">
          <a:xfrm>
            <a:off x="820193" y="165008"/>
            <a:ext cx="5218032" cy="769441"/>
          </a:xfrm>
          <a:prstGeom prst="rect">
            <a:avLst/>
          </a:prstGeom>
        </p:spPr>
        <p:txBody>
          <a:bodyPr vert="horz" anchor="ctr">
            <a:normAutofit fontScale="97500"/>
          </a:bodyPr>
          <a:lstStyle/>
          <a:p>
            <a:pPr>
              <a:spcBef>
                <a:spcPct val="0"/>
              </a:spcBef>
            </a:pPr>
            <a:r>
              <a:rPr lang="es-MX" altLang="es-MX" sz="4400" cap="small" dirty="0">
                <a:solidFill>
                  <a:schemeClr val="tx2"/>
                </a:solidFill>
                <a:latin typeface="+mj-lt"/>
                <a:ea typeface="+mj-ea"/>
                <a:cs typeface="+mj-cs"/>
                <a:sym typeface="Symbol" pitchFamily="18" charset="2"/>
              </a:rPr>
              <a:t>Ejemplos de aplicación</a:t>
            </a:r>
            <a:endParaRPr lang="es-MX" altLang="es-MX" sz="4400" cap="small" dirty="0">
              <a:solidFill>
                <a:schemeClr val="tx2"/>
              </a:solidFill>
              <a:latin typeface="+mj-lt"/>
              <a:ea typeface="+mj-ea"/>
              <a:cs typeface="+mj-cs"/>
            </a:endParaRPr>
          </a:p>
        </p:txBody>
      </p:sp>
      <mc:AlternateContent xmlns:mc="http://schemas.openxmlformats.org/markup-compatibility/2006" xmlns:a14="http://schemas.microsoft.com/office/drawing/2010/main">
        <mc:Choice Requires="a14">
          <p:sp>
            <p:nvSpPr>
              <p:cNvPr id="4" name="Rectangle 5"/>
              <p:cNvSpPr>
                <a:spLocks noChangeArrowheads="1"/>
              </p:cNvSpPr>
              <p:nvPr/>
            </p:nvSpPr>
            <p:spPr bwMode="auto">
              <a:xfrm>
                <a:off x="1771819" y="5538057"/>
                <a:ext cx="8532813" cy="1200329"/>
              </a:xfrm>
              <a:prstGeom prst="rect">
                <a:avLst/>
              </a:prstGeom>
              <a:noFill/>
              <a:ln w="76200">
                <a:solidFill>
                  <a:srgbClr val="000000"/>
                </a:solidFill>
                <a:miter lim="800000"/>
                <a:headEnd/>
                <a:tailEnd/>
              </a:ln>
              <a:extLst>
                <a:ext uri="{909E8E84-426E-40DD-AFC4-6F175D3DCCD1}">
                  <a14:hiddenFill>
                    <a:solidFill>
                      <a:srgbClr val="FFFFFF"/>
                    </a:solidFill>
                  </a14:hiddenFill>
                </a:ext>
              </a:extLst>
            </p:spPr>
            <p:txBody>
              <a:bodyPr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0"/>
                  </a:spcBef>
                  <a:buClrTx/>
                  <a:buFontTx/>
                  <a:buNone/>
                </a:pPr>
                <a14:m>
                  <m:oMath xmlns:m="http://schemas.openxmlformats.org/officeDocument/2006/math">
                    <m:r>
                      <a:rPr lang="es-MX" altLang="es-MX" sz="2400" i="1" dirty="0">
                        <a:latin typeface="Cambria Math" panose="02040503050406030204" pitchFamily="18" charset="0"/>
                        <a:sym typeface="Symbol" pitchFamily="18" charset="2"/>
                      </a:rPr>
                      <m:t>𝑌</m:t>
                    </m:r>
                    <m:r>
                      <a:rPr lang="es-MX" altLang="es-MX" sz="2400" i="1" dirty="0">
                        <a:latin typeface="Cambria Math" panose="02040503050406030204" pitchFamily="18" charset="0"/>
                        <a:sym typeface="Symbol" pitchFamily="18" charset="2"/>
                      </a:rPr>
                      <m:t>:</m:t>
                    </m:r>
                  </m:oMath>
                </a14:m>
                <a:r>
                  <a:rPr lang="es-MX" sz="2400" dirty="0">
                    <a:latin typeface="Bookman Old Style" panose="02050604050505020204" pitchFamily="18" charset="0"/>
                  </a:rPr>
                  <a:t> </a:t>
                </a:r>
                <a:r>
                  <a:rPr lang="es-MX" altLang="es-MX" sz="2400" dirty="0">
                    <a:latin typeface="Bookman Old Style" pitchFamily="18" charset="0"/>
                    <a:sym typeface="Symbol" pitchFamily="18" charset="2"/>
                  </a:rPr>
                  <a:t>tiempo que una bacteria resiste a un antibiótico.   </a:t>
                </a:r>
              </a:p>
              <a:p>
                <a:pPr algn="just" eaLnBrk="1" hangingPunct="1">
                  <a:spcBef>
                    <a:spcPct val="0"/>
                  </a:spcBef>
                  <a:buClrTx/>
                  <a:buFontTx/>
                  <a:buNone/>
                </a:pPr>
                <a:endParaRPr lang="es-MX" altLang="es-MX" sz="2400" i="1" dirty="0">
                  <a:latin typeface="Cambria Math" panose="02040503050406030204" pitchFamily="18" charset="0"/>
                  <a:sym typeface="Symbol" pitchFamily="18" charset="2"/>
                </a:endParaRPr>
              </a:p>
              <a:p>
                <a:pPr algn="just" eaLnBrk="1" hangingPunct="1">
                  <a:spcBef>
                    <a:spcPct val="0"/>
                  </a:spcBef>
                  <a:buClrTx/>
                  <a:buFontTx/>
                  <a:buNone/>
                </a:pPr>
                <a14:m>
                  <m:oMathPara xmlns:m="http://schemas.openxmlformats.org/officeDocument/2006/math">
                    <m:oMathParaPr>
                      <m:jc m:val="centerGroup"/>
                    </m:oMathParaPr>
                    <m:oMath xmlns:m="http://schemas.openxmlformats.org/officeDocument/2006/math">
                      <m:r>
                        <a:rPr lang="es-MX" altLang="es-MX" sz="2400" i="1" dirty="0">
                          <a:latin typeface="Cambria Math" panose="02040503050406030204" pitchFamily="18" charset="0"/>
                          <a:sym typeface="Symbol" pitchFamily="18" charset="2"/>
                        </a:rPr>
                        <m:t>𝑌</m:t>
                      </m:r>
                      <m:r>
                        <a:rPr lang="es-MX" altLang="es-MX" sz="2400" i="1" dirty="0">
                          <a:latin typeface="Cambria Math" panose="02040503050406030204" pitchFamily="18" charset="0"/>
                          <a:sym typeface="Symbol" pitchFamily="18" charset="2"/>
                        </a:rPr>
                        <m:t> ~ </m:t>
                      </m:r>
                      <m:r>
                        <a:rPr lang="es-MX" altLang="es-MX" sz="2400" i="1" dirty="0">
                          <a:latin typeface="Cambria Math" panose="02040503050406030204" pitchFamily="18" charset="0"/>
                          <a:sym typeface="Symbol" pitchFamily="18" charset="2"/>
                        </a:rPr>
                        <m:t>𝑁</m:t>
                      </m:r>
                      <m:d>
                        <m:dPr>
                          <m:ctrlPr>
                            <a:rPr lang="es-MX" altLang="es-MX" sz="2400" i="1" dirty="0">
                              <a:latin typeface="Cambria Math" panose="02040503050406030204" pitchFamily="18" charset="0"/>
                              <a:sym typeface="Symbol" pitchFamily="18" charset="2"/>
                            </a:rPr>
                          </m:ctrlPr>
                        </m:dPr>
                        <m:e>
                          <m:r>
                            <a:rPr lang="es-MX" altLang="es-MX" sz="2400" i="1" dirty="0">
                              <a:latin typeface="Cambria Math" panose="02040503050406030204" pitchFamily="18" charset="0"/>
                              <a:sym typeface="Symbol" pitchFamily="18" charset="2"/>
                            </a:rPr>
                            <m:t>1,200, 14,400</m:t>
                          </m:r>
                        </m:e>
                      </m:d>
                      <m:r>
                        <a:rPr lang="es-MX" altLang="es-MX" sz="2400" i="1" dirty="0">
                          <a:latin typeface="Cambria Math" panose="02040503050406030204" pitchFamily="18" charset="0"/>
                          <a:sym typeface="Symbol" pitchFamily="18" charset="2"/>
                        </a:rPr>
                        <m:t>,  −∞&lt;</m:t>
                      </m:r>
                      <m:r>
                        <a:rPr lang="es-MX" altLang="es-MX" sz="2400" i="1" dirty="0">
                          <a:latin typeface="Cambria Math" panose="02040503050406030204" pitchFamily="18" charset="0"/>
                          <a:sym typeface="Symbol" pitchFamily="18" charset="2"/>
                        </a:rPr>
                        <m:t>𝑌</m:t>
                      </m:r>
                      <m:r>
                        <a:rPr lang="es-MX" altLang="es-MX" sz="2400" i="1" dirty="0">
                          <a:latin typeface="Cambria Math" panose="02040503050406030204" pitchFamily="18" charset="0"/>
                          <a:sym typeface="Symbol" pitchFamily="18" charset="2"/>
                        </a:rPr>
                        <m:t>&lt;∞</m:t>
                      </m:r>
                    </m:oMath>
                  </m:oMathPara>
                </a14:m>
                <a:endParaRPr lang="es-MX" altLang="es-MX" sz="2400" dirty="0">
                  <a:latin typeface="Bookman Old Style" pitchFamily="18" charset="0"/>
                  <a:sym typeface="Symbol" pitchFamily="18" charset="2"/>
                </a:endParaRPr>
              </a:p>
            </p:txBody>
          </p:sp>
        </mc:Choice>
        <mc:Fallback xmlns="">
          <p:sp>
            <p:nvSpPr>
              <p:cNvPr id="4" name="Rectangle 5"/>
              <p:cNvSpPr>
                <a:spLocks noRot="1" noChangeAspect="1" noMove="1" noResize="1" noEditPoints="1" noAdjustHandles="1" noChangeArrowheads="1" noChangeShapeType="1" noTextEdit="1"/>
              </p:cNvSpPr>
              <p:nvPr/>
            </p:nvSpPr>
            <p:spPr bwMode="auto">
              <a:xfrm>
                <a:off x="1771819" y="5538057"/>
                <a:ext cx="8532813" cy="1200329"/>
              </a:xfrm>
              <a:prstGeom prst="rect">
                <a:avLst/>
              </a:prstGeom>
              <a:blipFill>
                <a:blip r:embed="rId2"/>
                <a:stretch>
                  <a:fillRect/>
                </a:stretch>
              </a:blipFill>
              <a:ln w="762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es-MX">
                    <a:noFill/>
                  </a:rPr>
                  <a:t> </a:t>
                </a:r>
              </a:p>
            </p:txBody>
          </p:sp>
        </mc:Fallback>
      </mc:AlternateContent>
    </p:spTree>
    <p:extLst>
      <p:ext uri="{BB962C8B-B14F-4D97-AF65-F5344CB8AC3E}">
        <p14:creationId xmlns:p14="http://schemas.microsoft.com/office/powerpoint/2010/main" val="416984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938" name="Text Box 3"/>
              <p:cNvSpPr txBox="1">
                <a:spLocks noChangeArrowheads="1"/>
              </p:cNvSpPr>
              <p:nvPr/>
            </p:nvSpPr>
            <p:spPr bwMode="auto">
              <a:xfrm>
                <a:off x="896470" y="501324"/>
                <a:ext cx="10890145" cy="3615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50000"/>
                  </a:spcBef>
                  <a:buClrTx/>
                  <a:buNone/>
                </a:pPr>
                <a14:m>
                  <m:oMath xmlns:m="http://schemas.openxmlformats.org/officeDocument/2006/math">
                    <m:r>
                      <a:rPr lang="es-MX" altLang="es-MX" sz="2400" i="1" dirty="0">
                        <a:latin typeface="Cambria Math" panose="02040503050406030204" pitchFamily="18" charset="0"/>
                        <a:sym typeface="Symbol" pitchFamily="18" charset="2"/>
                      </a:rPr>
                      <m:t>𝜇</m:t>
                    </m:r>
                    <m:r>
                      <a:rPr lang="en-US" altLang="es-MX" sz="2400" i="1" dirty="0">
                        <a:latin typeface="Cambria Math" panose="02040503050406030204" pitchFamily="18" charset="0"/>
                        <a:sym typeface="Symbol" pitchFamily="18" charset="2"/>
                      </a:rPr>
                      <m:t>= 1200</m:t>
                    </m:r>
                  </m:oMath>
                </a14:m>
                <a:r>
                  <a:rPr lang="es-MX" altLang="es-MX" sz="2400" i="1" dirty="0">
                    <a:latin typeface="Cambria Math" panose="02040503050406030204" pitchFamily="18" charset="0"/>
                    <a:sym typeface="Symbol" pitchFamily="18" charset="2"/>
                  </a:rPr>
                  <a:t>        </a:t>
                </a:r>
                <a14:m>
                  <m:oMath xmlns:m="http://schemas.openxmlformats.org/officeDocument/2006/math">
                    <m:r>
                      <a:rPr lang="en-US" altLang="es-MX" sz="2400" i="1" dirty="0">
                        <a:latin typeface="Cambria Math" panose="02040503050406030204" pitchFamily="18" charset="0"/>
                        <a:sym typeface="Symbol" pitchFamily="18" charset="2"/>
                      </a:rPr>
                      <m:t> </m:t>
                    </m:r>
                    <m:r>
                      <a:rPr lang="en-US" altLang="es-MX" sz="2400" i="1" dirty="0">
                        <a:latin typeface="Cambria Math" panose="02040503050406030204" pitchFamily="18" charset="0"/>
                        <a:sym typeface="Symbol" pitchFamily="18" charset="2"/>
                      </a:rPr>
                      <m:t>𝑌</m:t>
                    </m:r>
                    <m:r>
                      <a:rPr lang="en-US" altLang="es-MX" sz="2400" i="1" dirty="0">
                        <a:latin typeface="Cambria Math" panose="02040503050406030204" pitchFamily="18" charset="0"/>
                        <a:sym typeface="Symbol" pitchFamily="18" charset="2"/>
                      </a:rPr>
                      <m:t> ~ </m:t>
                    </m:r>
                    <m:r>
                      <a:rPr lang="en-US" altLang="es-MX" sz="2400" i="1" dirty="0">
                        <a:latin typeface="Cambria Math" panose="02040503050406030204" pitchFamily="18" charset="0"/>
                        <a:sym typeface="Symbol" pitchFamily="18" charset="2"/>
                      </a:rPr>
                      <m:t>𝑁</m:t>
                    </m:r>
                    <m:r>
                      <a:rPr lang="en-US" altLang="es-MX" sz="2400" i="1" dirty="0">
                        <a:latin typeface="Cambria Math" panose="02040503050406030204" pitchFamily="18" charset="0"/>
                        <a:sym typeface="Symbol" pitchFamily="18" charset="2"/>
                      </a:rPr>
                      <m:t>(1200, 14400)</m:t>
                    </m:r>
                  </m:oMath>
                </a14:m>
                <a:r>
                  <a:rPr lang="en-US" altLang="es-MX" sz="2400" dirty="0">
                    <a:latin typeface="Bookman Old Style" pitchFamily="18" charset="0"/>
                    <a:sym typeface="Symbol" pitchFamily="18" charset="2"/>
                  </a:rPr>
                  <a:t>        </a:t>
                </a:r>
                <a14:m>
                  <m:oMath xmlns:m="http://schemas.openxmlformats.org/officeDocument/2006/math">
                    <m:r>
                      <a:rPr lang="el-GR" altLang="es-MX" i="1" dirty="0">
                        <a:latin typeface="Cambria Math" panose="02040503050406030204" pitchFamily="18" charset="0"/>
                        <a:sym typeface="Symbol" pitchFamily="18" charset="2"/>
                      </a:rPr>
                      <m:t>𝜎</m:t>
                    </m:r>
                    <m:r>
                      <a:rPr lang="es-MX" altLang="es-MX" i="1" dirty="0">
                        <a:latin typeface="Cambria Math" panose="02040503050406030204" pitchFamily="18" charset="0"/>
                        <a:sym typeface="Symbol" pitchFamily="18" charset="2"/>
                      </a:rPr>
                      <m:t> = 120</m:t>
                    </m:r>
                  </m:oMath>
                </a14:m>
                <a:endParaRPr lang="es-MX" altLang="es-MX" sz="2400" dirty="0">
                  <a:latin typeface="Bookman Old Style" pitchFamily="18" charset="0"/>
                  <a:sym typeface="Symbol" pitchFamily="18" charset="2"/>
                </a:endParaRPr>
              </a:p>
              <a:p>
                <a:pPr marL="457200" indent="-457200" algn="just" eaLnBrk="1" hangingPunct="1">
                  <a:spcBef>
                    <a:spcPct val="50000"/>
                  </a:spcBef>
                  <a:buClr>
                    <a:srgbClr val="006600"/>
                  </a:buClr>
                  <a:buFont typeface="+mj-lt"/>
                  <a:buAutoNum type="alphaLcPeriod"/>
                </a:pPr>
                <a:r>
                  <a:rPr lang="es-MX" altLang="es-MX" sz="2400" b="1" dirty="0">
                    <a:latin typeface="Bookman Old Style" pitchFamily="18" charset="0"/>
                    <a:sym typeface="Symbol" pitchFamily="18" charset="2"/>
                  </a:rPr>
                  <a:t>Calcular la proporción de bacterias que resisten más de 1000 segundos.</a:t>
                </a:r>
              </a:p>
              <a:p>
                <a:pPr marL="457200" indent="-457200" algn="just" eaLnBrk="1" hangingPunct="1">
                  <a:spcBef>
                    <a:spcPct val="50000"/>
                  </a:spcBef>
                  <a:buClr>
                    <a:srgbClr val="006600"/>
                  </a:buClr>
                  <a:buFont typeface="+mj-lt"/>
                  <a:buAutoNum type="alphaLcPeriod"/>
                </a:pPr>
                <a:endParaRPr lang="es-MX" altLang="es-MX" sz="1000" dirty="0">
                  <a:latin typeface="Bookman Old Style" pitchFamily="18" charset="0"/>
                  <a:sym typeface="Symbol" pitchFamily="18" charset="2"/>
                </a:endParaRPr>
              </a:p>
              <a:p>
                <a:pPr algn="just" eaLnBrk="1" hangingPunct="1">
                  <a:spcBef>
                    <a:spcPct val="50000"/>
                  </a:spcBef>
                  <a:buClrTx/>
                  <a:buFontTx/>
                  <a:buNone/>
                </a:pPr>
                <a14:m>
                  <m:oMathPara xmlns:m="http://schemas.openxmlformats.org/officeDocument/2006/math">
                    <m:oMathParaPr>
                      <m:jc m:val="centerGroup"/>
                    </m:oMathParaPr>
                    <m:oMath xmlns:m="http://schemas.openxmlformats.org/officeDocument/2006/math">
                      <m:r>
                        <a:rPr lang="es-MX" altLang="es-MX" sz="2400" i="1" dirty="0">
                          <a:latin typeface="Cambria Math" panose="02040503050406030204" pitchFamily="18" charset="0"/>
                          <a:sym typeface="Symbol" pitchFamily="18" charset="2"/>
                        </a:rPr>
                        <m:t>𝑃</m:t>
                      </m:r>
                      <m:r>
                        <a:rPr lang="es-MX" altLang="es-MX" sz="2400" i="1" dirty="0">
                          <a:latin typeface="Cambria Math" panose="02040503050406030204" pitchFamily="18" charset="0"/>
                          <a:sym typeface="Symbol" pitchFamily="18" charset="2"/>
                        </a:rPr>
                        <m:t>( </m:t>
                      </m:r>
                      <m:r>
                        <a:rPr lang="es-MX" altLang="es-MX" sz="2400" i="1" dirty="0">
                          <a:latin typeface="Cambria Math" panose="02040503050406030204" pitchFamily="18" charset="0"/>
                          <a:sym typeface="Symbol" pitchFamily="18" charset="2"/>
                        </a:rPr>
                        <m:t>𝑌</m:t>
                      </m:r>
                      <m:r>
                        <a:rPr lang="es-MX" altLang="es-MX" sz="2400" i="1" dirty="0">
                          <a:latin typeface="Cambria Math" panose="02040503050406030204" pitchFamily="18" charset="0"/>
                          <a:sym typeface="Symbol" pitchFamily="18" charset="2"/>
                        </a:rPr>
                        <m:t>&gt;1000) =</m:t>
                      </m:r>
                      <m:r>
                        <a:rPr lang="es-MX" altLang="es-MX" sz="2400" i="1" dirty="0">
                          <a:latin typeface="Cambria Math" panose="02040503050406030204" pitchFamily="18" charset="0"/>
                          <a:sym typeface="Symbol" pitchFamily="18" charset="2"/>
                        </a:rPr>
                        <m:t>𝑃</m:t>
                      </m:r>
                      <m:d>
                        <m:dPr>
                          <m:ctrlPr>
                            <a:rPr lang="es-MX" altLang="es-MX" sz="2400" i="1" dirty="0">
                              <a:latin typeface="Cambria Math" panose="02040503050406030204" pitchFamily="18" charset="0"/>
                              <a:sym typeface="Symbol" pitchFamily="18" charset="2"/>
                            </a:rPr>
                          </m:ctrlPr>
                        </m:dPr>
                        <m:e>
                          <m:r>
                            <a:rPr lang="es-MX" altLang="es-MX" sz="2400" i="1" dirty="0">
                              <a:latin typeface="Cambria Math" panose="02040503050406030204" pitchFamily="18" charset="0"/>
                              <a:sym typeface="Symbol" pitchFamily="18" charset="2"/>
                            </a:rPr>
                            <m:t>𝑍</m:t>
                          </m:r>
                          <m:r>
                            <a:rPr lang="es-MX" altLang="es-MX" sz="2400" i="1" dirty="0">
                              <a:latin typeface="Cambria Math" panose="02040503050406030204" pitchFamily="18" charset="0"/>
                              <a:sym typeface="Symbol" pitchFamily="18" charset="2"/>
                            </a:rPr>
                            <m:t>&gt;</m:t>
                          </m:r>
                          <m:f>
                            <m:fPr>
                              <m:ctrlPr>
                                <a:rPr lang="es-MX" altLang="es-MX" sz="2400" i="1" dirty="0">
                                  <a:latin typeface="Cambria Math" panose="02040503050406030204" pitchFamily="18" charset="0"/>
                                  <a:sym typeface="Symbol" pitchFamily="18" charset="2"/>
                                </a:rPr>
                              </m:ctrlPr>
                            </m:fPr>
                            <m:num>
                              <m:r>
                                <a:rPr lang="es-MX" altLang="es-MX" sz="2400" i="1" dirty="0">
                                  <a:latin typeface="Cambria Math" panose="02040503050406030204" pitchFamily="18" charset="0"/>
                                  <a:sym typeface="Symbol" pitchFamily="18" charset="2"/>
                                </a:rPr>
                                <m:t>1000−1200</m:t>
                              </m:r>
                            </m:num>
                            <m:den>
                              <m:r>
                                <a:rPr lang="es-MX" altLang="es-MX" sz="2400" i="1" dirty="0">
                                  <a:latin typeface="Cambria Math" panose="02040503050406030204" pitchFamily="18" charset="0"/>
                                  <a:sym typeface="Symbol" pitchFamily="18" charset="2"/>
                                </a:rPr>
                                <m:t>120</m:t>
                              </m:r>
                            </m:den>
                          </m:f>
                        </m:e>
                      </m:d>
                      <m:r>
                        <a:rPr lang="es-MX" altLang="es-MX" sz="2400" i="1" dirty="0">
                          <a:latin typeface="Cambria Math" panose="02040503050406030204" pitchFamily="18" charset="0"/>
                          <a:sym typeface="Symbol" pitchFamily="18" charset="2"/>
                        </a:rPr>
                        <m:t>= </m:t>
                      </m:r>
                      <m:r>
                        <a:rPr lang="es-MX" altLang="es-MX" sz="2400" i="1" dirty="0">
                          <a:latin typeface="Cambria Math" panose="02040503050406030204" pitchFamily="18" charset="0"/>
                          <a:sym typeface="Symbol" pitchFamily="18" charset="2"/>
                        </a:rPr>
                        <m:t>𝑃</m:t>
                      </m:r>
                      <m:r>
                        <a:rPr lang="es-MX" altLang="es-MX" sz="2400" i="1" dirty="0">
                          <a:latin typeface="Cambria Math" panose="02040503050406030204" pitchFamily="18" charset="0"/>
                          <a:sym typeface="Symbol" pitchFamily="18" charset="2"/>
                        </a:rPr>
                        <m:t>( </m:t>
                      </m:r>
                      <m:r>
                        <a:rPr lang="es-MX" altLang="es-MX" sz="2400" i="1" dirty="0">
                          <a:latin typeface="Cambria Math" panose="02040503050406030204" pitchFamily="18" charset="0"/>
                          <a:sym typeface="Symbol" pitchFamily="18" charset="2"/>
                        </a:rPr>
                        <m:t>𝑍</m:t>
                      </m:r>
                      <m:r>
                        <a:rPr lang="es-MX" altLang="es-MX" sz="2400" i="1" dirty="0">
                          <a:latin typeface="Cambria Math" panose="02040503050406030204" pitchFamily="18" charset="0"/>
                          <a:sym typeface="Symbol" pitchFamily="18" charset="2"/>
                        </a:rPr>
                        <m:t>&gt;−1.67)</m:t>
                      </m:r>
                    </m:oMath>
                  </m:oMathPara>
                </a14:m>
                <a:endParaRPr lang="es-MX" altLang="es-MX" sz="2400" dirty="0">
                  <a:latin typeface="Bookman Old Style" pitchFamily="18" charset="0"/>
                  <a:sym typeface="Symbol" pitchFamily="18" charset="2"/>
                </a:endParaRPr>
              </a:p>
              <a:p>
                <a:pPr algn="just" eaLnBrk="1" hangingPunct="1">
                  <a:spcBef>
                    <a:spcPct val="50000"/>
                  </a:spcBef>
                  <a:buClrTx/>
                  <a:buFontTx/>
                  <a:buNone/>
                </a:pPr>
                <a:r>
                  <a:rPr lang="es-MX" altLang="es-MX" sz="2400" dirty="0">
                    <a:sym typeface="Symbol" pitchFamily="18" charset="2"/>
                  </a:rPr>
                  <a:t>                               </a:t>
                </a:r>
                <a14:m>
                  <m:oMath xmlns:m="http://schemas.openxmlformats.org/officeDocument/2006/math">
                    <m:r>
                      <a:rPr lang="es-MX" altLang="es-MX" sz="2400" i="1" dirty="0">
                        <a:latin typeface="Cambria Math" panose="02040503050406030204" pitchFamily="18" charset="0"/>
                        <a:sym typeface="Symbol" pitchFamily="18" charset="2"/>
                      </a:rPr>
                      <m:t>=</m:t>
                    </m:r>
                    <m:r>
                      <a:rPr lang="es-MX" altLang="es-MX" sz="2400" i="1" dirty="0">
                        <a:latin typeface="Cambria Math" panose="02040503050406030204" pitchFamily="18" charset="0"/>
                        <a:sym typeface="Symbol" pitchFamily="18" charset="2"/>
                      </a:rPr>
                      <m:t>𝑃</m:t>
                    </m:r>
                    <m:d>
                      <m:dPr>
                        <m:ctrlPr>
                          <a:rPr lang="es-MX" altLang="es-MX" sz="2400" i="1" dirty="0">
                            <a:latin typeface="Cambria Math" panose="02040503050406030204" pitchFamily="18" charset="0"/>
                            <a:sym typeface="Symbol" pitchFamily="18" charset="2"/>
                          </a:rPr>
                        </m:ctrlPr>
                      </m:dPr>
                      <m:e>
                        <m:r>
                          <a:rPr lang="es-MX" altLang="es-MX" sz="2400" i="1" dirty="0">
                            <a:latin typeface="Cambria Math" panose="02040503050406030204" pitchFamily="18" charset="0"/>
                            <a:sym typeface="Symbol" pitchFamily="18" charset="2"/>
                          </a:rPr>
                          <m:t> </m:t>
                        </m:r>
                        <m:r>
                          <a:rPr lang="es-MX" altLang="es-MX" sz="2400" i="1" dirty="0">
                            <a:latin typeface="Cambria Math" panose="02040503050406030204" pitchFamily="18" charset="0"/>
                            <a:sym typeface="Symbol" pitchFamily="18" charset="2"/>
                          </a:rPr>
                          <m:t>𝑍</m:t>
                        </m:r>
                        <m:r>
                          <a:rPr lang="es-MX" altLang="es-MX" sz="2400" i="1" dirty="0">
                            <a:latin typeface="Cambria Math" panose="02040503050406030204" pitchFamily="18" charset="0"/>
                            <a:sym typeface="Symbol" pitchFamily="18" charset="2"/>
                          </a:rPr>
                          <m:t>&gt;−1.67</m:t>
                        </m:r>
                      </m:e>
                    </m:d>
                    <m:r>
                      <a:rPr lang="es-MX" altLang="es-MX" sz="2400" i="1" dirty="0">
                        <a:latin typeface="Cambria Math" panose="02040503050406030204" pitchFamily="18" charset="0"/>
                        <a:sym typeface="Symbol" pitchFamily="18" charset="2"/>
                      </a:rPr>
                      <m:t>= 1 – </m:t>
                    </m:r>
                    <m:r>
                      <a:rPr lang="es-MX" altLang="es-MX" sz="2400" i="1" dirty="0">
                        <a:latin typeface="Cambria Math" panose="02040503050406030204" pitchFamily="18" charset="0"/>
                        <a:sym typeface="Symbol" pitchFamily="18" charset="2"/>
                      </a:rPr>
                      <m:t>𝑃</m:t>
                    </m:r>
                    <m:d>
                      <m:dPr>
                        <m:ctrlPr>
                          <a:rPr lang="es-MX" altLang="es-MX" sz="2400" i="1" dirty="0">
                            <a:latin typeface="Cambria Math" panose="02040503050406030204" pitchFamily="18" charset="0"/>
                            <a:sym typeface="Symbol" pitchFamily="18" charset="2"/>
                          </a:rPr>
                        </m:ctrlPr>
                      </m:dPr>
                      <m:e>
                        <m:r>
                          <a:rPr lang="es-MX" altLang="es-MX" sz="2400" i="1" dirty="0">
                            <a:latin typeface="Cambria Math" panose="02040503050406030204" pitchFamily="18" charset="0"/>
                            <a:sym typeface="Symbol" pitchFamily="18" charset="2"/>
                          </a:rPr>
                          <m:t> </m:t>
                        </m:r>
                        <m:r>
                          <a:rPr lang="es-MX" altLang="es-MX" sz="2400" i="1" dirty="0">
                            <a:latin typeface="Cambria Math" panose="02040503050406030204" pitchFamily="18" charset="0"/>
                            <a:sym typeface="Symbol" pitchFamily="18" charset="2"/>
                          </a:rPr>
                          <m:t>𝑍</m:t>
                        </m:r>
                        <m:r>
                          <a:rPr lang="es-MX" altLang="es-MX" sz="2400" i="1" dirty="0">
                            <a:latin typeface="Cambria Math" panose="02040503050406030204" pitchFamily="18" charset="0"/>
                            <a:sym typeface="Symbol" pitchFamily="18" charset="2"/>
                          </a:rPr>
                          <m:t>&gt;1.67</m:t>
                        </m:r>
                      </m:e>
                    </m:d>
                  </m:oMath>
                </a14:m>
                <a:endParaRPr lang="es-MX" altLang="es-MX" sz="2400" i="1" dirty="0">
                  <a:latin typeface="Cambria Math" panose="02040503050406030204" pitchFamily="18" charset="0"/>
                  <a:sym typeface="Symbol" pitchFamily="18" charset="2"/>
                </a:endParaRPr>
              </a:p>
              <a:p>
                <a:pPr algn="just" eaLnBrk="1" hangingPunct="1">
                  <a:spcBef>
                    <a:spcPct val="50000"/>
                  </a:spcBef>
                  <a:buClrTx/>
                  <a:buFontTx/>
                  <a:buNone/>
                </a:pPr>
                <a:r>
                  <a:rPr lang="es-MX" altLang="es-MX" sz="2400" dirty="0">
                    <a:sym typeface="Symbol" pitchFamily="18" charset="2"/>
                  </a:rPr>
                  <a:t>                               </a:t>
                </a:r>
                <a14:m>
                  <m:oMath xmlns:m="http://schemas.openxmlformats.org/officeDocument/2006/math">
                    <m:r>
                      <a:rPr lang="es-MX" altLang="es-MX" sz="2400" i="1" dirty="0">
                        <a:latin typeface="Cambria Math" panose="02040503050406030204" pitchFamily="18" charset="0"/>
                        <a:sym typeface="Symbol" pitchFamily="18" charset="2"/>
                      </a:rPr>
                      <m:t>= 1 − .0475 = 0.9525</m:t>
                    </m:r>
                  </m:oMath>
                </a14:m>
                <a:endParaRPr lang="es-MX" altLang="es-MX" sz="2400" dirty="0">
                  <a:latin typeface="Bookman Old Style" pitchFamily="18" charset="0"/>
                  <a:sym typeface="Symbol" pitchFamily="18" charset="2"/>
                </a:endParaRPr>
              </a:p>
            </p:txBody>
          </p:sp>
        </mc:Choice>
        <mc:Fallback xmlns="">
          <p:sp>
            <p:nvSpPr>
              <p:cNvPr id="39938" name="Text Box 3"/>
              <p:cNvSpPr txBox="1">
                <a:spLocks noRot="1" noChangeAspect="1" noMove="1" noResize="1" noEditPoints="1" noAdjustHandles="1" noChangeArrowheads="1" noChangeShapeType="1" noTextEdit="1"/>
              </p:cNvSpPr>
              <p:nvPr/>
            </p:nvSpPr>
            <p:spPr bwMode="auto">
              <a:xfrm>
                <a:off x="896470" y="501324"/>
                <a:ext cx="10890145" cy="3615220"/>
              </a:xfrm>
              <a:prstGeom prst="rect">
                <a:avLst/>
              </a:prstGeom>
              <a:blipFill>
                <a:blip r:embed="rId2"/>
                <a:stretch>
                  <a:fillRect l="-840" r="-89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t="13161"/>
          <a:stretch/>
        </p:blipFill>
        <p:spPr>
          <a:xfrm>
            <a:off x="1524001" y="4478695"/>
            <a:ext cx="4655517" cy="2389469"/>
          </a:xfrm>
          <a:prstGeom prst="rect">
            <a:avLst/>
          </a:prstGeom>
        </p:spPr>
      </p:pic>
      <p:pic>
        <p:nvPicPr>
          <p:cNvPr id="5" name="Imagen 4"/>
          <p:cNvPicPr>
            <a:picLocks noChangeAspect="1"/>
          </p:cNvPicPr>
          <p:nvPr/>
        </p:nvPicPr>
        <p:blipFill rotWithShape="1">
          <a:blip r:embed="rId4">
            <a:extLst>
              <a:ext uri="{28A0092B-C50C-407E-A947-70E740481C1C}">
                <a14:useLocalDpi xmlns:a14="http://schemas.microsoft.com/office/drawing/2010/main" val="0"/>
              </a:ext>
            </a:extLst>
          </a:blip>
          <a:srcRect t="13531"/>
          <a:stretch/>
        </p:blipFill>
        <p:spPr>
          <a:xfrm>
            <a:off x="6012484" y="4478694"/>
            <a:ext cx="4655517" cy="2379306"/>
          </a:xfrm>
          <a:prstGeom prst="rect">
            <a:avLst/>
          </a:prstGeom>
        </p:spPr>
      </p:pic>
      <mc:AlternateContent xmlns:mc="http://schemas.openxmlformats.org/markup-compatibility/2006" xmlns:a14="http://schemas.microsoft.com/office/drawing/2010/main">
        <mc:Choice Requires="a14">
          <p:sp>
            <p:nvSpPr>
              <p:cNvPr id="2" name="CuadroTexto 1"/>
              <p:cNvSpPr txBox="1"/>
              <p:nvPr/>
            </p:nvSpPr>
            <p:spPr>
              <a:xfrm>
                <a:off x="2099720" y="3305175"/>
                <a:ext cx="1245726" cy="610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𝑍</m:t>
                      </m:r>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𝑌</m:t>
                          </m:r>
                          <m:r>
                            <a:rPr lang="es-MX" i="1">
                              <a:latin typeface="Cambria Math" panose="02040503050406030204" pitchFamily="18" charset="0"/>
                            </a:rPr>
                            <m:t>−</m:t>
                          </m:r>
                          <m:r>
                            <a:rPr lang="es-MX" i="1">
                              <a:latin typeface="Cambria Math" panose="02040503050406030204" pitchFamily="18" charset="0"/>
                            </a:rPr>
                            <m:t>𝜇</m:t>
                          </m:r>
                        </m:num>
                        <m:den>
                          <m:r>
                            <a:rPr lang="es-MX" i="1">
                              <a:latin typeface="Cambria Math" panose="02040503050406030204" pitchFamily="18" charset="0"/>
                            </a:rPr>
                            <m:t>𝜎</m:t>
                          </m:r>
                        </m:den>
                      </m:f>
                    </m:oMath>
                  </m:oMathPara>
                </a14:m>
                <a:endParaRPr lang="es-MX" dirty="0"/>
              </a:p>
            </p:txBody>
          </p:sp>
        </mc:Choice>
        <mc:Fallback xmlns="">
          <p:sp>
            <p:nvSpPr>
              <p:cNvPr id="2" name="CuadroTexto 1"/>
              <p:cNvSpPr txBox="1">
                <a:spLocks noRot="1" noChangeAspect="1" noMove="1" noResize="1" noEditPoints="1" noAdjustHandles="1" noChangeArrowheads="1" noChangeShapeType="1" noTextEdit="1"/>
              </p:cNvSpPr>
              <p:nvPr/>
            </p:nvSpPr>
            <p:spPr>
              <a:xfrm>
                <a:off x="2099720" y="3305175"/>
                <a:ext cx="1245726" cy="610936"/>
              </a:xfrm>
              <a:prstGeom prst="rect">
                <a:avLst/>
              </a:prstGeom>
              <a:blipFill>
                <a:blip r:embed="rId5"/>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2836976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3"/>
          <p:cNvSpPr txBox="1">
            <a:spLocks noChangeArrowheads="1"/>
          </p:cNvSpPr>
          <p:nvPr/>
        </p:nvSpPr>
        <p:spPr bwMode="auto">
          <a:xfrm>
            <a:off x="824752" y="751820"/>
            <a:ext cx="104686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marL="457200" indent="-457200" algn="just" eaLnBrk="1" hangingPunct="1">
              <a:spcBef>
                <a:spcPct val="50000"/>
              </a:spcBef>
              <a:buClr>
                <a:srgbClr val="006600"/>
              </a:buClr>
              <a:buFont typeface="+mj-lt"/>
              <a:buAutoNum type="alphaLcPeriod" startAt="2"/>
            </a:pPr>
            <a:r>
              <a:rPr lang="es-MX" altLang="es-MX" sz="2400" b="1" dirty="0">
                <a:latin typeface="Bookman Old Style" pitchFamily="18" charset="0"/>
                <a:sym typeface="Symbol" pitchFamily="18" charset="2"/>
              </a:rPr>
              <a:t>Calcular la proporción de bacterias que resistan no más de 1500 segundos, pero al menos 1300 segundos.</a:t>
            </a:r>
          </a:p>
        </p:txBody>
      </p:sp>
      <p:sp>
        <p:nvSpPr>
          <p:cNvPr id="40964" name="Rectangle 36"/>
          <p:cNvSpPr>
            <a:spLocks noChangeArrowheads="1"/>
          </p:cNvSpPr>
          <p:nvPr/>
        </p:nvSpPr>
        <p:spPr bwMode="auto">
          <a:xfrm>
            <a:off x="1524001" y="-330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endParaRPr lang="es-MX" altLang="es-MX">
              <a:latin typeface="Comic Sans MS" pitchFamily="66" charset="0"/>
            </a:endParaRPr>
          </a:p>
        </p:txBody>
      </p:sp>
      <p:sp>
        <p:nvSpPr>
          <p:cNvPr id="40966" name="Rectangle 37"/>
          <p:cNvSpPr>
            <a:spLocks noChangeArrowheads="1"/>
          </p:cNvSpPr>
          <p:nvPr/>
        </p:nvSpPr>
        <p:spPr bwMode="auto">
          <a:xfrm>
            <a:off x="1524001" y="174816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spcBef>
                <a:spcPct val="0"/>
              </a:spcBef>
              <a:buClrTx/>
              <a:buFontTx/>
              <a:buNone/>
            </a:pPr>
            <a:endParaRPr lang="es-MX" altLang="es-MX">
              <a:latin typeface="Comic Sans MS" pitchFamily="66" charset="0"/>
            </a:endParaRPr>
          </a:p>
        </p:txBody>
      </p:sp>
      <p:pic>
        <p:nvPicPr>
          <p:cNvPr id="2" name="Imagen 1"/>
          <p:cNvPicPr>
            <a:picLocks noChangeAspect="1"/>
          </p:cNvPicPr>
          <p:nvPr/>
        </p:nvPicPr>
        <p:blipFill rotWithShape="1">
          <a:blip r:embed="rId2">
            <a:extLst>
              <a:ext uri="{28A0092B-C50C-407E-A947-70E740481C1C}">
                <a14:useLocalDpi xmlns:a14="http://schemas.microsoft.com/office/drawing/2010/main" val="0"/>
              </a:ext>
            </a:extLst>
          </a:blip>
          <a:srcRect t="14203"/>
          <a:stretch/>
        </p:blipFill>
        <p:spPr>
          <a:xfrm>
            <a:off x="1524001" y="4443985"/>
            <a:ext cx="4760393" cy="2414015"/>
          </a:xfrm>
          <a:prstGeom prst="rect">
            <a:avLst/>
          </a:prstGeom>
        </p:spPr>
      </p:pic>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t="14852"/>
          <a:stretch/>
        </p:blipFill>
        <p:spPr>
          <a:xfrm>
            <a:off x="5907608" y="4462272"/>
            <a:ext cx="4760393" cy="2395728"/>
          </a:xfrm>
          <a:prstGeom prst="rect">
            <a:avLst/>
          </a:prstGeom>
        </p:spPr>
      </p:pic>
      <mc:AlternateContent xmlns:mc="http://schemas.openxmlformats.org/markup-compatibility/2006" xmlns:a14="http://schemas.microsoft.com/office/drawing/2010/main">
        <mc:Choice Requires="a14">
          <p:sp>
            <p:nvSpPr>
              <p:cNvPr id="4" name="CuadroTexto 3"/>
              <p:cNvSpPr txBox="1"/>
              <p:nvPr/>
            </p:nvSpPr>
            <p:spPr>
              <a:xfrm>
                <a:off x="1524001" y="2009775"/>
                <a:ext cx="9068445" cy="23071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400" i="1">
                          <a:latin typeface="Cambria Math" panose="02040503050406030204" pitchFamily="18" charset="0"/>
                        </a:rPr>
                        <m:t>𝑃</m:t>
                      </m:r>
                      <m:d>
                        <m:dPr>
                          <m:ctrlPr>
                            <a:rPr lang="es-MX" sz="2400" i="1">
                              <a:latin typeface="Cambria Math" panose="02040503050406030204" pitchFamily="18" charset="0"/>
                            </a:rPr>
                          </m:ctrlPr>
                        </m:dPr>
                        <m:e>
                          <m:r>
                            <a:rPr lang="es-MX" sz="2400" i="1">
                              <a:latin typeface="Cambria Math" panose="02040503050406030204" pitchFamily="18" charset="0"/>
                            </a:rPr>
                            <m:t>1300&lt;</m:t>
                          </m:r>
                          <m:r>
                            <a:rPr lang="es-MX" sz="2400" i="1">
                              <a:latin typeface="Cambria Math" panose="02040503050406030204" pitchFamily="18" charset="0"/>
                            </a:rPr>
                            <m:t>𝑌</m:t>
                          </m:r>
                          <m:r>
                            <a:rPr lang="es-MX" sz="2400" i="1">
                              <a:latin typeface="Cambria Math" panose="02040503050406030204" pitchFamily="18" charset="0"/>
                            </a:rPr>
                            <m:t>&lt;1500</m:t>
                          </m:r>
                        </m:e>
                      </m:d>
                      <m:r>
                        <a:rPr lang="es-MX" sz="2400" i="1">
                          <a:latin typeface="Cambria Math" panose="02040503050406030204" pitchFamily="18" charset="0"/>
                        </a:rPr>
                        <m:t>=</m:t>
                      </m:r>
                      <m:r>
                        <a:rPr lang="es-MX" sz="2400" i="1">
                          <a:latin typeface="Cambria Math" panose="02040503050406030204" pitchFamily="18" charset="0"/>
                        </a:rPr>
                        <m:t>𝑃</m:t>
                      </m:r>
                      <m:d>
                        <m:dPr>
                          <m:ctrlPr>
                            <a:rPr lang="es-MX" sz="2400" i="1">
                              <a:latin typeface="Cambria Math" panose="02040503050406030204" pitchFamily="18" charset="0"/>
                            </a:rPr>
                          </m:ctrlPr>
                        </m:dPr>
                        <m:e>
                          <m:f>
                            <m:fPr>
                              <m:ctrlPr>
                                <a:rPr lang="es-MX" sz="2400" i="1">
                                  <a:latin typeface="Cambria Math" panose="02040503050406030204" pitchFamily="18" charset="0"/>
                                </a:rPr>
                              </m:ctrlPr>
                            </m:fPr>
                            <m:num>
                              <m:r>
                                <a:rPr lang="es-MX" sz="2400" i="1">
                                  <a:latin typeface="Cambria Math" panose="02040503050406030204" pitchFamily="18" charset="0"/>
                                </a:rPr>
                                <m:t>1300−1200</m:t>
                              </m:r>
                            </m:num>
                            <m:den>
                              <m:r>
                                <a:rPr lang="es-MX" sz="2400" i="1">
                                  <a:latin typeface="Cambria Math" panose="02040503050406030204" pitchFamily="18" charset="0"/>
                                </a:rPr>
                                <m:t>120</m:t>
                              </m:r>
                            </m:den>
                          </m:f>
                          <m:r>
                            <a:rPr lang="es-MX" sz="2400" i="1">
                              <a:latin typeface="Cambria Math" panose="02040503050406030204" pitchFamily="18" charset="0"/>
                            </a:rPr>
                            <m:t>&lt;</m:t>
                          </m:r>
                          <m:r>
                            <a:rPr lang="es-MX" sz="2400" i="1">
                              <a:latin typeface="Cambria Math" panose="02040503050406030204" pitchFamily="18" charset="0"/>
                            </a:rPr>
                            <m:t>𝑍</m:t>
                          </m:r>
                          <m:r>
                            <a:rPr lang="es-MX" sz="2400" i="1">
                              <a:latin typeface="Cambria Math" panose="02040503050406030204" pitchFamily="18" charset="0"/>
                            </a:rPr>
                            <m:t>&lt;</m:t>
                          </m:r>
                          <m:f>
                            <m:fPr>
                              <m:ctrlPr>
                                <a:rPr lang="es-MX" sz="2400" i="1">
                                  <a:latin typeface="Cambria Math" panose="02040503050406030204" pitchFamily="18" charset="0"/>
                                </a:rPr>
                              </m:ctrlPr>
                            </m:fPr>
                            <m:num>
                              <m:r>
                                <a:rPr lang="es-MX" sz="2400" i="1">
                                  <a:latin typeface="Cambria Math" panose="02040503050406030204" pitchFamily="18" charset="0"/>
                                </a:rPr>
                                <m:t>1500−1200</m:t>
                              </m:r>
                            </m:num>
                            <m:den>
                              <m:r>
                                <a:rPr lang="es-MX" sz="2400" i="1">
                                  <a:latin typeface="Cambria Math" panose="02040503050406030204" pitchFamily="18" charset="0"/>
                                </a:rPr>
                                <m:t>120</m:t>
                              </m:r>
                            </m:den>
                          </m:f>
                        </m:e>
                      </m:d>
                    </m:oMath>
                  </m:oMathPara>
                </a14:m>
                <a:endParaRPr lang="es-MX" sz="2400" i="1" dirty="0">
                  <a:latin typeface="Cambria Math" panose="02040503050406030204" pitchFamily="18" charset="0"/>
                </a:endParaRPr>
              </a:p>
              <a:p>
                <a:r>
                  <a:rPr lang="es-MX" sz="2400" dirty="0"/>
                  <a:t>                                   </a:t>
                </a:r>
                <a14:m>
                  <m:oMath xmlns:m="http://schemas.openxmlformats.org/officeDocument/2006/math">
                    <m:r>
                      <a:rPr lang="es-MX" sz="2400" i="1">
                        <a:latin typeface="Cambria Math" panose="02040503050406030204" pitchFamily="18" charset="0"/>
                      </a:rPr>
                      <m:t>=</m:t>
                    </m:r>
                    <m:r>
                      <a:rPr lang="es-MX" sz="2400" i="1">
                        <a:latin typeface="Cambria Math" panose="02040503050406030204" pitchFamily="18" charset="0"/>
                      </a:rPr>
                      <m:t>𝑃</m:t>
                    </m:r>
                    <m:d>
                      <m:dPr>
                        <m:ctrlPr>
                          <a:rPr lang="es-MX" sz="2400" i="1">
                            <a:latin typeface="Cambria Math" panose="02040503050406030204" pitchFamily="18" charset="0"/>
                          </a:rPr>
                        </m:ctrlPr>
                      </m:dPr>
                      <m:e>
                        <m:r>
                          <a:rPr lang="es-MX" sz="2400" i="1">
                            <a:latin typeface="Cambria Math" panose="02040503050406030204" pitchFamily="18" charset="0"/>
                          </a:rPr>
                          <m:t>0.83&lt;</m:t>
                        </m:r>
                        <m:r>
                          <a:rPr lang="es-MX" sz="2400" i="1">
                            <a:latin typeface="Cambria Math" panose="02040503050406030204" pitchFamily="18" charset="0"/>
                          </a:rPr>
                          <m:t>𝑍</m:t>
                        </m:r>
                        <m:r>
                          <a:rPr lang="es-MX" sz="2400" i="1">
                            <a:latin typeface="Cambria Math" panose="02040503050406030204" pitchFamily="18" charset="0"/>
                          </a:rPr>
                          <m:t>&lt;2.5</m:t>
                        </m:r>
                      </m:e>
                    </m:d>
                  </m:oMath>
                </a14:m>
                <a:endParaRPr lang="es-MX" sz="2400" i="1" dirty="0">
                  <a:latin typeface="Cambria Math" panose="02040503050406030204" pitchFamily="18" charset="0"/>
                </a:endParaRPr>
              </a:p>
              <a:p>
                <a:r>
                  <a:rPr lang="es-MX" sz="2400" dirty="0"/>
                  <a:t>                                   </a:t>
                </a:r>
                <a14:m>
                  <m:oMath xmlns:m="http://schemas.openxmlformats.org/officeDocument/2006/math">
                    <m:r>
                      <a:rPr lang="es-MX" sz="2400" i="1">
                        <a:latin typeface="Cambria Math" panose="02040503050406030204" pitchFamily="18" charset="0"/>
                      </a:rPr>
                      <m:t>=</m:t>
                    </m:r>
                    <m:r>
                      <a:rPr lang="es-MX" sz="2400" i="1">
                        <a:latin typeface="Cambria Math" panose="02040503050406030204" pitchFamily="18" charset="0"/>
                      </a:rPr>
                      <m:t>𝑃</m:t>
                    </m:r>
                    <m:d>
                      <m:dPr>
                        <m:ctrlPr>
                          <a:rPr lang="es-MX" sz="2400" i="1">
                            <a:latin typeface="Cambria Math" panose="02040503050406030204" pitchFamily="18" charset="0"/>
                          </a:rPr>
                        </m:ctrlPr>
                      </m:dPr>
                      <m:e>
                        <m:r>
                          <a:rPr lang="es-MX" sz="2400" i="1">
                            <a:latin typeface="Cambria Math" panose="02040503050406030204" pitchFamily="18" charset="0"/>
                          </a:rPr>
                          <m:t>𝑍</m:t>
                        </m:r>
                        <m:r>
                          <a:rPr lang="es-MX" sz="2400" i="1">
                            <a:latin typeface="Cambria Math" panose="02040503050406030204" pitchFamily="18" charset="0"/>
                          </a:rPr>
                          <m:t>&lt;2.5</m:t>
                        </m:r>
                      </m:e>
                    </m:d>
                    <m:r>
                      <a:rPr lang="es-MX" sz="2400" i="1">
                        <a:latin typeface="Cambria Math" panose="02040503050406030204" pitchFamily="18" charset="0"/>
                      </a:rPr>
                      <m:t>−</m:t>
                    </m:r>
                    <m:r>
                      <a:rPr lang="es-MX" sz="2400" i="1">
                        <a:latin typeface="Cambria Math" panose="02040503050406030204" pitchFamily="18" charset="0"/>
                      </a:rPr>
                      <m:t>𝑃</m:t>
                    </m:r>
                    <m:d>
                      <m:dPr>
                        <m:ctrlPr>
                          <a:rPr lang="es-MX" sz="2400" i="1">
                            <a:latin typeface="Cambria Math" panose="02040503050406030204" pitchFamily="18" charset="0"/>
                          </a:rPr>
                        </m:ctrlPr>
                      </m:dPr>
                      <m:e>
                        <m:r>
                          <a:rPr lang="es-MX" sz="2400" i="1">
                            <a:latin typeface="Cambria Math" panose="02040503050406030204" pitchFamily="18" charset="0"/>
                          </a:rPr>
                          <m:t>𝑍</m:t>
                        </m:r>
                        <m:r>
                          <a:rPr lang="es-MX" sz="2400" i="1">
                            <a:latin typeface="Cambria Math" panose="02040503050406030204" pitchFamily="18" charset="0"/>
                          </a:rPr>
                          <m:t>&lt;0.83</m:t>
                        </m:r>
                      </m:e>
                    </m:d>
                  </m:oMath>
                </a14:m>
                <a:endParaRPr lang="es-MX" sz="2400" i="1" dirty="0">
                  <a:latin typeface="Cambria Math" panose="02040503050406030204" pitchFamily="18" charset="0"/>
                </a:endParaRPr>
              </a:p>
              <a:p>
                <a:r>
                  <a:rPr lang="es-MX" sz="2400" dirty="0"/>
                  <a:t>                                   </a:t>
                </a:r>
                <a14:m>
                  <m:oMath xmlns:m="http://schemas.openxmlformats.org/officeDocument/2006/math">
                    <m:r>
                      <a:rPr lang="es-MX" sz="2400" i="1">
                        <a:latin typeface="Cambria Math" panose="02040503050406030204" pitchFamily="18" charset="0"/>
                      </a:rPr>
                      <m:t>=0.99379−0.79673</m:t>
                    </m:r>
                  </m:oMath>
                </a14:m>
                <a:endParaRPr lang="es-MX" sz="2400" i="1" dirty="0">
                  <a:latin typeface="Cambria Math" panose="02040503050406030204" pitchFamily="18" charset="0"/>
                </a:endParaRPr>
              </a:p>
              <a:p>
                <a:r>
                  <a:rPr lang="es-MX" sz="2400" dirty="0"/>
                  <a:t>                                   </a:t>
                </a:r>
                <a14:m>
                  <m:oMath xmlns:m="http://schemas.openxmlformats.org/officeDocument/2006/math">
                    <m:r>
                      <a:rPr lang="es-MX" sz="2400" i="1">
                        <a:latin typeface="Cambria Math" panose="02040503050406030204" pitchFamily="18" charset="0"/>
                      </a:rPr>
                      <m:t>=0.1971</m:t>
                    </m:r>
                  </m:oMath>
                </a14:m>
                <a:endParaRPr lang="es-MX" sz="2400" dirty="0"/>
              </a:p>
            </p:txBody>
          </p:sp>
        </mc:Choice>
        <mc:Fallback xmlns="">
          <p:sp>
            <p:nvSpPr>
              <p:cNvPr id="4" name="CuadroTexto 3"/>
              <p:cNvSpPr txBox="1">
                <a:spLocks noRot="1" noChangeAspect="1" noMove="1" noResize="1" noEditPoints="1" noAdjustHandles="1" noChangeArrowheads="1" noChangeShapeType="1" noTextEdit="1"/>
              </p:cNvSpPr>
              <p:nvPr/>
            </p:nvSpPr>
            <p:spPr>
              <a:xfrm>
                <a:off x="1524001" y="2009775"/>
                <a:ext cx="9068445" cy="2307170"/>
              </a:xfrm>
              <a:prstGeom prst="rect">
                <a:avLst/>
              </a:prstGeom>
              <a:blipFill>
                <a:blip r:embed="rId4"/>
                <a:stretch>
                  <a:fillRect b="-265"/>
                </a:stretch>
              </a:blipFill>
            </p:spPr>
            <p:txBody>
              <a:bodyPr/>
              <a:lstStyle/>
              <a:p>
                <a:r>
                  <a:rPr lang="es-MX">
                    <a:noFill/>
                  </a:rPr>
                  <a:t> </a:t>
                </a:r>
              </a:p>
            </p:txBody>
          </p:sp>
        </mc:Fallback>
      </mc:AlternateContent>
    </p:spTree>
    <p:extLst>
      <p:ext uri="{BB962C8B-B14F-4D97-AF65-F5344CB8AC3E}">
        <p14:creationId xmlns:p14="http://schemas.microsoft.com/office/powerpoint/2010/main" val="34736218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3"/>
          <p:cNvSpPr txBox="1">
            <a:spLocks noChangeArrowheads="1"/>
          </p:cNvSpPr>
          <p:nvPr/>
        </p:nvSpPr>
        <p:spPr bwMode="auto">
          <a:xfrm>
            <a:off x="740305" y="379413"/>
            <a:ext cx="10844784"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marL="457200" indent="-457200" algn="just" eaLnBrk="1" hangingPunct="1">
              <a:spcBef>
                <a:spcPct val="50000"/>
              </a:spcBef>
              <a:buClr>
                <a:srgbClr val="006600"/>
              </a:buClr>
              <a:buFont typeface="+mj-lt"/>
              <a:buAutoNum type="alphaLcPeriod" startAt="3"/>
            </a:pPr>
            <a:r>
              <a:rPr lang="es-MX" altLang="es-MX" sz="2400" b="1" dirty="0">
                <a:latin typeface="Bookman Old Style" pitchFamily="18" charset="0"/>
                <a:sym typeface="Symbol" pitchFamily="18" charset="2"/>
              </a:rPr>
              <a:t>¿ Cuál es el promedio y desviación estándar del tiempo de resistencia de las bacterias ?.</a:t>
            </a:r>
          </a:p>
          <a:p>
            <a:pPr marL="457200" indent="-457200" algn="just" eaLnBrk="1" hangingPunct="1">
              <a:spcBef>
                <a:spcPct val="50000"/>
              </a:spcBef>
              <a:buClr>
                <a:srgbClr val="006600"/>
              </a:buClr>
              <a:buFont typeface="+mj-lt"/>
              <a:buAutoNum type="alphaLcPeriod" startAt="3"/>
            </a:pPr>
            <a:endParaRPr lang="es-MX" altLang="es-MX" sz="2400" b="1" dirty="0">
              <a:latin typeface="Bookman Old Style" pitchFamily="18" charset="0"/>
              <a:sym typeface="Symbol" pitchFamily="18" charset="2"/>
            </a:endParaRPr>
          </a:p>
          <a:p>
            <a:pPr algn="just" eaLnBrk="1" hangingPunct="1">
              <a:spcBef>
                <a:spcPct val="50000"/>
              </a:spcBef>
              <a:buClrTx/>
              <a:buFontTx/>
              <a:buNone/>
            </a:pPr>
            <a:r>
              <a:rPr lang="es-MX" altLang="es-MX" sz="2400" dirty="0">
                <a:latin typeface="Bookman Old Style" pitchFamily="18" charset="0"/>
                <a:sym typeface="Symbol" pitchFamily="18" charset="2"/>
              </a:rPr>
              <a:t>E[ Y ] =  </a:t>
            </a:r>
            <a:r>
              <a:rPr lang="en-US" altLang="es-MX" sz="2400" dirty="0">
                <a:latin typeface="Bookman Old Style" pitchFamily="18" charset="0"/>
                <a:sym typeface="Symbol" pitchFamily="18" charset="2"/>
              </a:rPr>
              <a:t>= 1200 ,     </a:t>
            </a:r>
          </a:p>
          <a:p>
            <a:pPr algn="just" eaLnBrk="1" hangingPunct="1">
              <a:spcBef>
                <a:spcPct val="50000"/>
              </a:spcBef>
              <a:buClrTx/>
              <a:buFontTx/>
              <a:buNone/>
            </a:pPr>
            <a:r>
              <a:rPr lang="en-US" altLang="es-MX" sz="2400" dirty="0">
                <a:latin typeface="Bookman Old Style" pitchFamily="18" charset="0"/>
                <a:sym typeface="Symbol" pitchFamily="18" charset="2"/>
              </a:rPr>
              <a:t>V [ Y ] = </a:t>
            </a:r>
            <a:r>
              <a:rPr lang="el-GR" altLang="es-MX" sz="2400" dirty="0">
                <a:latin typeface="Bookman Old Style" pitchFamily="18" charset="0"/>
                <a:sym typeface="Symbol" pitchFamily="18" charset="2"/>
              </a:rPr>
              <a:t>σ</a:t>
            </a:r>
            <a:r>
              <a:rPr lang="es-MX" altLang="es-MX" sz="2400" baseline="30000" dirty="0">
                <a:latin typeface="Bookman Old Style" pitchFamily="18" charset="0"/>
                <a:sym typeface="Symbol" pitchFamily="18" charset="2"/>
              </a:rPr>
              <a:t>2</a:t>
            </a:r>
            <a:r>
              <a:rPr lang="es-MX" altLang="es-MX" sz="2400" dirty="0">
                <a:latin typeface="Bookman Old Style" pitchFamily="18" charset="0"/>
                <a:sym typeface="Symbol" pitchFamily="18" charset="2"/>
              </a:rPr>
              <a:t>=</a:t>
            </a:r>
            <a:r>
              <a:rPr lang="en-US" altLang="es-MX" sz="2400" dirty="0">
                <a:latin typeface="Bookman Old Style" pitchFamily="18" charset="0"/>
                <a:sym typeface="Symbol" pitchFamily="18" charset="2"/>
              </a:rPr>
              <a:t> 14400 </a:t>
            </a:r>
          </a:p>
          <a:p>
            <a:pPr algn="just" eaLnBrk="1" hangingPunct="1">
              <a:spcBef>
                <a:spcPct val="50000"/>
              </a:spcBef>
              <a:buClrTx/>
              <a:buFontTx/>
              <a:buNone/>
            </a:pPr>
            <a:r>
              <a:rPr lang="es-MX" altLang="es-MX" sz="2400" dirty="0">
                <a:latin typeface="Bookman Old Style" pitchFamily="18" charset="0"/>
                <a:sym typeface="Symbol" pitchFamily="18" charset="2"/>
              </a:rPr>
              <a:t>DE[ Y ] = </a:t>
            </a:r>
            <a:r>
              <a:rPr lang="el-GR" altLang="es-MX" sz="2400" dirty="0">
                <a:latin typeface="Bookman Old Style" pitchFamily="18" charset="0"/>
                <a:sym typeface="Symbol" pitchFamily="18" charset="2"/>
              </a:rPr>
              <a:t>σ</a:t>
            </a:r>
            <a:r>
              <a:rPr lang="es-MX" altLang="es-MX" sz="2400" dirty="0">
                <a:latin typeface="Bookman Old Style" pitchFamily="18" charset="0"/>
                <a:sym typeface="Symbol" pitchFamily="18" charset="2"/>
              </a:rPr>
              <a:t> = 120</a:t>
            </a:r>
          </a:p>
        </p:txBody>
      </p:sp>
    </p:spTree>
    <p:extLst>
      <p:ext uri="{BB962C8B-B14F-4D97-AF65-F5344CB8AC3E}">
        <p14:creationId xmlns:p14="http://schemas.microsoft.com/office/powerpoint/2010/main" val="28935841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5"/>
          <p:cNvSpPr>
            <a:spLocks noChangeArrowheads="1"/>
          </p:cNvSpPr>
          <p:nvPr/>
        </p:nvSpPr>
        <p:spPr bwMode="auto">
          <a:xfrm>
            <a:off x="822960" y="1249742"/>
            <a:ext cx="9893808"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342900" indent="-342900" eaLnBrk="0" hangingPunct="0">
              <a:spcBef>
                <a:spcPts val="300"/>
              </a:spcBef>
              <a:buClr>
                <a:srgbClr val="A04DA3"/>
              </a:buClr>
              <a:buFont typeface="Georgia" pitchFamily="18" charset="0"/>
              <a:buChar char="•"/>
              <a:defRPr sz="2800">
                <a:solidFill>
                  <a:schemeClr val="tx1"/>
                </a:solidFill>
                <a:latin typeface="Georgia" pitchFamily="18" charset="0"/>
              </a:defRPr>
            </a:lvl1pPr>
            <a:lvl2pPr marL="971550" indent="-5143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0"/>
              </a:spcBef>
              <a:buClrTx/>
              <a:buFontTx/>
              <a:buNone/>
            </a:pPr>
            <a:endParaRPr lang="en-US" altLang="es-MX" b="1" dirty="0">
              <a:latin typeface="Bookman Old Style" pitchFamily="18" charset="0"/>
            </a:endParaRPr>
          </a:p>
          <a:p>
            <a:pPr algn="just">
              <a:spcBef>
                <a:spcPct val="0"/>
              </a:spcBef>
              <a:buClrTx/>
              <a:buFontTx/>
              <a:buNone/>
            </a:pPr>
            <a:r>
              <a:rPr lang="es-MX" altLang="es-MX" dirty="0">
                <a:solidFill>
                  <a:srgbClr val="000000"/>
                </a:solidFill>
                <a:latin typeface="Bookman Old Style" pitchFamily="18" charset="0"/>
                <a:cs typeface="Times New Roman" pitchFamily="18" charset="0"/>
              </a:rPr>
              <a:t>Determinar el valor de z</a:t>
            </a:r>
            <a:r>
              <a:rPr lang="es-MX" altLang="es-MX" baseline="-30000" dirty="0">
                <a:solidFill>
                  <a:srgbClr val="000000"/>
                </a:solidFill>
                <a:latin typeface="Bookman Old Style" pitchFamily="18" charset="0"/>
                <a:cs typeface="Times New Roman" pitchFamily="18" charset="0"/>
              </a:rPr>
              <a:t>0</a:t>
            </a:r>
            <a:r>
              <a:rPr lang="es-MX" altLang="es-MX" dirty="0">
                <a:solidFill>
                  <a:srgbClr val="000000"/>
                </a:solidFill>
                <a:latin typeface="Bookman Old Style" pitchFamily="18" charset="0"/>
                <a:cs typeface="Times New Roman" pitchFamily="18" charset="0"/>
              </a:rPr>
              <a:t> tal que la probabilidad de que:</a:t>
            </a:r>
          </a:p>
          <a:p>
            <a:pPr algn="just">
              <a:spcBef>
                <a:spcPct val="0"/>
              </a:spcBef>
              <a:buClrTx/>
              <a:buFontTx/>
              <a:buNone/>
            </a:pPr>
            <a:endParaRPr lang="en-US" altLang="es-MX" dirty="0">
              <a:latin typeface="Bookman Old Style" pitchFamily="18" charset="0"/>
            </a:endParaRPr>
          </a:p>
          <a:p>
            <a:pPr lvl="1" algn="just">
              <a:spcBef>
                <a:spcPct val="0"/>
              </a:spcBef>
              <a:buClr>
                <a:srgbClr val="006600"/>
              </a:buClr>
              <a:buFont typeface="+mj-lt"/>
              <a:buAutoNum type="alphaLcPeriod"/>
            </a:pPr>
            <a:r>
              <a:rPr lang="es-MX" altLang="es-MX" sz="2800" dirty="0">
                <a:solidFill>
                  <a:srgbClr val="000000"/>
                </a:solidFill>
                <a:latin typeface="Bookman Old Style" pitchFamily="18" charset="0"/>
                <a:cs typeface="Times New Roman" pitchFamily="18" charset="0"/>
              </a:rPr>
              <a:t>P(Z ≥ z</a:t>
            </a:r>
            <a:r>
              <a:rPr lang="es-MX" altLang="es-MX" sz="2800" baseline="-25000" dirty="0">
                <a:solidFill>
                  <a:srgbClr val="000000"/>
                </a:solidFill>
                <a:latin typeface="Bookman Old Style" pitchFamily="18" charset="0"/>
                <a:cs typeface="Times New Roman" pitchFamily="18" charset="0"/>
              </a:rPr>
              <a:t>0</a:t>
            </a:r>
            <a:r>
              <a:rPr lang="es-MX" altLang="es-MX" sz="2800" dirty="0">
                <a:solidFill>
                  <a:srgbClr val="000000"/>
                </a:solidFill>
                <a:latin typeface="Bookman Old Style" pitchFamily="18" charset="0"/>
                <a:cs typeface="Times New Roman" pitchFamily="18" charset="0"/>
              </a:rPr>
              <a:t>) = 0.5</a:t>
            </a:r>
          </a:p>
          <a:p>
            <a:pPr lvl="1" algn="just">
              <a:spcBef>
                <a:spcPct val="0"/>
              </a:spcBef>
              <a:buClr>
                <a:srgbClr val="006600"/>
              </a:buClr>
              <a:buFont typeface="+mj-lt"/>
              <a:buAutoNum type="alphaLcPeriod"/>
            </a:pPr>
            <a:r>
              <a:rPr lang="es-MX" altLang="es-MX" sz="2800" dirty="0">
                <a:solidFill>
                  <a:srgbClr val="000000"/>
                </a:solidFill>
                <a:latin typeface="Bookman Old Style" pitchFamily="18" charset="0"/>
                <a:cs typeface="Times New Roman" pitchFamily="18" charset="0"/>
              </a:rPr>
              <a:t>P(Z ≥ z0) = 0.263</a:t>
            </a:r>
          </a:p>
          <a:p>
            <a:pPr lvl="1" algn="just">
              <a:spcBef>
                <a:spcPct val="0"/>
              </a:spcBef>
              <a:buClr>
                <a:srgbClr val="006600"/>
              </a:buClr>
              <a:buFont typeface="+mj-lt"/>
              <a:buAutoNum type="alphaLcPeriod"/>
            </a:pPr>
            <a:r>
              <a:rPr lang="es-MX" altLang="es-MX" sz="2800" dirty="0">
                <a:solidFill>
                  <a:srgbClr val="000000"/>
                </a:solidFill>
                <a:latin typeface="Bookman Old Style" pitchFamily="18" charset="0"/>
                <a:cs typeface="Times New Roman" pitchFamily="18" charset="0"/>
              </a:rPr>
              <a:t>P(Z ≥ z0) = 0.8643</a:t>
            </a:r>
          </a:p>
        </p:txBody>
      </p:sp>
      <p:sp>
        <p:nvSpPr>
          <p:cNvPr id="4" name="Rectangle 33"/>
          <p:cNvSpPr>
            <a:spLocks noChangeArrowheads="1"/>
          </p:cNvSpPr>
          <p:nvPr/>
        </p:nvSpPr>
        <p:spPr bwMode="auto">
          <a:xfrm>
            <a:off x="822960" y="411480"/>
            <a:ext cx="10972800" cy="819628"/>
          </a:xfrm>
          <a:prstGeom prst="rect">
            <a:avLst/>
          </a:prstGeom>
        </p:spPr>
        <p:txBody>
          <a:bodyPr vert="horz" anchor="ctr">
            <a:normAutofit fontScale="97500"/>
          </a:bodyPr>
          <a:lstStyle/>
          <a:p>
            <a:pPr>
              <a:spcBef>
                <a:spcPct val="0"/>
              </a:spcBef>
            </a:pPr>
            <a:r>
              <a:rPr lang="es-MX" altLang="es-MX" sz="4400" cap="small" dirty="0">
                <a:solidFill>
                  <a:schemeClr val="tx2"/>
                </a:solidFill>
                <a:latin typeface="+mj-lt"/>
                <a:ea typeface="+mj-ea"/>
                <a:cs typeface="+mj-cs"/>
                <a:sym typeface="Symbol" pitchFamily="18" charset="2"/>
              </a:rPr>
              <a:t>Percentiles de la distribución normal estándar</a:t>
            </a:r>
            <a:endParaRPr lang="es-MX" altLang="es-MX" sz="4400" cap="small" dirty="0">
              <a:solidFill>
                <a:schemeClr val="tx2"/>
              </a:solidFill>
              <a:latin typeface="+mj-lt"/>
              <a:ea typeface="+mj-ea"/>
              <a:cs typeface="+mj-cs"/>
            </a:endParaRPr>
          </a:p>
        </p:txBody>
      </p:sp>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t="14852"/>
          <a:stretch/>
        </p:blipFill>
        <p:spPr>
          <a:xfrm>
            <a:off x="5956375" y="2651760"/>
            <a:ext cx="4760393" cy="2395728"/>
          </a:xfrm>
          <a:prstGeom prst="rect">
            <a:avLst/>
          </a:prstGeom>
        </p:spPr>
      </p:pic>
    </p:spTree>
    <p:extLst>
      <p:ext uri="{BB962C8B-B14F-4D97-AF65-F5344CB8AC3E}">
        <p14:creationId xmlns:p14="http://schemas.microsoft.com/office/powerpoint/2010/main" val="18278489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5"/>
          <p:cNvSpPr>
            <a:spLocks noChangeArrowheads="1"/>
          </p:cNvSpPr>
          <p:nvPr/>
        </p:nvSpPr>
        <p:spPr bwMode="auto">
          <a:xfrm>
            <a:off x="822960" y="1249742"/>
            <a:ext cx="9893808"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342900" indent="-342900" eaLnBrk="0" hangingPunct="0">
              <a:spcBef>
                <a:spcPts val="300"/>
              </a:spcBef>
              <a:buClr>
                <a:srgbClr val="A04DA3"/>
              </a:buClr>
              <a:buFont typeface="Georgia" pitchFamily="18" charset="0"/>
              <a:buChar char="•"/>
              <a:defRPr sz="2800">
                <a:solidFill>
                  <a:schemeClr val="tx1"/>
                </a:solidFill>
                <a:latin typeface="Georgia" pitchFamily="18" charset="0"/>
              </a:defRPr>
            </a:lvl1pPr>
            <a:lvl2pPr marL="971550" indent="-5143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0"/>
              </a:spcBef>
              <a:buClrTx/>
              <a:buFontTx/>
              <a:buNone/>
            </a:pPr>
            <a:endParaRPr lang="en-US" altLang="es-MX" b="1" dirty="0">
              <a:latin typeface="Bookman Old Style" pitchFamily="18" charset="0"/>
            </a:endParaRPr>
          </a:p>
          <a:p>
            <a:pPr algn="just">
              <a:spcBef>
                <a:spcPct val="0"/>
              </a:spcBef>
              <a:buClrTx/>
              <a:buFontTx/>
              <a:buNone/>
            </a:pPr>
            <a:r>
              <a:rPr lang="es-MX" altLang="es-MX" dirty="0">
                <a:solidFill>
                  <a:srgbClr val="000000"/>
                </a:solidFill>
                <a:latin typeface="Bookman Old Style" pitchFamily="18" charset="0"/>
                <a:cs typeface="Times New Roman" pitchFamily="18" charset="0"/>
              </a:rPr>
              <a:t>Determinar el valor de z</a:t>
            </a:r>
            <a:r>
              <a:rPr lang="es-MX" altLang="es-MX" baseline="-30000" dirty="0">
                <a:solidFill>
                  <a:srgbClr val="000000"/>
                </a:solidFill>
                <a:latin typeface="Bookman Old Style" pitchFamily="18" charset="0"/>
                <a:cs typeface="Times New Roman" pitchFamily="18" charset="0"/>
              </a:rPr>
              <a:t>0</a:t>
            </a:r>
            <a:r>
              <a:rPr lang="es-MX" altLang="es-MX" dirty="0">
                <a:solidFill>
                  <a:srgbClr val="000000"/>
                </a:solidFill>
                <a:latin typeface="Bookman Old Style" pitchFamily="18" charset="0"/>
                <a:cs typeface="Times New Roman" pitchFamily="18" charset="0"/>
              </a:rPr>
              <a:t> tal que la probabilidad de que:</a:t>
            </a:r>
          </a:p>
          <a:p>
            <a:pPr algn="just">
              <a:spcBef>
                <a:spcPct val="0"/>
              </a:spcBef>
              <a:buClrTx/>
              <a:buFontTx/>
              <a:buNone/>
            </a:pPr>
            <a:endParaRPr lang="en-US" altLang="es-MX" dirty="0">
              <a:latin typeface="Bookman Old Style" pitchFamily="18" charset="0"/>
            </a:endParaRPr>
          </a:p>
          <a:p>
            <a:pPr lvl="1" algn="just">
              <a:spcBef>
                <a:spcPct val="0"/>
              </a:spcBef>
              <a:buClr>
                <a:srgbClr val="006600"/>
              </a:buClr>
              <a:buFont typeface="+mj-lt"/>
              <a:buAutoNum type="alphaLcPeriod"/>
            </a:pPr>
            <a:r>
              <a:rPr lang="es-MX" altLang="es-MX" sz="2800" dirty="0">
                <a:solidFill>
                  <a:srgbClr val="000000"/>
                </a:solidFill>
                <a:latin typeface="Bookman Old Style" pitchFamily="18" charset="0"/>
                <a:cs typeface="Times New Roman" pitchFamily="18" charset="0"/>
              </a:rPr>
              <a:t>P(Z ≥ z</a:t>
            </a:r>
            <a:r>
              <a:rPr lang="es-MX" altLang="es-MX" sz="2800" baseline="-25000" dirty="0">
                <a:solidFill>
                  <a:srgbClr val="000000"/>
                </a:solidFill>
                <a:latin typeface="Bookman Old Style" pitchFamily="18" charset="0"/>
                <a:cs typeface="Times New Roman" pitchFamily="18" charset="0"/>
              </a:rPr>
              <a:t>0</a:t>
            </a:r>
            <a:r>
              <a:rPr lang="es-MX" altLang="es-MX" sz="2800" dirty="0">
                <a:solidFill>
                  <a:srgbClr val="000000"/>
                </a:solidFill>
                <a:latin typeface="Bookman Old Style" pitchFamily="18" charset="0"/>
                <a:cs typeface="Times New Roman" pitchFamily="18" charset="0"/>
              </a:rPr>
              <a:t>) = 0.5</a:t>
            </a:r>
          </a:p>
          <a:p>
            <a:pPr lvl="1" algn="just">
              <a:spcBef>
                <a:spcPct val="0"/>
              </a:spcBef>
              <a:buClr>
                <a:srgbClr val="006600"/>
              </a:buClr>
              <a:buFont typeface="+mj-lt"/>
              <a:buAutoNum type="alphaLcPeriod"/>
            </a:pPr>
            <a:r>
              <a:rPr lang="es-MX" altLang="es-MX" sz="2800" dirty="0">
                <a:solidFill>
                  <a:srgbClr val="000000"/>
                </a:solidFill>
                <a:latin typeface="Bookman Old Style" pitchFamily="18" charset="0"/>
                <a:cs typeface="Times New Roman" pitchFamily="18" charset="0"/>
              </a:rPr>
              <a:t>P(Z ≥ z0) = 0.263</a:t>
            </a:r>
          </a:p>
          <a:p>
            <a:pPr lvl="1" algn="just">
              <a:spcBef>
                <a:spcPct val="0"/>
              </a:spcBef>
              <a:buClr>
                <a:srgbClr val="006600"/>
              </a:buClr>
              <a:buFont typeface="+mj-lt"/>
              <a:buAutoNum type="alphaLcPeriod"/>
            </a:pPr>
            <a:r>
              <a:rPr lang="es-MX" altLang="es-MX" sz="2800" dirty="0">
                <a:solidFill>
                  <a:srgbClr val="000000"/>
                </a:solidFill>
                <a:latin typeface="Bookman Old Style" pitchFamily="18" charset="0"/>
                <a:cs typeface="Times New Roman" pitchFamily="18" charset="0"/>
              </a:rPr>
              <a:t>P(Z ≥ z0) = 0.8643</a:t>
            </a:r>
          </a:p>
        </p:txBody>
      </p:sp>
      <p:sp>
        <p:nvSpPr>
          <p:cNvPr id="4" name="Rectangle 33"/>
          <p:cNvSpPr>
            <a:spLocks noChangeArrowheads="1"/>
          </p:cNvSpPr>
          <p:nvPr/>
        </p:nvSpPr>
        <p:spPr bwMode="auto">
          <a:xfrm>
            <a:off x="822960" y="411480"/>
            <a:ext cx="10972800" cy="819628"/>
          </a:xfrm>
          <a:prstGeom prst="rect">
            <a:avLst/>
          </a:prstGeom>
        </p:spPr>
        <p:txBody>
          <a:bodyPr vert="horz" anchor="ctr">
            <a:normAutofit fontScale="97500"/>
          </a:bodyPr>
          <a:lstStyle/>
          <a:p>
            <a:pPr>
              <a:spcBef>
                <a:spcPct val="0"/>
              </a:spcBef>
            </a:pPr>
            <a:r>
              <a:rPr lang="es-MX" altLang="es-MX" sz="4400" cap="small" dirty="0">
                <a:solidFill>
                  <a:schemeClr val="tx2"/>
                </a:solidFill>
                <a:latin typeface="+mj-lt"/>
                <a:ea typeface="+mj-ea"/>
                <a:cs typeface="+mj-cs"/>
                <a:sym typeface="Symbol" pitchFamily="18" charset="2"/>
              </a:rPr>
              <a:t>Percentiles de la distribución normal estándar</a:t>
            </a:r>
            <a:endParaRPr lang="es-MX" altLang="es-MX" sz="4400" cap="small" dirty="0">
              <a:solidFill>
                <a:schemeClr val="tx2"/>
              </a:solidFill>
              <a:latin typeface="+mj-lt"/>
              <a:ea typeface="+mj-ea"/>
              <a:cs typeface="+mj-cs"/>
            </a:endParaRPr>
          </a:p>
        </p:txBody>
      </p:sp>
    </p:spTree>
    <p:extLst>
      <p:ext uri="{BB962C8B-B14F-4D97-AF65-F5344CB8AC3E}">
        <p14:creationId xmlns:p14="http://schemas.microsoft.com/office/powerpoint/2010/main" val="2297296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80745" y="133873"/>
            <a:ext cx="9601200" cy="1485900"/>
          </a:xfrm>
        </p:spPr>
        <p:txBody>
          <a:bodyPr vert="horz" anchor="ctr">
            <a:normAutofit/>
          </a:bodyPr>
          <a:lstStyle/>
          <a:p>
            <a:r>
              <a:rPr lang="en-US" altLang="es-MX" cap="small" dirty="0"/>
              <a:t>Variable </a:t>
            </a:r>
            <a:r>
              <a:rPr lang="en-US" altLang="es-MX" cap="small" dirty="0" err="1"/>
              <a:t>aleatoria</a:t>
            </a:r>
            <a:r>
              <a:rPr lang="en-US" altLang="es-MX" cap="small" dirty="0"/>
              <a:t> continua</a:t>
            </a:r>
            <a:endParaRPr lang="es-MX" cap="small" dirty="0"/>
          </a:p>
        </p:txBody>
      </p:sp>
      <p:sp>
        <p:nvSpPr>
          <p:cNvPr id="3" name="Text Box 23"/>
          <p:cNvSpPr txBox="1">
            <a:spLocks noChangeArrowheads="1"/>
          </p:cNvSpPr>
          <p:nvPr/>
        </p:nvSpPr>
        <p:spPr bwMode="auto">
          <a:xfrm>
            <a:off x="818074" y="1714778"/>
            <a:ext cx="8135938" cy="216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50000"/>
              </a:spcBef>
              <a:buClrTx/>
              <a:buFontTx/>
              <a:buNone/>
            </a:pPr>
            <a:r>
              <a:rPr lang="es-MX" altLang="es-MX" sz="2600" dirty="0">
                <a:latin typeface="Bookman Old Style" pitchFamily="18" charset="0"/>
              </a:rPr>
              <a:t>Para la </a:t>
            </a:r>
            <a:r>
              <a:rPr lang="es-MX" altLang="es-MX" sz="2600" dirty="0" err="1">
                <a:latin typeface="Bookman Old Style" pitchFamily="18" charset="0"/>
              </a:rPr>
              <a:t>v.a.c</a:t>
            </a:r>
            <a:r>
              <a:rPr lang="es-MX" altLang="es-MX" sz="2600" dirty="0">
                <a:latin typeface="Bookman Old Style" pitchFamily="18" charset="0"/>
              </a:rPr>
              <a:t>. Y, las funciones de:</a:t>
            </a:r>
          </a:p>
          <a:p>
            <a:pPr marL="320040" lvl="1" indent="-320040" eaLnBrk="1" hangingPunct="1">
              <a:spcBef>
                <a:spcPts val="700"/>
              </a:spcBef>
              <a:buClr>
                <a:schemeClr val="accent1"/>
              </a:buClr>
              <a:buSzPct val="100000"/>
              <a:buFont typeface="Wingdings" panose="05000000000000000000" pitchFamily="2" charset="2"/>
              <a:buChar char="§"/>
            </a:pPr>
            <a:r>
              <a:rPr lang="es-MX" altLang="es-MX" sz="2900" dirty="0">
                <a:solidFill>
                  <a:schemeClr val="tx1"/>
                </a:solidFill>
                <a:latin typeface="+mn-lt"/>
              </a:rPr>
              <a:t>densidad de probabilidad f(y) y </a:t>
            </a:r>
          </a:p>
          <a:p>
            <a:pPr marL="320040" lvl="1" indent="-320040" eaLnBrk="1" hangingPunct="1">
              <a:spcBef>
                <a:spcPts val="700"/>
              </a:spcBef>
              <a:buClr>
                <a:schemeClr val="accent1"/>
              </a:buClr>
              <a:buSzPct val="100000"/>
              <a:buFont typeface="Wingdings" panose="05000000000000000000" pitchFamily="2" charset="2"/>
              <a:buChar char="§"/>
            </a:pPr>
            <a:r>
              <a:rPr lang="es-MX" altLang="es-MX" sz="2900" dirty="0">
                <a:solidFill>
                  <a:schemeClr val="tx1"/>
                </a:solidFill>
                <a:latin typeface="+mn-lt"/>
              </a:rPr>
              <a:t>distribución acumulada F(y),</a:t>
            </a:r>
          </a:p>
          <a:p>
            <a:pPr algn="just" eaLnBrk="1" hangingPunct="1">
              <a:spcBef>
                <a:spcPct val="50000"/>
              </a:spcBef>
              <a:buClrTx/>
              <a:buFontTx/>
              <a:buNone/>
            </a:pPr>
            <a:r>
              <a:rPr lang="es-MX" altLang="es-MX" sz="2600" dirty="0">
                <a:latin typeface="Bookman Old Style" pitchFamily="18" charset="0"/>
              </a:rPr>
              <a:t>gráficamente se ven como:</a:t>
            </a:r>
            <a:endParaRPr lang="en-US" altLang="es-MX" sz="2600" dirty="0">
              <a:latin typeface="Bookman Old Style" pitchFamily="18" charset="0"/>
            </a:endParaRPr>
          </a:p>
        </p:txBody>
      </p:sp>
      <p:grpSp>
        <p:nvGrpSpPr>
          <p:cNvPr id="4" name="Grupo 3"/>
          <p:cNvGrpSpPr/>
          <p:nvPr/>
        </p:nvGrpSpPr>
        <p:grpSpPr>
          <a:xfrm>
            <a:off x="5887083" y="3703320"/>
            <a:ext cx="5094862" cy="3154680"/>
            <a:chOff x="2319067" y="3336333"/>
            <a:chExt cx="5332413" cy="3313173"/>
          </a:xfrm>
        </p:grpSpPr>
        <p:grpSp>
          <p:nvGrpSpPr>
            <p:cNvPr id="5" name="Group 24"/>
            <p:cNvGrpSpPr>
              <a:grpSpLocks/>
            </p:cNvGrpSpPr>
            <p:nvPr/>
          </p:nvGrpSpPr>
          <p:grpSpPr bwMode="auto">
            <a:xfrm>
              <a:off x="2539730" y="3736443"/>
              <a:ext cx="5111750" cy="2913063"/>
              <a:chOff x="1248" y="1933"/>
              <a:chExt cx="3220" cy="1835"/>
            </a:xfrm>
          </p:grpSpPr>
          <p:sp>
            <p:nvSpPr>
              <p:cNvPr id="8" name="Line 6"/>
              <p:cNvSpPr>
                <a:spLocks noChangeShapeType="1"/>
              </p:cNvSpPr>
              <p:nvPr/>
            </p:nvSpPr>
            <p:spPr bwMode="auto">
              <a:xfrm>
                <a:off x="1248" y="1933"/>
                <a:ext cx="1" cy="1587"/>
              </a:xfrm>
              <a:prstGeom prst="line">
                <a:avLst/>
              </a:prstGeom>
              <a:noFill/>
              <a:ln w="9525">
                <a:solidFill>
                  <a:schemeClr val="tx1"/>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es-MX"/>
              </a:p>
            </p:txBody>
          </p:sp>
          <p:sp>
            <p:nvSpPr>
              <p:cNvPr id="9" name="Line 7"/>
              <p:cNvSpPr>
                <a:spLocks noChangeShapeType="1"/>
              </p:cNvSpPr>
              <p:nvPr/>
            </p:nvSpPr>
            <p:spPr bwMode="auto">
              <a:xfrm>
                <a:off x="1248" y="3520"/>
                <a:ext cx="3220" cy="1"/>
              </a:xfrm>
              <a:prstGeom prst="line">
                <a:avLst/>
              </a:prstGeom>
              <a:noFill/>
              <a:ln w="9525">
                <a:solidFill>
                  <a:schemeClr val="tx1"/>
                </a:solidFill>
                <a:round/>
                <a:headEnd type="none" w="med" len="me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0" name="Freeform 14"/>
              <p:cNvSpPr>
                <a:spLocks/>
              </p:cNvSpPr>
              <p:nvPr/>
            </p:nvSpPr>
            <p:spPr bwMode="auto">
              <a:xfrm>
                <a:off x="1253" y="2698"/>
                <a:ext cx="2988" cy="828"/>
              </a:xfrm>
              <a:custGeom>
                <a:avLst/>
                <a:gdLst>
                  <a:gd name="T0" fmla="*/ 0 w 2988"/>
                  <a:gd name="T1" fmla="*/ 828 h 828"/>
                  <a:gd name="T2" fmla="*/ 96 w 2988"/>
                  <a:gd name="T3" fmla="*/ 552 h 828"/>
                  <a:gd name="T4" fmla="*/ 144 w 2988"/>
                  <a:gd name="T5" fmla="*/ 444 h 828"/>
                  <a:gd name="T6" fmla="*/ 324 w 2988"/>
                  <a:gd name="T7" fmla="*/ 324 h 828"/>
                  <a:gd name="T8" fmla="*/ 516 w 2988"/>
                  <a:gd name="T9" fmla="*/ 228 h 828"/>
                  <a:gd name="T10" fmla="*/ 588 w 2988"/>
                  <a:gd name="T11" fmla="*/ 180 h 828"/>
                  <a:gd name="T12" fmla="*/ 672 w 2988"/>
                  <a:gd name="T13" fmla="*/ 156 h 828"/>
                  <a:gd name="T14" fmla="*/ 708 w 2988"/>
                  <a:gd name="T15" fmla="*/ 132 h 828"/>
                  <a:gd name="T16" fmla="*/ 924 w 2988"/>
                  <a:gd name="T17" fmla="*/ 72 h 828"/>
                  <a:gd name="T18" fmla="*/ 1080 w 2988"/>
                  <a:gd name="T19" fmla="*/ 12 h 828"/>
                  <a:gd name="T20" fmla="*/ 1116 w 2988"/>
                  <a:gd name="T21" fmla="*/ 0 h 828"/>
                  <a:gd name="T22" fmla="*/ 1620 w 2988"/>
                  <a:gd name="T23" fmla="*/ 12 h 828"/>
                  <a:gd name="T24" fmla="*/ 1776 w 2988"/>
                  <a:gd name="T25" fmla="*/ 60 h 828"/>
                  <a:gd name="T26" fmla="*/ 1848 w 2988"/>
                  <a:gd name="T27" fmla="*/ 108 h 828"/>
                  <a:gd name="T28" fmla="*/ 2148 w 2988"/>
                  <a:gd name="T29" fmla="*/ 264 h 828"/>
                  <a:gd name="T30" fmla="*/ 2268 w 2988"/>
                  <a:gd name="T31" fmla="*/ 360 h 828"/>
                  <a:gd name="T32" fmla="*/ 2364 w 2988"/>
                  <a:gd name="T33" fmla="*/ 456 h 828"/>
                  <a:gd name="T34" fmla="*/ 2532 w 2988"/>
                  <a:gd name="T35" fmla="*/ 588 h 828"/>
                  <a:gd name="T36" fmla="*/ 2580 w 2988"/>
                  <a:gd name="T37" fmla="*/ 648 h 828"/>
                  <a:gd name="T38" fmla="*/ 2736 w 2988"/>
                  <a:gd name="T39" fmla="*/ 732 h 828"/>
                  <a:gd name="T40" fmla="*/ 2988 w 2988"/>
                  <a:gd name="T41" fmla="*/ 780 h 8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88"/>
                  <a:gd name="T64" fmla="*/ 0 h 828"/>
                  <a:gd name="T65" fmla="*/ 2988 w 2988"/>
                  <a:gd name="T66" fmla="*/ 828 h 8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88" h="828">
                    <a:moveTo>
                      <a:pt x="0" y="828"/>
                    </a:moveTo>
                    <a:cubicBezTo>
                      <a:pt x="20" y="728"/>
                      <a:pt x="50" y="644"/>
                      <a:pt x="96" y="552"/>
                    </a:cubicBezTo>
                    <a:cubicBezTo>
                      <a:pt x="135" y="474"/>
                      <a:pt x="100" y="497"/>
                      <a:pt x="144" y="444"/>
                    </a:cubicBezTo>
                    <a:cubicBezTo>
                      <a:pt x="194" y="384"/>
                      <a:pt x="261" y="359"/>
                      <a:pt x="324" y="324"/>
                    </a:cubicBezTo>
                    <a:cubicBezTo>
                      <a:pt x="412" y="275"/>
                      <a:pt x="421" y="252"/>
                      <a:pt x="516" y="228"/>
                    </a:cubicBezTo>
                    <a:cubicBezTo>
                      <a:pt x="540" y="212"/>
                      <a:pt x="560" y="187"/>
                      <a:pt x="588" y="180"/>
                    </a:cubicBezTo>
                    <a:cubicBezTo>
                      <a:pt x="603" y="176"/>
                      <a:pt x="655" y="165"/>
                      <a:pt x="672" y="156"/>
                    </a:cubicBezTo>
                    <a:cubicBezTo>
                      <a:pt x="685" y="150"/>
                      <a:pt x="694" y="137"/>
                      <a:pt x="708" y="132"/>
                    </a:cubicBezTo>
                    <a:cubicBezTo>
                      <a:pt x="773" y="110"/>
                      <a:pt x="864" y="112"/>
                      <a:pt x="924" y="72"/>
                    </a:cubicBezTo>
                    <a:cubicBezTo>
                      <a:pt x="972" y="40"/>
                      <a:pt x="1024" y="31"/>
                      <a:pt x="1080" y="12"/>
                    </a:cubicBezTo>
                    <a:cubicBezTo>
                      <a:pt x="1092" y="8"/>
                      <a:pt x="1116" y="0"/>
                      <a:pt x="1116" y="0"/>
                    </a:cubicBezTo>
                    <a:cubicBezTo>
                      <a:pt x="1284" y="4"/>
                      <a:pt x="1452" y="5"/>
                      <a:pt x="1620" y="12"/>
                    </a:cubicBezTo>
                    <a:cubicBezTo>
                      <a:pt x="1664" y="14"/>
                      <a:pt x="1739" y="36"/>
                      <a:pt x="1776" y="60"/>
                    </a:cubicBezTo>
                    <a:cubicBezTo>
                      <a:pt x="1800" y="76"/>
                      <a:pt x="1821" y="99"/>
                      <a:pt x="1848" y="108"/>
                    </a:cubicBezTo>
                    <a:cubicBezTo>
                      <a:pt x="1957" y="144"/>
                      <a:pt x="2040" y="228"/>
                      <a:pt x="2148" y="264"/>
                    </a:cubicBezTo>
                    <a:cubicBezTo>
                      <a:pt x="2233" y="349"/>
                      <a:pt x="2190" y="321"/>
                      <a:pt x="2268" y="360"/>
                    </a:cubicBezTo>
                    <a:cubicBezTo>
                      <a:pt x="2296" y="401"/>
                      <a:pt x="2323" y="428"/>
                      <a:pt x="2364" y="456"/>
                    </a:cubicBezTo>
                    <a:cubicBezTo>
                      <a:pt x="2402" y="513"/>
                      <a:pt x="2466" y="566"/>
                      <a:pt x="2532" y="588"/>
                    </a:cubicBezTo>
                    <a:cubicBezTo>
                      <a:pt x="2553" y="651"/>
                      <a:pt x="2529" y="602"/>
                      <a:pt x="2580" y="648"/>
                    </a:cubicBezTo>
                    <a:cubicBezTo>
                      <a:pt x="2686" y="742"/>
                      <a:pt x="2607" y="714"/>
                      <a:pt x="2736" y="732"/>
                    </a:cubicBezTo>
                    <a:cubicBezTo>
                      <a:pt x="2817" y="759"/>
                      <a:pt x="2903" y="780"/>
                      <a:pt x="2988" y="780"/>
                    </a:cubicBezTo>
                  </a:path>
                </a:pathLst>
              </a:custGeom>
              <a:noFill/>
              <a:ln w="19050">
                <a:solidFill>
                  <a:srgbClr val="FF5050"/>
                </a:solidFill>
                <a:round/>
                <a:headEnd/>
                <a:tailEnd/>
              </a:ln>
              <a:extLst>
                <a:ext uri="{909E8E84-426E-40DD-AFC4-6F175D3DCCD1}">
                  <a14:hiddenFill xmlns:a14="http://schemas.microsoft.com/office/drawing/2010/main">
                    <a:solidFill>
                      <a:srgbClr val="FFFFFF"/>
                    </a:solidFill>
                  </a14:hiddenFill>
                </a:ext>
              </a:extLst>
            </p:spPr>
            <p:txBody>
              <a:bodyPr/>
              <a:lstStyle/>
              <a:p>
                <a:endParaRPr lang="es-MX" dirty="0"/>
              </a:p>
            </p:txBody>
          </p:sp>
          <p:sp>
            <p:nvSpPr>
              <p:cNvPr id="11" name="Line 17"/>
              <p:cNvSpPr>
                <a:spLocks noChangeShapeType="1"/>
              </p:cNvSpPr>
              <p:nvPr/>
            </p:nvSpPr>
            <p:spPr bwMode="auto">
              <a:xfrm>
                <a:off x="2971" y="2749"/>
                <a:ext cx="1" cy="771"/>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s-MX"/>
              </a:p>
            </p:txBody>
          </p:sp>
          <mc:AlternateContent xmlns:mc="http://schemas.openxmlformats.org/markup-compatibility/2006" xmlns:a14="http://schemas.microsoft.com/office/drawing/2010/main">
            <mc:Choice Requires="a14">
              <p:sp>
                <p:nvSpPr>
                  <p:cNvPr id="12" name="Text Box 19"/>
                  <p:cNvSpPr txBox="1">
                    <a:spLocks noChangeArrowheads="1"/>
                  </p:cNvSpPr>
                  <p:nvPr/>
                </p:nvSpPr>
                <p:spPr bwMode="auto">
                  <a:xfrm>
                    <a:off x="2848" y="3516"/>
                    <a:ext cx="283" cy="2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50000"/>
                      </a:spcBef>
                      <a:buClrTx/>
                      <a:buFontTx/>
                      <a:buNone/>
                    </a:pPr>
                    <a14:m>
                      <m:oMath xmlns:m="http://schemas.openxmlformats.org/officeDocument/2006/math">
                        <m:sSub>
                          <m:sSubPr>
                            <m:ctrlPr>
                              <a:rPr lang="es-MX" altLang="es-MX" sz="2000" b="1" i="1">
                                <a:latin typeface="Cambria Math" panose="02040503050406030204" pitchFamily="18" charset="0"/>
                              </a:rPr>
                            </m:ctrlPr>
                          </m:sSubPr>
                          <m:e>
                            <m:r>
                              <a:rPr lang="es-MX" altLang="es-MX" sz="2000" b="1" i="1">
                                <a:latin typeface="Cambria Math" panose="02040503050406030204" pitchFamily="18" charset="0"/>
                              </a:rPr>
                              <m:t>𝒚</m:t>
                            </m:r>
                          </m:e>
                          <m:sub>
                            <m:r>
                              <a:rPr lang="es-MX" altLang="es-MX" sz="2000" b="1" i="1">
                                <a:latin typeface="Cambria Math" panose="02040503050406030204" pitchFamily="18" charset="0"/>
                              </a:rPr>
                              <m:t>𝟎</m:t>
                            </m:r>
                          </m:sub>
                        </m:sSub>
                      </m:oMath>
                    </a14:m>
                    <a:r>
                      <a:rPr lang="es-MX" altLang="es-MX" sz="2000" b="1" dirty="0">
                        <a:latin typeface="Comic Sans MS" pitchFamily="66" charset="0"/>
                      </a:rPr>
                      <a:t> </a:t>
                    </a:r>
                    <a:endParaRPr lang="en-US" altLang="es-MX" sz="2000" b="1" dirty="0">
                      <a:latin typeface="Comic Sans MS" pitchFamily="66" charset="0"/>
                    </a:endParaRPr>
                  </a:p>
                </p:txBody>
              </p:sp>
            </mc:Choice>
            <mc:Fallback xmlns="">
              <p:sp>
                <p:nvSpPr>
                  <p:cNvPr id="13323" name="Text Box 19"/>
                  <p:cNvSpPr txBox="1">
                    <a:spLocks noRot="1" noChangeAspect="1" noMove="1" noResize="1" noEditPoints="1" noAdjustHandles="1" noChangeArrowheads="1" noChangeShapeType="1" noTextEdit="1"/>
                  </p:cNvSpPr>
                  <p:nvPr/>
                </p:nvSpPr>
                <p:spPr bwMode="auto">
                  <a:xfrm>
                    <a:off x="2848" y="3516"/>
                    <a:ext cx="283" cy="252"/>
                  </a:xfrm>
                  <a:prstGeom prst="rect">
                    <a:avLst/>
                  </a:prstGeom>
                  <a:blipFill>
                    <a:blip r:embed="rId2"/>
                    <a:stretch>
                      <a:fillRect l="-1370" b="-107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3" name="Text Box 20"/>
                  <p:cNvSpPr txBox="1">
                    <a:spLocks noChangeArrowheads="1"/>
                  </p:cNvSpPr>
                  <p:nvPr/>
                </p:nvSpPr>
                <p:spPr bwMode="auto">
                  <a:xfrm>
                    <a:off x="1990" y="2969"/>
                    <a:ext cx="708"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50000"/>
                      </a:spcBef>
                      <a:buClrTx/>
                      <a:buFontTx/>
                      <a:buNone/>
                    </a:pPr>
                    <a14:m>
                      <m:oMathPara xmlns:m="http://schemas.openxmlformats.org/officeDocument/2006/math">
                        <m:oMathParaPr>
                          <m:jc m:val="centerGroup"/>
                        </m:oMathParaPr>
                        <m:oMath xmlns:m="http://schemas.openxmlformats.org/officeDocument/2006/math">
                          <m:r>
                            <a:rPr lang="es-MX" altLang="es-MX" i="1">
                              <a:solidFill>
                                <a:srgbClr val="FF5050"/>
                              </a:solidFill>
                              <a:latin typeface="Cambria Math" panose="02040503050406030204" pitchFamily="18" charset="0"/>
                            </a:rPr>
                            <m:t>𝐹</m:t>
                          </m:r>
                          <m:r>
                            <a:rPr lang="es-MX" altLang="es-MX" i="1">
                              <a:solidFill>
                                <a:srgbClr val="FF5050"/>
                              </a:solidFill>
                              <a:latin typeface="Cambria Math" panose="02040503050406030204" pitchFamily="18" charset="0"/>
                            </a:rPr>
                            <m:t>(</m:t>
                          </m:r>
                          <m:r>
                            <a:rPr lang="es-MX" altLang="es-MX" i="1">
                              <a:solidFill>
                                <a:srgbClr val="FF5050"/>
                              </a:solidFill>
                              <a:latin typeface="Cambria Math" panose="02040503050406030204" pitchFamily="18" charset="0"/>
                            </a:rPr>
                            <m:t>𝑦</m:t>
                          </m:r>
                          <m:r>
                            <a:rPr lang="es-MX" altLang="es-MX" i="1">
                              <a:solidFill>
                                <a:srgbClr val="FF5050"/>
                              </a:solidFill>
                              <a:latin typeface="Cambria Math" panose="02040503050406030204" pitchFamily="18" charset="0"/>
                            </a:rPr>
                            <m:t>)</m:t>
                          </m:r>
                        </m:oMath>
                      </m:oMathPara>
                    </a14:m>
                    <a:endParaRPr lang="es-MX" altLang="es-MX" dirty="0">
                      <a:latin typeface="Comic Sans MS" pitchFamily="66" charset="0"/>
                    </a:endParaRPr>
                  </a:p>
                </p:txBody>
              </p:sp>
            </mc:Choice>
            <mc:Fallback xmlns="">
              <p:sp>
                <p:nvSpPr>
                  <p:cNvPr id="13324" name="Text Box 20"/>
                  <p:cNvSpPr txBox="1">
                    <a:spLocks noRot="1" noChangeAspect="1" noMove="1" noResize="1" noEditPoints="1" noAdjustHandles="1" noChangeArrowheads="1" noChangeShapeType="1" noTextEdit="1"/>
                  </p:cNvSpPr>
                  <p:nvPr/>
                </p:nvSpPr>
                <p:spPr bwMode="auto">
                  <a:xfrm>
                    <a:off x="1990" y="2969"/>
                    <a:ext cx="708" cy="330"/>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grpSp>
        <mc:AlternateContent xmlns:mc="http://schemas.openxmlformats.org/markup-compatibility/2006" xmlns:a14="http://schemas.microsoft.com/office/drawing/2010/main">
          <mc:Choice Requires="a14">
            <p:sp>
              <p:nvSpPr>
                <p:cNvPr id="6" name="CuadroTexto 5"/>
                <p:cNvSpPr txBox="1"/>
                <p:nvPr/>
              </p:nvSpPr>
              <p:spPr>
                <a:xfrm>
                  <a:off x="4939629" y="4514703"/>
                  <a:ext cx="8338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b="1" i="1">
                            <a:latin typeface="Cambria Math" panose="02040503050406030204" pitchFamily="18" charset="0"/>
                          </a:rPr>
                          <m:t>𝒇</m:t>
                        </m:r>
                        <m:r>
                          <a:rPr lang="es-MX" b="1" i="1">
                            <a:latin typeface="Cambria Math" panose="02040503050406030204" pitchFamily="18" charset="0"/>
                          </a:rPr>
                          <m:t>(</m:t>
                        </m:r>
                        <m:sSub>
                          <m:sSubPr>
                            <m:ctrlPr>
                              <a:rPr lang="es-MX" b="1" i="1">
                                <a:latin typeface="Cambria Math" panose="02040503050406030204" pitchFamily="18" charset="0"/>
                              </a:rPr>
                            </m:ctrlPr>
                          </m:sSubPr>
                          <m:e>
                            <m:r>
                              <a:rPr lang="es-MX" b="1" i="1">
                                <a:latin typeface="Cambria Math" panose="02040503050406030204" pitchFamily="18" charset="0"/>
                              </a:rPr>
                              <m:t>𝒚</m:t>
                            </m:r>
                          </m:e>
                          <m:sub>
                            <m:r>
                              <a:rPr lang="es-MX" b="1" i="1">
                                <a:latin typeface="Cambria Math" panose="02040503050406030204" pitchFamily="18" charset="0"/>
                              </a:rPr>
                              <m:t>𝟎</m:t>
                            </m:r>
                          </m:sub>
                        </m:sSub>
                        <m:r>
                          <a:rPr lang="es-MX" b="1" i="1">
                            <a:latin typeface="Cambria Math" panose="02040503050406030204" pitchFamily="18" charset="0"/>
                          </a:rPr>
                          <m:t>)</m:t>
                        </m:r>
                      </m:oMath>
                    </m:oMathPara>
                  </a14:m>
                  <a:endParaRPr lang="es-MX" b="1" dirty="0"/>
                </a:p>
              </p:txBody>
            </p:sp>
          </mc:Choice>
          <mc:Fallback xmlns="">
            <p:sp>
              <p:nvSpPr>
                <p:cNvPr id="2" name="CuadroTexto 1"/>
                <p:cNvSpPr txBox="1">
                  <a:spLocks noRot="1" noChangeAspect="1" noMove="1" noResize="1" noEditPoints="1" noAdjustHandles="1" noChangeArrowheads="1" noChangeShapeType="1" noTextEdit="1"/>
                </p:cNvSpPr>
                <p:nvPr/>
              </p:nvSpPr>
              <p:spPr>
                <a:xfrm>
                  <a:off x="4939629" y="4514703"/>
                  <a:ext cx="833818" cy="369332"/>
                </a:xfrm>
                <a:prstGeom prst="rect">
                  <a:avLst/>
                </a:prstGeom>
                <a:blipFill>
                  <a:blip r:embed="rId6"/>
                  <a:stretch>
                    <a:fillRect b="-1639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Text Box 19"/>
                <p:cNvSpPr txBox="1">
                  <a:spLocks noChangeArrowheads="1"/>
                </p:cNvSpPr>
                <p:nvPr/>
              </p:nvSpPr>
              <p:spPr bwMode="auto">
                <a:xfrm>
                  <a:off x="2319067" y="3336333"/>
                  <a:ext cx="449263"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50000"/>
                    </a:spcBef>
                    <a:buClrTx/>
                    <a:buFontTx/>
                    <a:buNone/>
                  </a:pPr>
                  <a14:m>
                    <m:oMath xmlns:m="http://schemas.openxmlformats.org/officeDocument/2006/math">
                      <m:r>
                        <a:rPr lang="es-MX" altLang="es-MX" sz="2000" b="1" i="1">
                          <a:latin typeface="Cambria Math" panose="02040503050406030204" pitchFamily="18" charset="0"/>
                        </a:rPr>
                        <m:t>𝒇</m:t>
                      </m:r>
                      <m:r>
                        <a:rPr lang="es-MX" altLang="es-MX" sz="2000" b="1" i="1">
                          <a:latin typeface="Cambria Math" panose="02040503050406030204" pitchFamily="18" charset="0"/>
                        </a:rPr>
                        <m:t>(</m:t>
                      </m:r>
                      <m:r>
                        <a:rPr lang="es-MX" altLang="es-MX" sz="2000" b="1" i="1">
                          <a:latin typeface="Cambria Math" panose="02040503050406030204" pitchFamily="18" charset="0"/>
                        </a:rPr>
                        <m:t>𝒚</m:t>
                      </m:r>
                      <m:r>
                        <a:rPr lang="es-MX" altLang="es-MX" sz="2000" b="1" i="1">
                          <a:latin typeface="Cambria Math" panose="02040503050406030204" pitchFamily="18" charset="0"/>
                        </a:rPr>
                        <m:t>)</m:t>
                      </m:r>
                    </m:oMath>
                  </a14:m>
                  <a:r>
                    <a:rPr lang="es-MX" altLang="es-MX" sz="2000" b="1" dirty="0">
                      <a:latin typeface="Comic Sans MS" pitchFamily="66" charset="0"/>
                    </a:rPr>
                    <a:t> </a:t>
                  </a:r>
                  <a:endParaRPr lang="en-US" altLang="es-MX" sz="2000" b="1" dirty="0">
                    <a:latin typeface="Comic Sans MS" pitchFamily="66" charset="0"/>
                  </a:endParaRPr>
                </a:p>
              </p:txBody>
            </p:sp>
          </mc:Choice>
          <mc:Fallback xmlns="">
            <p:sp>
              <p:nvSpPr>
                <p:cNvPr id="15" name="Text Box 19"/>
                <p:cNvSpPr txBox="1">
                  <a:spLocks noRot="1" noChangeAspect="1" noMove="1" noResize="1" noEditPoints="1" noAdjustHandles="1" noChangeArrowheads="1" noChangeShapeType="1" noTextEdit="1"/>
                </p:cNvSpPr>
                <p:nvPr/>
              </p:nvSpPr>
              <p:spPr bwMode="auto">
                <a:xfrm>
                  <a:off x="2319067" y="3336333"/>
                  <a:ext cx="449263" cy="400110"/>
                </a:xfrm>
                <a:prstGeom prst="rect">
                  <a:avLst/>
                </a:prstGeom>
                <a:blipFill>
                  <a:blip r:embed="rId7"/>
                  <a:stretch>
                    <a:fillRect l="-6849" r="-61644" b="-1692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grpSp>
    </p:spTree>
    <p:extLst>
      <p:ext uri="{BB962C8B-B14F-4D97-AF65-F5344CB8AC3E}">
        <p14:creationId xmlns:p14="http://schemas.microsoft.com/office/powerpoint/2010/main" val="11642535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61" name="Imagen 49160"/>
          <p:cNvPicPr>
            <a:picLocks noChangeAspect="1"/>
          </p:cNvPicPr>
          <p:nvPr/>
        </p:nvPicPr>
        <p:blipFill rotWithShape="1">
          <a:blip r:embed="rId2">
            <a:extLst>
              <a:ext uri="{28A0092B-C50C-407E-A947-70E740481C1C}">
                <a14:useLocalDpi xmlns:a14="http://schemas.microsoft.com/office/drawing/2010/main" val="0"/>
              </a:ext>
            </a:extLst>
          </a:blip>
          <a:srcRect l="11749" t="18732" r="6734" b="23030"/>
          <a:stretch/>
        </p:blipFill>
        <p:spPr>
          <a:xfrm>
            <a:off x="6293722" y="0"/>
            <a:ext cx="4374279" cy="1847088"/>
          </a:xfrm>
          <a:prstGeom prst="rect">
            <a:avLst/>
          </a:prstGeom>
        </p:spPr>
      </p:pic>
      <mc:AlternateContent xmlns:mc="http://schemas.openxmlformats.org/markup-compatibility/2006" xmlns:a14="http://schemas.microsoft.com/office/drawing/2010/main">
        <mc:Choice Requires="a14">
          <p:sp>
            <p:nvSpPr>
              <p:cNvPr id="31746" name="Rectangle 15"/>
              <p:cNvSpPr>
                <a:spLocks noChangeArrowheads="1"/>
              </p:cNvSpPr>
              <p:nvPr/>
            </p:nvSpPr>
            <p:spPr bwMode="auto">
              <a:xfrm>
                <a:off x="1730763" y="545268"/>
                <a:ext cx="845978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nchor="ctr">
                <a:spAutoFit/>
              </a:bodyPr>
              <a:lstStyle>
                <a:lvl1pPr marL="342900" indent="-342900" eaLnBrk="0" hangingPunct="0">
                  <a:spcBef>
                    <a:spcPts val="300"/>
                  </a:spcBef>
                  <a:buClr>
                    <a:srgbClr val="A04DA3"/>
                  </a:buClr>
                  <a:buFont typeface="Georgia" pitchFamily="18" charset="0"/>
                  <a:buChar char="•"/>
                  <a:defRPr sz="2800">
                    <a:solidFill>
                      <a:schemeClr val="tx1"/>
                    </a:solidFill>
                    <a:latin typeface="Georgia" pitchFamily="18" charset="0"/>
                  </a:defRPr>
                </a:lvl1pPr>
                <a:lvl2pPr marL="971550" indent="-5143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lvl="1" algn="just">
                  <a:spcBef>
                    <a:spcPct val="0"/>
                  </a:spcBef>
                  <a:buClr>
                    <a:srgbClr val="006600"/>
                  </a:buClr>
                  <a:buFont typeface="+mj-lt"/>
                  <a:buAutoNum type="alphaLcPeriod"/>
                </a:pPr>
                <a14:m>
                  <m:oMath xmlns:m="http://schemas.openxmlformats.org/officeDocument/2006/math">
                    <m:r>
                      <a:rPr lang="es-MX" altLang="es-MX" sz="2800" dirty="0">
                        <a:solidFill>
                          <a:srgbClr val="000000"/>
                        </a:solidFill>
                        <a:latin typeface="Cambria Math" panose="02040503050406030204" pitchFamily="18" charset="0"/>
                        <a:cs typeface="Times New Roman" pitchFamily="18" charset="0"/>
                      </a:rPr>
                      <m:t>𝑃</m:t>
                    </m:r>
                    <m:d>
                      <m:dPr>
                        <m:ctrlPr>
                          <a:rPr lang="es-MX" altLang="es-MX" sz="2800" i="1" dirty="0">
                            <a:solidFill>
                              <a:srgbClr val="000000"/>
                            </a:solidFill>
                            <a:latin typeface="Cambria Math" panose="02040503050406030204" pitchFamily="18" charset="0"/>
                            <a:cs typeface="Times New Roman" pitchFamily="18" charset="0"/>
                          </a:rPr>
                        </m:ctrlPr>
                      </m:dPr>
                      <m:e>
                        <m:r>
                          <a:rPr lang="es-MX" altLang="es-MX" sz="2800" dirty="0">
                            <a:solidFill>
                              <a:srgbClr val="000000"/>
                            </a:solidFill>
                            <a:latin typeface="Cambria Math" panose="02040503050406030204" pitchFamily="18" charset="0"/>
                            <a:cs typeface="Times New Roman" pitchFamily="18" charset="0"/>
                          </a:rPr>
                          <m:t>𝑍</m:t>
                        </m:r>
                        <m:r>
                          <a:rPr lang="es-MX" altLang="es-MX" sz="2800" dirty="0">
                            <a:solidFill>
                              <a:srgbClr val="000000"/>
                            </a:solidFill>
                            <a:latin typeface="Cambria Math" panose="02040503050406030204" pitchFamily="18" charset="0"/>
                            <a:cs typeface="Times New Roman" pitchFamily="18" charset="0"/>
                          </a:rPr>
                          <m:t> ≥ </m:t>
                        </m:r>
                        <m:sSub>
                          <m:sSubPr>
                            <m:ctrlPr>
                              <a:rPr lang="es-MX" altLang="es-MX" sz="2800" i="1" dirty="0">
                                <a:solidFill>
                                  <a:srgbClr val="000000"/>
                                </a:solidFill>
                                <a:latin typeface="Cambria Math" panose="02040503050406030204" pitchFamily="18" charset="0"/>
                                <a:cs typeface="Times New Roman" pitchFamily="18" charset="0"/>
                              </a:rPr>
                            </m:ctrlPr>
                          </m:sSubPr>
                          <m:e>
                            <m:r>
                              <a:rPr lang="es-MX" altLang="es-MX" sz="2800" dirty="0">
                                <a:solidFill>
                                  <a:srgbClr val="000000"/>
                                </a:solidFill>
                                <a:latin typeface="Cambria Math" panose="02040503050406030204" pitchFamily="18" charset="0"/>
                                <a:cs typeface="Times New Roman" pitchFamily="18" charset="0"/>
                              </a:rPr>
                              <m:t>𝑧</m:t>
                            </m:r>
                          </m:e>
                          <m:sub>
                            <m:r>
                              <a:rPr lang="es-MX" altLang="es-MX" sz="2800" dirty="0">
                                <a:solidFill>
                                  <a:srgbClr val="000000"/>
                                </a:solidFill>
                                <a:latin typeface="Cambria Math" panose="02040503050406030204" pitchFamily="18" charset="0"/>
                                <a:cs typeface="Times New Roman" pitchFamily="18" charset="0"/>
                              </a:rPr>
                              <m:t>0</m:t>
                            </m:r>
                          </m:sub>
                        </m:sSub>
                      </m:e>
                    </m:d>
                    <m:r>
                      <a:rPr lang="es-MX" altLang="es-MX" sz="2800" dirty="0">
                        <a:solidFill>
                          <a:srgbClr val="000000"/>
                        </a:solidFill>
                        <a:latin typeface="Cambria Math" panose="02040503050406030204" pitchFamily="18" charset="0"/>
                        <a:cs typeface="Times New Roman" pitchFamily="18" charset="0"/>
                      </a:rPr>
                      <m:t>= 0.5</m:t>
                    </m:r>
                  </m:oMath>
                </a14:m>
                <a:endParaRPr lang="es-MX" altLang="es-MX" sz="2800" dirty="0">
                  <a:solidFill>
                    <a:srgbClr val="000000"/>
                  </a:solidFill>
                  <a:latin typeface="Bookman Old Style" pitchFamily="18" charset="0"/>
                  <a:cs typeface="Times New Roman" pitchFamily="18" charset="0"/>
                </a:endParaRPr>
              </a:p>
            </p:txBody>
          </p:sp>
        </mc:Choice>
        <mc:Fallback xmlns="">
          <p:sp>
            <p:nvSpPr>
              <p:cNvPr id="31746" name="Rectangle 15"/>
              <p:cNvSpPr>
                <a:spLocks noRot="1" noChangeAspect="1" noMove="1" noResize="1" noEditPoints="1" noAdjustHandles="1" noChangeArrowheads="1" noChangeShapeType="1" noTextEdit="1"/>
              </p:cNvSpPr>
              <p:nvPr/>
            </p:nvSpPr>
            <p:spPr bwMode="auto">
              <a:xfrm>
                <a:off x="1730763" y="545268"/>
                <a:ext cx="8459788" cy="523220"/>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grpSp>
        <p:nvGrpSpPr>
          <p:cNvPr id="7" name="Grupo 6"/>
          <p:cNvGrpSpPr/>
          <p:nvPr/>
        </p:nvGrpSpPr>
        <p:grpSpPr>
          <a:xfrm>
            <a:off x="1698393" y="2351315"/>
            <a:ext cx="7756627" cy="4506686"/>
            <a:chOff x="-44457" y="1209612"/>
            <a:chExt cx="6707332" cy="4058656"/>
          </a:xfrm>
        </p:grpSpPr>
        <p:pic>
          <p:nvPicPr>
            <p:cNvPr id="2" name="Imagen 1"/>
            <p:cNvPicPr>
              <a:picLocks noChangeAspect="1"/>
            </p:cNvPicPr>
            <p:nvPr/>
          </p:nvPicPr>
          <p:blipFill rotWithShape="1">
            <a:blip r:embed="rId4"/>
            <a:srcRect l="13265" t="61471" r="34047" b="2630"/>
            <a:stretch/>
          </p:blipFill>
          <p:spPr>
            <a:xfrm>
              <a:off x="-16465" y="1209612"/>
              <a:ext cx="6679340" cy="2559954"/>
            </a:xfrm>
            <a:prstGeom prst="rect">
              <a:avLst/>
            </a:prstGeom>
          </p:spPr>
        </p:pic>
        <p:pic>
          <p:nvPicPr>
            <p:cNvPr id="3" name="Imagen 2"/>
            <p:cNvPicPr>
              <a:picLocks noChangeAspect="1"/>
            </p:cNvPicPr>
            <p:nvPr/>
          </p:nvPicPr>
          <p:blipFill rotWithShape="1">
            <a:blip r:embed="rId5"/>
            <a:srcRect l="13113" t="2109" r="34583" b="76031"/>
            <a:stretch/>
          </p:blipFill>
          <p:spPr>
            <a:xfrm>
              <a:off x="-44457" y="3710203"/>
              <a:ext cx="6647207" cy="1558065"/>
            </a:xfrm>
            <a:prstGeom prst="rect">
              <a:avLst/>
            </a:prstGeom>
          </p:spPr>
        </p:pic>
      </p:grpSp>
      <p:grpSp>
        <p:nvGrpSpPr>
          <p:cNvPr id="19" name="Grupo 18"/>
          <p:cNvGrpSpPr/>
          <p:nvPr/>
        </p:nvGrpSpPr>
        <p:grpSpPr>
          <a:xfrm>
            <a:off x="2781681" y="4857535"/>
            <a:ext cx="1098012" cy="890067"/>
            <a:chOff x="1257681" y="4857534"/>
            <a:chExt cx="1098012" cy="890067"/>
          </a:xfrm>
        </p:grpSpPr>
        <p:sp>
          <p:nvSpPr>
            <p:cNvPr id="8" name="Rectángulo redondeado 7"/>
            <p:cNvSpPr/>
            <p:nvPr/>
          </p:nvSpPr>
          <p:spPr>
            <a:xfrm>
              <a:off x="1257681" y="4857534"/>
              <a:ext cx="1093632" cy="270409"/>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0.50000</a:t>
              </a:r>
            </a:p>
          </p:txBody>
        </p:sp>
        <p:sp>
          <p:nvSpPr>
            <p:cNvPr id="12" name="Rectángulo redondeado 11"/>
            <p:cNvSpPr/>
            <p:nvPr/>
          </p:nvSpPr>
          <p:spPr>
            <a:xfrm>
              <a:off x="1262061" y="5477192"/>
              <a:ext cx="1093632" cy="270409"/>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0.50000</a:t>
              </a:r>
            </a:p>
          </p:txBody>
        </p:sp>
      </p:grpSp>
      <p:sp>
        <p:nvSpPr>
          <p:cNvPr id="9" name="Rectángulo redondeado 8"/>
          <p:cNvSpPr/>
          <p:nvPr/>
        </p:nvSpPr>
        <p:spPr>
          <a:xfrm>
            <a:off x="1999861" y="4857535"/>
            <a:ext cx="541176" cy="270409"/>
          </a:xfrm>
          <a:prstGeom prst="round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Rectángulo redondeado 13"/>
          <p:cNvSpPr/>
          <p:nvPr/>
        </p:nvSpPr>
        <p:spPr>
          <a:xfrm>
            <a:off x="1990530" y="5464269"/>
            <a:ext cx="541176" cy="270409"/>
          </a:xfrm>
          <a:prstGeom prst="round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Rectángulo redondeado 21"/>
          <p:cNvSpPr/>
          <p:nvPr/>
        </p:nvSpPr>
        <p:spPr>
          <a:xfrm>
            <a:off x="4936690" y="560148"/>
            <a:ext cx="624326" cy="49155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23" name="Conector curvado 22"/>
          <p:cNvCxnSpPr>
            <a:stCxn id="22" idx="2"/>
            <a:endCxn id="8" idx="0"/>
          </p:cNvCxnSpPr>
          <p:nvPr/>
        </p:nvCxnSpPr>
        <p:spPr>
          <a:xfrm rot="5400000">
            <a:off x="2385759" y="1994440"/>
            <a:ext cx="3805832" cy="19203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ángulo redondeado 27"/>
              <p:cNvSpPr/>
              <p:nvPr/>
            </p:nvSpPr>
            <p:spPr>
              <a:xfrm>
                <a:off x="3818804" y="596724"/>
                <a:ext cx="680616" cy="471765"/>
              </a:xfrm>
              <a:prstGeom prst="roundRect">
                <a:avLst/>
              </a:prstGeom>
              <a:solidFill>
                <a:schemeClr val="bg1"/>
              </a:solid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MX" b="1" i="1" dirty="0">
                          <a:solidFill>
                            <a:schemeClr val="tx1"/>
                          </a:solidFill>
                          <a:latin typeface="Cambria Math" panose="02040503050406030204" pitchFamily="18" charset="0"/>
                        </a:rPr>
                        <m:t>¿</m:t>
                      </m:r>
                      <m:sSub>
                        <m:sSubPr>
                          <m:ctrlPr>
                            <a:rPr lang="es-MX" b="1" i="1" dirty="0">
                              <a:solidFill>
                                <a:schemeClr val="tx1"/>
                              </a:solidFill>
                              <a:latin typeface="Cambria Math" panose="02040503050406030204" pitchFamily="18" charset="0"/>
                            </a:rPr>
                          </m:ctrlPr>
                        </m:sSubPr>
                        <m:e>
                          <m:r>
                            <a:rPr lang="es-MX" b="1" i="1" dirty="0">
                              <a:solidFill>
                                <a:schemeClr val="tx1"/>
                              </a:solidFill>
                              <a:latin typeface="Cambria Math" panose="02040503050406030204" pitchFamily="18" charset="0"/>
                            </a:rPr>
                            <m:t>𝒁</m:t>
                          </m:r>
                        </m:e>
                        <m:sub>
                          <m:r>
                            <a:rPr lang="es-MX" b="1" i="1" dirty="0">
                              <a:solidFill>
                                <a:schemeClr val="tx1"/>
                              </a:solidFill>
                              <a:latin typeface="Cambria Math" panose="02040503050406030204" pitchFamily="18" charset="0"/>
                            </a:rPr>
                            <m:t>𝟎</m:t>
                          </m:r>
                        </m:sub>
                      </m:sSub>
                      <m:r>
                        <a:rPr lang="es-MX" b="1" i="1" dirty="0">
                          <a:solidFill>
                            <a:schemeClr val="tx1"/>
                          </a:solidFill>
                          <a:latin typeface="Cambria Math" panose="02040503050406030204" pitchFamily="18" charset="0"/>
                        </a:rPr>
                        <m:t>?</m:t>
                      </m:r>
                    </m:oMath>
                  </m:oMathPara>
                </a14:m>
                <a:endParaRPr lang="es-MX" b="1" dirty="0"/>
              </a:p>
            </p:txBody>
          </p:sp>
        </mc:Choice>
        <mc:Fallback xmlns="">
          <p:sp>
            <p:nvSpPr>
              <p:cNvPr id="28" name="Rectángulo redondeado 27"/>
              <p:cNvSpPr>
                <a:spLocks noRot="1" noChangeAspect="1" noMove="1" noResize="1" noEditPoints="1" noAdjustHandles="1" noChangeArrowheads="1" noChangeShapeType="1" noTextEdit="1"/>
              </p:cNvSpPr>
              <p:nvPr/>
            </p:nvSpPr>
            <p:spPr>
              <a:xfrm>
                <a:off x="3818804" y="596724"/>
                <a:ext cx="680616" cy="471765"/>
              </a:xfrm>
              <a:prstGeom prst="roundRect">
                <a:avLst/>
              </a:prstGeom>
              <a:blipFill>
                <a:blip r:embed="rId6"/>
                <a:stretch>
                  <a:fillRect/>
                </a:stretch>
              </a:blipFill>
              <a:ln w="57150">
                <a:solidFill>
                  <a:srgbClr val="0000FF"/>
                </a:solidFill>
              </a:ln>
            </p:spPr>
            <p:txBody>
              <a:bodyPr/>
              <a:lstStyle/>
              <a:p>
                <a:r>
                  <a:rPr lang="es-MX">
                    <a:noFill/>
                  </a:rPr>
                  <a:t> </a:t>
                </a:r>
              </a:p>
            </p:txBody>
          </p:sp>
        </mc:Fallback>
      </mc:AlternateContent>
      <p:cxnSp>
        <p:nvCxnSpPr>
          <p:cNvPr id="27" name="Conector curvado 26"/>
          <p:cNvCxnSpPr>
            <a:stCxn id="28" idx="2"/>
            <a:endCxn id="9" idx="0"/>
          </p:cNvCxnSpPr>
          <p:nvPr/>
        </p:nvCxnSpPr>
        <p:spPr>
          <a:xfrm rot="5400000">
            <a:off x="1320258" y="2018681"/>
            <a:ext cx="3789046" cy="1888663"/>
          </a:xfrm>
          <a:prstGeom prst="curvedConnector3">
            <a:avLst>
              <a:gd name="adj1" fmla="val 50000"/>
            </a:avLst>
          </a:prstGeom>
          <a:ln w="38100">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ectángulo redondeado 42"/>
              <p:cNvSpPr/>
              <p:nvPr/>
            </p:nvSpPr>
            <p:spPr>
              <a:xfrm>
                <a:off x="9704530" y="2613250"/>
                <a:ext cx="963470" cy="454610"/>
              </a:xfrm>
              <a:prstGeom prst="roundRect">
                <a:avLst/>
              </a:prstGeom>
              <a:solidFill>
                <a:schemeClr val="bg1"/>
              </a:solid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MX" i="1">
                              <a:solidFill>
                                <a:schemeClr val="tx1"/>
                              </a:solidFill>
                              <a:latin typeface="Cambria Math" panose="02040503050406030204" pitchFamily="18" charset="0"/>
                            </a:rPr>
                          </m:ctrlPr>
                        </m:sSubPr>
                        <m:e>
                          <m:r>
                            <a:rPr lang="es-MX" i="1">
                              <a:solidFill>
                                <a:schemeClr val="tx1"/>
                              </a:solidFill>
                              <a:latin typeface="Cambria Math" panose="02040503050406030204" pitchFamily="18" charset="0"/>
                            </a:rPr>
                            <m:t>𝑍</m:t>
                          </m:r>
                        </m:e>
                        <m:sub>
                          <m:r>
                            <a:rPr lang="es-MX" i="1">
                              <a:solidFill>
                                <a:schemeClr val="tx1"/>
                              </a:solidFill>
                              <a:latin typeface="Cambria Math" panose="02040503050406030204" pitchFamily="18" charset="0"/>
                            </a:rPr>
                            <m:t>0</m:t>
                          </m:r>
                        </m:sub>
                      </m:sSub>
                      <m:r>
                        <a:rPr lang="es-MX" i="1">
                          <a:solidFill>
                            <a:schemeClr val="tx1"/>
                          </a:solidFill>
                          <a:latin typeface="Cambria Math" panose="02040503050406030204" pitchFamily="18" charset="0"/>
                        </a:rPr>
                        <m:t>=0</m:t>
                      </m:r>
                    </m:oMath>
                  </m:oMathPara>
                </a14:m>
                <a:endParaRPr lang="es-MX" dirty="0"/>
              </a:p>
            </p:txBody>
          </p:sp>
        </mc:Choice>
        <mc:Fallback xmlns="">
          <p:sp>
            <p:nvSpPr>
              <p:cNvPr id="43" name="Rectángulo redondeado 42"/>
              <p:cNvSpPr>
                <a:spLocks noRot="1" noChangeAspect="1" noMove="1" noResize="1" noEditPoints="1" noAdjustHandles="1" noChangeArrowheads="1" noChangeShapeType="1" noTextEdit="1"/>
              </p:cNvSpPr>
              <p:nvPr/>
            </p:nvSpPr>
            <p:spPr>
              <a:xfrm>
                <a:off x="9704530" y="2613250"/>
                <a:ext cx="963470" cy="454610"/>
              </a:xfrm>
              <a:prstGeom prst="roundRect">
                <a:avLst/>
              </a:prstGeom>
              <a:blipFill>
                <a:blip r:embed="rId7"/>
                <a:stretch>
                  <a:fillRect/>
                </a:stretch>
              </a:blipFill>
              <a:ln w="57150">
                <a:solidFill>
                  <a:srgbClr val="0000FF"/>
                </a:solidFill>
              </a:ln>
            </p:spPr>
            <p:txBody>
              <a:bodyPr/>
              <a:lstStyle/>
              <a:p>
                <a:r>
                  <a:rPr lang="es-MX">
                    <a:noFill/>
                  </a:rPr>
                  <a:t> </a:t>
                </a:r>
              </a:p>
            </p:txBody>
          </p:sp>
        </mc:Fallback>
      </mc:AlternateContent>
      <p:cxnSp>
        <p:nvCxnSpPr>
          <p:cNvPr id="49163" name="Conector curvado 49162"/>
          <p:cNvCxnSpPr>
            <a:stCxn id="43" idx="0"/>
            <a:endCxn id="49161" idx="2"/>
          </p:cNvCxnSpPr>
          <p:nvPr/>
        </p:nvCxnSpPr>
        <p:spPr>
          <a:xfrm rot="16200000" flipV="1">
            <a:off x="8950482" y="1377467"/>
            <a:ext cx="766162" cy="1705404"/>
          </a:xfrm>
          <a:prstGeom prst="curvedConnector3">
            <a:avLst/>
          </a:prstGeom>
          <a:solidFill>
            <a:schemeClr val="bg1"/>
          </a:solidFill>
          <a:ln w="5715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01536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22" grpId="0" animBg="1"/>
      <p:bldP spid="28" grpId="0" animBg="1"/>
      <p:bldP spid="4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6" name="Rectangle 15"/>
              <p:cNvSpPr>
                <a:spLocks noChangeArrowheads="1"/>
              </p:cNvSpPr>
              <p:nvPr/>
            </p:nvSpPr>
            <p:spPr bwMode="auto">
              <a:xfrm>
                <a:off x="520356" y="274362"/>
                <a:ext cx="475500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marL="342900" indent="-342900" eaLnBrk="0" hangingPunct="0">
                  <a:spcBef>
                    <a:spcPts val="300"/>
                  </a:spcBef>
                  <a:buClr>
                    <a:srgbClr val="A04DA3"/>
                  </a:buClr>
                  <a:buFont typeface="Georgia" pitchFamily="18" charset="0"/>
                  <a:buChar char="•"/>
                  <a:defRPr sz="2800">
                    <a:solidFill>
                      <a:schemeClr val="tx1"/>
                    </a:solidFill>
                    <a:latin typeface="Georgia" pitchFamily="18" charset="0"/>
                  </a:defRPr>
                </a:lvl1pPr>
                <a:lvl2pPr marL="971550" indent="-5143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lvl="1" algn="just">
                  <a:spcBef>
                    <a:spcPct val="0"/>
                  </a:spcBef>
                  <a:buClr>
                    <a:srgbClr val="006600"/>
                  </a:buClr>
                  <a:buFont typeface="+mj-lt"/>
                  <a:buAutoNum type="alphaLcPeriod" startAt="2"/>
                </a:pPr>
                <a14:m>
                  <m:oMath xmlns:m="http://schemas.openxmlformats.org/officeDocument/2006/math">
                    <m:r>
                      <a:rPr lang="es-MX" altLang="es-MX" sz="2800" i="1" dirty="0">
                        <a:solidFill>
                          <a:srgbClr val="000000"/>
                        </a:solidFill>
                        <a:latin typeface="Cambria Math" panose="02040503050406030204" pitchFamily="18" charset="0"/>
                        <a:cs typeface="Times New Roman" pitchFamily="18" charset="0"/>
                      </a:rPr>
                      <m:t>𝑃</m:t>
                    </m:r>
                    <m:r>
                      <a:rPr lang="es-MX" altLang="es-MX" sz="2800" i="1" dirty="0">
                        <a:solidFill>
                          <a:srgbClr val="000000"/>
                        </a:solidFill>
                        <a:latin typeface="Cambria Math" panose="02040503050406030204" pitchFamily="18" charset="0"/>
                        <a:cs typeface="Times New Roman" pitchFamily="18" charset="0"/>
                      </a:rPr>
                      <m:t>(</m:t>
                    </m:r>
                    <m:r>
                      <a:rPr lang="es-MX" altLang="es-MX" sz="2800" i="1" dirty="0">
                        <a:solidFill>
                          <a:srgbClr val="000000"/>
                        </a:solidFill>
                        <a:latin typeface="Cambria Math" panose="02040503050406030204" pitchFamily="18" charset="0"/>
                        <a:cs typeface="Times New Roman" pitchFamily="18" charset="0"/>
                      </a:rPr>
                      <m:t>𝑍</m:t>
                    </m:r>
                    <m:r>
                      <a:rPr lang="es-MX" altLang="es-MX" sz="2800" i="1" dirty="0">
                        <a:solidFill>
                          <a:srgbClr val="000000"/>
                        </a:solidFill>
                        <a:latin typeface="Cambria Math" panose="02040503050406030204" pitchFamily="18" charset="0"/>
                        <a:cs typeface="Times New Roman" pitchFamily="18" charset="0"/>
                      </a:rPr>
                      <m:t> ≥ </m:t>
                    </m:r>
                    <m:sSub>
                      <m:sSubPr>
                        <m:ctrlPr>
                          <a:rPr lang="es-MX" altLang="es-MX" sz="2800" i="1" dirty="0">
                            <a:solidFill>
                              <a:srgbClr val="000000"/>
                            </a:solidFill>
                            <a:latin typeface="Cambria Math" panose="02040503050406030204" pitchFamily="18" charset="0"/>
                            <a:cs typeface="Times New Roman" pitchFamily="18" charset="0"/>
                          </a:rPr>
                        </m:ctrlPr>
                      </m:sSubPr>
                      <m:e>
                        <m:r>
                          <a:rPr lang="es-MX" altLang="es-MX" sz="2800" i="1" dirty="0">
                            <a:solidFill>
                              <a:srgbClr val="000000"/>
                            </a:solidFill>
                            <a:latin typeface="Cambria Math" panose="02040503050406030204" pitchFamily="18" charset="0"/>
                            <a:cs typeface="Times New Roman" pitchFamily="18" charset="0"/>
                          </a:rPr>
                          <m:t>𝑧</m:t>
                        </m:r>
                      </m:e>
                      <m:sub>
                        <m:r>
                          <a:rPr lang="es-MX" altLang="es-MX" sz="2800" i="1" dirty="0">
                            <a:solidFill>
                              <a:srgbClr val="000000"/>
                            </a:solidFill>
                            <a:latin typeface="Cambria Math" panose="02040503050406030204" pitchFamily="18" charset="0"/>
                            <a:cs typeface="Times New Roman" pitchFamily="18" charset="0"/>
                          </a:rPr>
                          <m:t>0</m:t>
                        </m:r>
                      </m:sub>
                    </m:sSub>
                    <m:r>
                      <a:rPr lang="es-MX" altLang="es-MX" sz="2800" i="1" dirty="0">
                        <a:solidFill>
                          <a:srgbClr val="000000"/>
                        </a:solidFill>
                        <a:latin typeface="Cambria Math" panose="02040503050406030204" pitchFamily="18" charset="0"/>
                        <a:cs typeface="Times New Roman" pitchFamily="18" charset="0"/>
                      </a:rPr>
                      <m:t>) = 0.263</m:t>
                    </m:r>
                  </m:oMath>
                </a14:m>
                <a:endParaRPr lang="es-MX" altLang="es-MX" sz="2800" dirty="0">
                  <a:solidFill>
                    <a:srgbClr val="000000"/>
                  </a:solidFill>
                  <a:latin typeface="Bookman Old Style" pitchFamily="18" charset="0"/>
                  <a:cs typeface="Times New Roman" pitchFamily="18" charset="0"/>
                </a:endParaRPr>
              </a:p>
            </p:txBody>
          </p:sp>
        </mc:Choice>
        <mc:Fallback xmlns="">
          <p:sp>
            <p:nvSpPr>
              <p:cNvPr id="31746" name="Rectangle 15"/>
              <p:cNvSpPr>
                <a:spLocks noRot="1" noChangeAspect="1" noMove="1" noResize="1" noEditPoints="1" noAdjustHandles="1" noChangeArrowheads="1" noChangeShapeType="1" noTextEdit="1"/>
              </p:cNvSpPr>
              <p:nvPr/>
            </p:nvSpPr>
            <p:spPr bwMode="auto">
              <a:xfrm>
                <a:off x="520356" y="274362"/>
                <a:ext cx="4755007" cy="523220"/>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l="13812" t="6454" r="8421" b="22367"/>
          <a:stretch/>
        </p:blipFill>
        <p:spPr>
          <a:xfrm>
            <a:off x="735109" y="1054817"/>
            <a:ext cx="3603813" cy="1949547"/>
          </a:xfrm>
          <a:prstGeom prst="rect">
            <a:avLst/>
          </a:prstGeom>
        </p:spPr>
      </p:pic>
      <p:grpSp>
        <p:nvGrpSpPr>
          <p:cNvPr id="49179" name="Grupo 49178"/>
          <p:cNvGrpSpPr/>
          <p:nvPr/>
        </p:nvGrpSpPr>
        <p:grpSpPr>
          <a:xfrm>
            <a:off x="1336864" y="4983477"/>
            <a:ext cx="8449934" cy="1936405"/>
            <a:chOff x="252483" y="5088986"/>
            <a:chExt cx="8449934" cy="1936405"/>
          </a:xfrm>
        </p:grpSpPr>
        <p:grpSp>
          <p:nvGrpSpPr>
            <p:cNvPr id="2" name="Grupo 1"/>
            <p:cNvGrpSpPr/>
            <p:nvPr/>
          </p:nvGrpSpPr>
          <p:grpSpPr>
            <a:xfrm>
              <a:off x="252483" y="5091740"/>
              <a:ext cx="4870023" cy="1933651"/>
              <a:chOff x="435363" y="3235508"/>
              <a:chExt cx="4870023" cy="1933651"/>
            </a:xfrm>
          </p:grpSpPr>
          <p:pic>
            <p:nvPicPr>
              <p:cNvPr id="5" name="Imagen 4"/>
              <p:cNvPicPr>
                <a:picLocks noChangeAspect="1"/>
              </p:cNvPicPr>
              <p:nvPr/>
            </p:nvPicPr>
            <p:blipFill rotWithShape="1">
              <a:blip r:embed="rId4"/>
              <a:srcRect l="13265" t="61471" r="54085" b="17608"/>
              <a:stretch/>
            </p:blipFill>
            <p:spPr>
              <a:xfrm>
                <a:off x="462795" y="3512603"/>
                <a:ext cx="4786607" cy="1656556"/>
              </a:xfrm>
              <a:prstGeom prst="rect">
                <a:avLst/>
              </a:prstGeom>
              <a:ln>
                <a:solidFill>
                  <a:schemeClr val="tx1"/>
                </a:solidFill>
                <a:prstDash val="solid"/>
              </a:ln>
            </p:spPr>
          </p:pic>
          <p:pic>
            <p:nvPicPr>
              <p:cNvPr id="6" name="Imagen 5"/>
              <p:cNvPicPr>
                <a:picLocks noChangeAspect="1"/>
              </p:cNvPicPr>
              <p:nvPr/>
            </p:nvPicPr>
            <p:blipFill rotWithShape="1">
              <a:blip r:embed="rId5"/>
              <a:srcRect l="13113" t="2109" r="53750" b="93491"/>
              <a:stretch/>
            </p:blipFill>
            <p:spPr>
              <a:xfrm>
                <a:off x="435363" y="3235508"/>
                <a:ext cx="4870023" cy="348193"/>
              </a:xfrm>
              <a:prstGeom prst="rect">
                <a:avLst/>
              </a:prstGeom>
              <a:ln>
                <a:solidFill>
                  <a:schemeClr val="tx1"/>
                </a:solidFill>
                <a:prstDash val="solid"/>
              </a:ln>
            </p:spPr>
          </p:pic>
        </p:grpSp>
        <p:grpSp>
          <p:nvGrpSpPr>
            <p:cNvPr id="18" name="Grupo 17"/>
            <p:cNvGrpSpPr/>
            <p:nvPr/>
          </p:nvGrpSpPr>
          <p:grpSpPr>
            <a:xfrm>
              <a:off x="5970227" y="5088986"/>
              <a:ext cx="2732190" cy="1936405"/>
              <a:chOff x="5454861" y="3232754"/>
              <a:chExt cx="2732190" cy="1936405"/>
            </a:xfrm>
          </p:grpSpPr>
          <p:pic>
            <p:nvPicPr>
              <p:cNvPr id="19" name="Imagen 18"/>
              <p:cNvPicPr>
                <a:picLocks noChangeAspect="1"/>
              </p:cNvPicPr>
              <p:nvPr/>
            </p:nvPicPr>
            <p:blipFill rotWithShape="1">
              <a:blip r:embed="rId4"/>
              <a:srcRect l="47634" t="61471" r="34047" b="17608"/>
              <a:stretch/>
            </p:blipFill>
            <p:spPr>
              <a:xfrm>
                <a:off x="5501515" y="3512603"/>
                <a:ext cx="2685536" cy="1656556"/>
              </a:xfrm>
              <a:prstGeom prst="rect">
                <a:avLst/>
              </a:prstGeom>
              <a:ln>
                <a:solidFill>
                  <a:schemeClr val="tx1"/>
                </a:solidFill>
                <a:prstDash val="solid"/>
              </a:ln>
            </p:spPr>
          </p:pic>
          <p:pic>
            <p:nvPicPr>
              <p:cNvPr id="20" name="Imagen 19"/>
              <p:cNvPicPr>
                <a:picLocks noChangeAspect="1"/>
              </p:cNvPicPr>
              <p:nvPr/>
            </p:nvPicPr>
            <p:blipFill rotWithShape="1">
              <a:blip r:embed="rId5"/>
              <a:srcRect l="47267" t="2074" r="34583" b="94159"/>
              <a:stretch/>
            </p:blipFill>
            <p:spPr>
              <a:xfrm>
                <a:off x="5454861" y="3232754"/>
                <a:ext cx="2667597" cy="298137"/>
              </a:xfrm>
              <a:prstGeom prst="rect">
                <a:avLst/>
              </a:prstGeom>
              <a:ln>
                <a:solidFill>
                  <a:schemeClr val="tx1"/>
                </a:solidFill>
                <a:prstDash val="solid"/>
              </a:ln>
            </p:spPr>
          </p:pic>
        </p:grpSp>
      </p:grpSp>
      <p:sp>
        <p:nvSpPr>
          <p:cNvPr id="7" name="Rectángulo redondeado 6"/>
          <p:cNvSpPr/>
          <p:nvPr/>
        </p:nvSpPr>
        <p:spPr>
          <a:xfrm>
            <a:off x="5137705" y="6106300"/>
            <a:ext cx="1079165" cy="308986"/>
          </a:xfrm>
          <a:prstGeom prst="roundRect">
            <a:avLst/>
          </a:prstGeom>
          <a:solidFill>
            <a:schemeClr val="bg1"/>
          </a:solidFill>
          <a:ln w="57150">
            <a:solidFill>
              <a:srgbClr val="FF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0.26435</a:t>
            </a:r>
          </a:p>
        </p:txBody>
      </p:sp>
      <p:sp>
        <p:nvSpPr>
          <p:cNvPr id="16" name="CuadroTexto 15"/>
          <p:cNvSpPr txBox="1"/>
          <p:nvPr/>
        </p:nvSpPr>
        <p:spPr>
          <a:xfrm>
            <a:off x="4087778" y="4309759"/>
            <a:ext cx="1266866" cy="369332"/>
          </a:xfrm>
          <a:prstGeom prst="rect">
            <a:avLst/>
          </a:prstGeom>
          <a:noFill/>
        </p:spPr>
        <p:txBody>
          <a:bodyPr wrap="square" lIns="0" tIns="0" rIns="0" bIns="0" rtlCol="0">
            <a:spAutoFit/>
          </a:bodyPr>
          <a:lstStyle/>
          <a:p>
            <a:r>
              <a:rPr lang="es-MX" sz="2400" dirty="0"/>
              <a:t>   -0.63  </a:t>
            </a:r>
          </a:p>
        </p:txBody>
      </p:sp>
      <p:cxnSp>
        <p:nvCxnSpPr>
          <p:cNvPr id="22" name="Conector curvado 21"/>
          <p:cNvCxnSpPr>
            <a:stCxn id="7" idx="1"/>
            <a:endCxn id="16" idx="2"/>
          </p:cNvCxnSpPr>
          <p:nvPr/>
        </p:nvCxnSpPr>
        <p:spPr>
          <a:xfrm rot="10800000">
            <a:off x="4721211" y="4679091"/>
            <a:ext cx="416494" cy="1581702"/>
          </a:xfrm>
          <a:prstGeom prst="curvedConnector2">
            <a:avLst/>
          </a:prstGeom>
          <a:ln w="57150">
            <a:solidFill>
              <a:srgbClr val="FF00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6" name="CuadroTexto 25"/>
          <p:cNvSpPr txBox="1"/>
          <p:nvPr/>
        </p:nvSpPr>
        <p:spPr>
          <a:xfrm>
            <a:off x="7952926" y="4257886"/>
            <a:ext cx="1197619" cy="369332"/>
          </a:xfrm>
          <a:prstGeom prst="rect">
            <a:avLst/>
          </a:prstGeom>
          <a:noFill/>
        </p:spPr>
        <p:txBody>
          <a:bodyPr wrap="square" lIns="0" tIns="0" rIns="0" bIns="0" rtlCol="0">
            <a:spAutoFit/>
          </a:bodyPr>
          <a:lstStyle/>
          <a:p>
            <a:pPr algn="ctr"/>
            <a:r>
              <a:rPr lang="es-MX" sz="2400" dirty="0"/>
              <a:t>-0.64</a:t>
            </a:r>
          </a:p>
        </p:txBody>
      </p:sp>
      <p:sp>
        <p:nvSpPr>
          <p:cNvPr id="28" name="Rectángulo redondeado 27"/>
          <p:cNvSpPr/>
          <p:nvPr/>
        </p:nvSpPr>
        <p:spPr>
          <a:xfrm>
            <a:off x="7017008" y="6100769"/>
            <a:ext cx="1062754" cy="302594"/>
          </a:xfrm>
          <a:prstGeom prst="roundRect">
            <a:avLst/>
          </a:prstGeom>
          <a:solidFill>
            <a:schemeClr val="bg1"/>
          </a:solidFill>
          <a:ln w="57150">
            <a:solidFill>
              <a:srgbClr val="00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0.26109</a:t>
            </a:r>
          </a:p>
        </p:txBody>
      </p:sp>
      <p:cxnSp>
        <p:nvCxnSpPr>
          <p:cNvPr id="29" name="Conector curvado 28"/>
          <p:cNvCxnSpPr>
            <a:stCxn id="28" idx="3"/>
            <a:endCxn id="26" idx="2"/>
          </p:cNvCxnSpPr>
          <p:nvPr/>
        </p:nvCxnSpPr>
        <p:spPr>
          <a:xfrm flipV="1">
            <a:off x="8079762" y="4627218"/>
            <a:ext cx="471974" cy="1624848"/>
          </a:xfrm>
          <a:prstGeom prst="curvedConnector2">
            <a:avLst/>
          </a:prstGeom>
          <a:ln w="5715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ángulo redondeado 9"/>
              <p:cNvSpPr/>
              <p:nvPr/>
            </p:nvSpPr>
            <p:spPr>
              <a:xfrm>
                <a:off x="4356410" y="3288243"/>
                <a:ext cx="4611624" cy="831096"/>
              </a:xfrm>
              <a:prstGeom prst="roundRect">
                <a:avLst/>
              </a:prstGeom>
              <a:solidFill>
                <a:schemeClr val="bg1"/>
              </a:solidFill>
              <a:ln w="5715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s-MX" b="1" i="1" dirty="0">
                              <a:solidFill>
                                <a:schemeClr val="tx1"/>
                              </a:solidFill>
                              <a:latin typeface="Cambria Math" panose="02040503050406030204" pitchFamily="18" charset="0"/>
                            </a:rPr>
                          </m:ctrlPr>
                        </m:fPr>
                        <m:num>
                          <m:r>
                            <a:rPr lang="es-MX" b="1" i="1" dirty="0">
                              <a:solidFill>
                                <a:srgbClr val="FF00FF"/>
                              </a:solidFill>
                              <a:latin typeface="Cambria Math" panose="02040503050406030204" pitchFamily="18" charset="0"/>
                            </a:rPr>
                            <m:t>𝟎</m:t>
                          </m:r>
                          <m:r>
                            <a:rPr lang="es-MX" b="1" i="1" dirty="0">
                              <a:solidFill>
                                <a:srgbClr val="FF00FF"/>
                              </a:solidFill>
                              <a:latin typeface="Cambria Math" panose="02040503050406030204" pitchFamily="18" charset="0"/>
                            </a:rPr>
                            <m:t>.</m:t>
                          </m:r>
                          <m:r>
                            <a:rPr lang="es-MX" b="1" i="1" dirty="0">
                              <a:solidFill>
                                <a:srgbClr val="FF00FF"/>
                              </a:solidFill>
                              <a:latin typeface="Cambria Math" panose="02040503050406030204" pitchFamily="18" charset="0"/>
                            </a:rPr>
                            <m:t>𝟐𝟔𝟒𝟑𝟓</m:t>
                          </m:r>
                          <m:r>
                            <a:rPr lang="es-MX" b="1" i="1" dirty="0">
                              <a:solidFill>
                                <a:schemeClr val="tx1"/>
                              </a:solidFill>
                              <a:latin typeface="Cambria Math" panose="02040503050406030204" pitchFamily="18" charset="0"/>
                            </a:rPr>
                            <m:t>+</m:t>
                          </m:r>
                          <m:r>
                            <a:rPr lang="es-MX" b="1" i="1" dirty="0">
                              <a:solidFill>
                                <a:srgbClr val="0000FF"/>
                              </a:solidFill>
                              <a:latin typeface="Cambria Math" panose="02040503050406030204" pitchFamily="18" charset="0"/>
                            </a:rPr>
                            <m:t>𝟎</m:t>
                          </m:r>
                          <m:r>
                            <a:rPr lang="es-MX" b="1" i="1" dirty="0">
                              <a:solidFill>
                                <a:srgbClr val="0000FF"/>
                              </a:solidFill>
                              <a:latin typeface="Cambria Math" panose="02040503050406030204" pitchFamily="18" charset="0"/>
                            </a:rPr>
                            <m:t>.</m:t>
                          </m:r>
                          <m:r>
                            <a:rPr lang="es-MX" b="1" i="1" dirty="0">
                              <a:solidFill>
                                <a:srgbClr val="0000FF"/>
                              </a:solidFill>
                              <a:latin typeface="Cambria Math" panose="02040503050406030204" pitchFamily="18" charset="0"/>
                            </a:rPr>
                            <m:t>𝟐𝟔𝟏𝟎𝟗</m:t>
                          </m:r>
                        </m:num>
                        <m:den>
                          <m:r>
                            <a:rPr lang="es-MX" b="1" i="1" dirty="0">
                              <a:solidFill>
                                <a:schemeClr val="tx1"/>
                              </a:solidFill>
                              <a:latin typeface="Cambria Math" panose="02040503050406030204" pitchFamily="18" charset="0"/>
                            </a:rPr>
                            <m:t>𝟐</m:t>
                          </m:r>
                        </m:den>
                      </m:f>
                      <m:r>
                        <a:rPr lang="es-MX" i="1" dirty="0">
                          <a:solidFill>
                            <a:schemeClr val="tx1"/>
                          </a:solidFill>
                          <a:latin typeface="Cambria Math" panose="02040503050406030204" pitchFamily="18" charset="0"/>
                        </a:rPr>
                        <m:t>=0.26272≈</m:t>
                      </m:r>
                      <m:r>
                        <a:rPr lang="es-MX" b="1" i="1" dirty="0">
                          <a:solidFill>
                            <a:srgbClr val="FF0000"/>
                          </a:solidFill>
                          <a:latin typeface="Cambria Math" panose="02040503050406030204" pitchFamily="18" charset="0"/>
                        </a:rPr>
                        <m:t>𝟎</m:t>
                      </m:r>
                      <m:r>
                        <a:rPr lang="es-MX" b="1" i="1" dirty="0">
                          <a:solidFill>
                            <a:srgbClr val="FF0000"/>
                          </a:solidFill>
                          <a:latin typeface="Cambria Math" panose="02040503050406030204" pitchFamily="18" charset="0"/>
                        </a:rPr>
                        <m:t>.</m:t>
                      </m:r>
                      <m:r>
                        <a:rPr lang="es-MX" b="1" i="1" dirty="0">
                          <a:solidFill>
                            <a:srgbClr val="FF0000"/>
                          </a:solidFill>
                          <a:latin typeface="Cambria Math" panose="02040503050406030204" pitchFamily="18" charset="0"/>
                        </a:rPr>
                        <m:t>𝟐𝟔𝟑</m:t>
                      </m:r>
                    </m:oMath>
                  </m:oMathPara>
                </a14:m>
                <a:endParaRPr lang="es-MX" b="1" dirty="0">
                  <a:solidFill>
                    <a:srgbClr val="FF0000"/>
                  </a:solidFill>
                </a:endParaRPr>
              </a:p>
            </p:txBody>
          </p:sp>
        </mc:Choice>
        <mc:Fallback xmlns="">
          <p:sp>
            <p:nvSpPr>
              <p:cNvPr id="10" name="Rectángulo redondeado 9"/>
              <p:cNvSpPr>
                <a:spLocks noRot="1" noChangeAspect="1" noMove="1" noResize="1" noEditPoints="1" noAdjustHandles="1" noChangeArrowheads="1" noChangeShapeType="1" noTextEdit="1"/>
              </p:cNvSpPr>
              <p:nvPr/>
            </p:nvSpPr>
            <p:spPr>
              <a:xfrm>
                <a:off x="4356410" y="3288243"/>
                <a:ext cx="4611624" cy="831096"/>
              </a:xfrm>
              <a:prstGeom prst="roundRect">
                <a:avLst/>
              </a:prstGeom>
              <a:blipFill>
                <a:blip r:embed="rId6"/>
                <a:stretch>
                  <a:fillRect/>
                </a:stretch>
              </a:blipFill>
              <a:ln w="57150">
                <a:solidFill>
                  <a:srgbClr val="00B0F0"/>
                </a:solidFill>
                <a:prstDash val="sysDot"/>
              </a:ln>
            </p:spPr>
            <p:txBody>
              <a:bodyPr/>
              <a:lstStyle/>
              <a:p>
                <a:r>
                  <a:rPr lang="es-MX">
                    <a:noFill/>
                  </a:rPr>
                  <a:t> </a:t>
                </a:r>
              </a:p>
            </p:txBody>
          </p:sp>
        </mc:Fallback>
      </mc:AlternateContent>
      <p:sp>
        <p:nvSpPr>
          <p:cNvPr id="21" name="Rectángulo redondeado 20"/>
          <p:cNvSpPr/>
          <p:nvPr/>
        </p:nvSpPr>
        <p:spPr>
          <a:xfrm>
            <a:off x="6150903" y="6087724"/>
            <a:ext cx="899686" cy="365760"/>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rgbClr val="FF0000"/>
                </a:solidFill>
              </a:rPr>
              <a:t>0.263</a:t>
            </a:r>
          </a:p>
        </p:txBody>
      </p:sp>
      <p:sp>
        <p:nvSpPr>
          <p:cNvPr id="8" name="Rectángulo redondeado 7"/>
          <p:cNvSpPr/>
          <p:nvPr/>
        </p:nvSpPr>
        <p:spPr>
          <a:xfrm>
            <a:off x="6134943" y="4252084"/>
            <a:ext cx="1031292" cy="448122"/>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dirty="0">
                <a:solidFill>
                  <a:srgbClr val="36A84C"/>
                </a:solidFill>
              </a:rPr>
              <a:t>-0.635</a:t>
            </a:r>
          </a:p>
        </p:txBody>
      </p:sp>
      <p:sp>
        <p:nvSpPr>
          <p:cNvPr id="59" name="Rectángulo redondeado 58"/>
          <p:cNvSpPr/>
          <p:nvPr/>
        </p:nvSpPr>
        <p:spPr>
          <a:xfrm>
            <a:off x="6155665" y="4932403"/>
            <a:ext cx="872810" cy="407688"/>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0.035</a:t>
            </a:r>
          </a:p>
        </p:txBody>
      </p:sp>
      <p:grpSp>
        <p:nvGrpSpPr>
          <p:cNvPr id="38" name="Grupo 37"/>
          <p:cNvGrpSpPr/>
          <p:nvPr/>
        </p:nvGrpSpPr>
        <p:grpSpPr>
          <a:xfrm>
            <a:off x="2507577" y="417362"/>
            <a:ext cx="644474" cy="2997774"/>
            <a:chOff x="2395729" y="319018"/>
            <a:chExt cx="644474" cy="2997774"/>
          </a:xfrm>
        </p:grpSpPr>
        <p:grpSp>
          <p:nvGrpSpPr>
            <p:cNvPr id="37" name="Grupo 36"/>
            <p:cNvGrpSpPr/>
            <p:nvPr/>
          </p:nvGrpSpPr>
          <p:grpSpPr>
            <a:xfrm>
              <a:off x="2395729" y="2793875"/>
              <a:ext cx="644474" cy="522917"/>
              <a:chOff x="7150475" y="1833632"/>
              <a:chExt cx="644474" cy="522917"/>
            </a:xfrm>
          </p:grpSpPr>
          <mc:AlternateContent xmlns:mc="http://schemas.openxmlformats.org/markup-compatibility/2006" xmlns:a14="http://schemas.microsoft.com/office/drawing/2010/main">
            <mc:Choice Requires="a14">
              <p:sp>
                <p:nvSpPr>
                  <p:cNvPr id="49180" name="Rectángulo redondeado 49179"/>
                  <p:cNvSpPr/>
                  <p:nvPr/>
                </p:nvSpPr>
                <p:spPr>
                  <a:xfrm>
                    <a:off x="7150475" y="2009077"/>
                    <a:ext cx="644474" cy="347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MX" b="1" i="1" dirty="0">
                                  <a:solidFill>
                                    <a:schemeClr val="tx1"/>
                                  </a:solidFill>
                                  <a:latin typeface="Cambria Math" panose="02040503050406030204" pitchFamily="18" charset="0"/>
                                </a:rPr>
                              </m:ctrlPr>
                            </m:sSubPr>
                            <m:e>
                              <m:r>
                                <a:rPr lang="es-MX" b="1" i="1" dirty="0">
                                  <a:solidFill>
                                    <a:schemeClr val="tx1"/>
                                  </a:solidFill>
                                  <a:latin typeface="Cambria Math" panose="02040503050406030204" pitchFamily="18" charset="0"/>
                                </a:rPr>
                                <m:t>+</m:t>
                              </m:r>
                              <m:r>
                                <a:rPr lang="es-MX" b="1" i="1" dirty="0">
                                  <a:solidFill>
                                    <a:schemeClr val="tx1"/>
                                  </a:solidFill>
                                  <a:latin typeface="Cambria Math" panose="02040503050406030204" pitchFamily="18" charset="0"/>
                                </a:rPr>
                                <m:t>𝒁</m:t>
                              </m:r>
                            </m:e>
                            <m:sub>
                              <m:r>
                                <a:rPr lang="es-MX" b="1" i="1" dirty="0">
                                  <a:solidFill>
                                    <a:schemeClr val="tx1"/>
                                  </a:solidFill>
                                  <a:latin typeface="Cambria Math" panose="02040503050406030204" pitchFamily="18" charset="0"/>
                                </a:rPr>
                                <m:t>𝟎</m:t>
                              </m:r>
                            </m:sub>
                          </m:sSub>
                        </m:oMath>
                      </m:oMathPara>
                    </a14:m>
                    <a:endParaRPr lang="es-MX" b="1" dirty="0"/>
                  </a:p>
                </p:txBody>
              </p:sp>
            </mc:Choice>
            <mc:Fallback xmlns="">
              <p:sp>
                <p:nvSpPr>
                  <p:cNvPr id="49180" name="Rectángulo redondeado 49179"/>
                  <p:cNvSpPr>
                    <a:spLocks noRot="1" noChangeAspect="1" noMove="1" noResize="1" noEditPoints="1" noAdjustHandles="1" noChangeArrowheads="1" noChangeShapeType="1" noTextEdit="1"/>
                  </p:cNvSpPr>
                  <p:nvPr/>
                </p:nvSpPr>
                <p:spPr>
                  <a:xfrm>
                    <a:off x="7150475" y="2009077"/>
                    <a:ext cx="644474" cy="347472"/>
                  </a:xfrm>
                  <a:prstGeom prst="roundRect">
                    <a:avLst/>
                  </a:prstGeom>
                  <a:blipFill>
                    <a:blip r:embed="rId7"/>
                    <a:stretch>
                      <a:fillRect b="-3279"/>
                    </a:stretch>
                  </a:blipFill>
                </p:spPr>
                <p:txBody>
                  <a:bodyPr/>
                  <a:lstStyle/>
                  <a:p>
                    <a:r>
                      <a:rPr lang="es-MX">
                        <a:noFill/>
                      </a:rPr>
                      <a:t> </a:t>
                    </a:r>
                  </a:p>
                </p:txBody>
              </p:sp>
            </mc:Fallback>
          </mc:AlternateContent>
          <p:cxnSp>
            <p:nvCxnSpPr>
              <p:cNvPr id="49182" name="Conector recto de flecha 49181"/>
              <p:cNvCxnSpPr>
                <a:endCxn id="49180" idx="0"/>
              </p:cNvCxnSpPr>
              <p:nvPr/>
            </p:nvCxnSpPr>
            <p:spPr>
              <a:xfrm>
                <a:off x="7472712" y="1833632"/>
                <a:ext cx="0" cy="175445"/>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0" name="Rectángulo redondeado 69"/>
            <p:cNvSpPr/>
            <p:nvPr/>
          </p:nvSpPr>
          <p:spPr>
            <a:xfrm>
              <a:off x="2628723" y="319018"/>
              <a:ext cx="411480" cy="347472"/>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b="1" dirty="0"/>
            </a:p>
          </p:txBody>
        </p:sp>
      </p:grpSp>
      <mc:AlternateContent xmlns:mc="http://schemas.openxmlformats.org/markup-compatibility/2006" xmlns:a14="http://schemas.microsoft.com/office/drawing/2010/main">
        <mc:Choice Requires="a14">
          <p:sp>
            <p:nvSpPr>
              <p:cNvPr id="73" name="Rectángulo redondeado 72"/>
              <p:cNvSpPr/>
              <p:nvPr/>
            </p:nvSpPr>
            <p:spPr>
              <a:xfrm>
                <a:off x="9885154" y="3068824"/>
                <a:ext cx="1061484" cy="347472"/>
              </a:xfrm>
              <a:prstGeom prst="roundRect">
                <a:avLst/>
              </a:prstGeom>
              <a:solidFill>
                <a:srgbClr val="36A84C"/>
              </a:solidFill>
              <a:ln>
                <a:solidFill>
                  <a:srgbClr val="36A8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MX" b="1" i="1" dirty="0">
                          <a:solidFill>
                            <a:schemeClr val="tx1">
                              <a:lumMod val="95000"/>
                              <a:lumOff val="5000"/>
                            </a:schemeClr>
                          </a:solidFill>
                          <a:latin typeface="Cambria Math" panose="02040503050406030204" pitchFamily="18" charset="0"/>
                        </a:rPr>
                        <m:t>=−</m:t>
                      </m:r>
                      <m:r>
                        <a:rPr lang="es-MX" b="1" i="1" dirty="0">
                          <a:solidFill>
                            <a:schemeClr val="tx1">
                              <a:lumMod val="95000"/>
                              <a:lumOff val="5000"/>
                            </a:schemeClr>
                          </a:solidFill>
                          <a:latin typeface="Cambria Math" panose="02040503050406030204" pitchFamily="18" charset="0"/>
                        </a:rPr>
                        <m:t>𝟎</m:t>
                      </m:r>
                      <m:r>
                        <a:rPr lang="es-MX" b="1" i="1" dirty="0">
                          <a:solidFill>
                            <a:schemeClr val="tx1">
                              <a:lumMod val="95000"/>
                              <a:lumOff val="5000"/>
                            </a:schemeClr>
                          </a:solidFill>
                          <a:latin typeface="Cambria Math" panose="02040503050406030204" pitchFamily="18" charset="0"/>
                        </a:rPr>
                        <m:t>.</m:t>
                      </m:r>
                      <m:r>
                        <a:rPr lang="es-MX" b="1" i="1" dirty="0">
                          <a:solidFill>
                            <a:schemeClr val="tx1">
                              <a:lumMod val="95000"/>
                              <a:lumOff val="5000"/>
                            </a:schemeClr>
                          </a:solidFill>
                          <a:latin typeface="Cambria Math" panose="02040503050406030204" pitchFamily="18" charset="0"/>
                        </a:rPr>
                        <m:t>𝟔𝟑𝟓</m:t>
                      </m:r>
                    </m:oMath>
                  </m:oMathPara>
                </a14:m>
                <a:endParaRPr lang="es-MX" b="1" dirty="0">
                  <a:solidFill>
                    <a:schemeClr val="tx1">
                      <a:lumMod val="95000"/>
                      <a:lumOff val="5000"/>
                    </a:schemeClr>
                  </a:solidFill>
                </a:endParaRPr>
              </a:p>
            </p:txBody>
          </p:sp>
        </mc:Choice>
        <mc:Fallback xmlns="">
          <p:sp>
            <p:nvSpPr>
              <p:cNvPr id="73" name="Rectángulo redondeado 72"/>
              <p:cNvSpPr>
                <a:spLocks noRot="1" noChangeAspect="1" noMove="1" noResize="1" noEditPoints="1" noAdjustHandles="1" noChangeArrowheads="1" noChangeShapeType="1" noTextEdit="1"/>
              </p:cNvSpPr>
              <p:nvPr/>
            </p:nvSpPr>
            <p:spPr>
              <a:xfrm>
                <a:off x="9885154" y="3068824"/>
                <a:ext cx="1061484" cy="347472"/>
              </a:xfrm>
              <a:prstGeom prst="roundRect">
                <a:avLst/>
              </a:prstGeom>
              <a:blipFill>
                <a:blip r:embed="rId8"/>
                <a:stretch>
                  <a:fillRect l="-5618" r="-3371"/>
                </a:stretch>
              </a:blipFill>
              <a:ln>
                <a:solidFill>
                  <a:srgbClr val="36A84C"/>
                </a:solidFill>
              </a:ln>
            </p:spPr>
            <p:txBody>
              <a:bodyPr/>
              <a:lstStyle/>
              <a:p>
                <a:r>
                  <a:rPr lang="es-MX">
                    <a:noFill/>
                  </a:rPr>
                  <a:t> </a:t>
                </a:r>
              </a:p>
            </p:txBody>
          </p:sp>
        </mc:Fallback>
      </mc:AlternateContent>
      <p:pic>
        <p:nvPicPr>
          <p:cNvPr id="74" name="Imagen 73"/>
          <p:cNvPicPr>
            <a:picLocks noChangeAspect="1"/>
          </p:cNvPicPr>
          <p:nvPr/>
        </p:nvPicPr>
        <p:blipFill rotWithShape="1">
          <a:blip r:embed="rId3">
            <a:extLst>
              <a:ext uri="{28A0092B-C50C-407E-A947-70E740481C1C}">
                <a14:useLocalDpi xmlns:a14="http://schemas.microsoft.com/office/drawing/2010/main" val="0"/>
              </a:ext>
            </a:extLst>
          </a:blip>
          <a:srcRect l="10029" t="6454" r="4729" b="22367"/>
          <a:stretch/>
        </p:blipFill>
        <p:spPr>
          <a:xfrm flipH="1">
            <a:off x="7938432" y="1094261"/>
            <a:ext cx="3950208" cy="1949547"/>
          </a:xfrm>
          <a:prstGeom prst="rect">
            <a:avLst/>
          </a:prstGeom>
        </p:spPr>
      </p:pic>
      <p:grpSp>
        <p:nvGrpSpPr>
          <p:cNvPr id="90" name="Grupo 89"/>
          <p:cNvGrpSpPr/>
          <p:nvPr/>
        </p:nvGrpSpPr>
        <p:grpSpPr>
          <a:xfrm>
            <a:off x="9336514" y="2921226"/>
            <a:ext cx="548640" cy="495070"/>
            <a:chOff x="7176114" y="1806615"/>
            <a:chExt cx="548640" cy="495070"/>
          </a:xfrm>
        </p:grpSpPr>
        <mc:AlternateContent xmlns:mc="http://schemas.openxmlformats.org/markup-compatibility/2006" xmlns:a14="http://schemas.microsoft.com/office/drawing/2010/main">
          <mc:Choice Requires="a14">
            <p:sp>
              <p:nvSpPr>
                <p:cNvPr id="92" name="Rectángulo redondeado 91"/>
                <p:cNvSpPr/>
                <p:nvPr/>
              </p:nvSpPr>
              <p:spPr>
                <a:xfrm>
                  <a:off x="7176114" y="1954213"/>
                  <a:ext cx="548640" cy="347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MX" b="1" i="1" dirty="0">
                                <a:solidFill>
                                  <a:schemeClr val="tx1"/>
                                </a:solidFill>
                                <a:latin typeface="Cambria Math" panose="02040503050406030204" pitchFamily="18" charset="0"/>
                              </a:rPr>
                            </m:ctrlPr>
                          </m:sSubPr>
                          <m:e>
                            <m:r>
                              <a:rPr lang="es-MX" b="1" i="1" dirty="0">
                                <a:solidFill>
                                  <a:schemeClr val="tx1"/>
                                </a:solidFill>
                                <a:latin typeface="Cambria Math" panose="02040503050406030204" pitchFamily="18" charset="0"/>
                              </a:rPr>
                              <m:t>−</m:t>
                            </m:r>
                            <m:r>
                              <a:rPr lang="es-MX" b="1" i="1" dirty="0">
                                <a:solidFill>
                                  <a:schemeClr val="tx1"/>
                                </a:solidFill>
                                <a:latin typeface="Cambria Math" panose="02040503050406030204" pitchFamily="18" charset="0"/>
                              </a:rPr>
                              <m:t>𝒁</m:t>
                            </m:r>
                          </m:e>
                          <m:sub>
                            <m:r>
                              <a:rPr lang="es-MX" b="1" i="1" dirty="0">
                                <a:solidFill>
                                  <a:schemeClr val="tx1"/>
                                </a:solidFill>
                                <a:latin typeface="Cambria Math" panose="02040503050406030204" pitchFamily="18" charset="0"/>
                              </a:rPr>
                              <m:t>𝟎</m:t>
                            </m:r>
                          </m:sub>
                        </m:sSub>
                      </m:oMath>
                    </m:oMathPara>
                  </a14:m>
                  <a:endParaRPr lang="es-MX" b="1" dirty="0"/>
                </a:p>
              </p:txBody>
            </p:sp>
          </mc:Choice>
          <mc:Fallback xmlns="">
            <p:sp>
              <p:nvSpPr>
                <p:cNvPr id="92" name="Rectángulo redondeado 91"/>
                <p:cNvSpPr>
                  <a:spLocks noRot="1" noChangeAspect="1" noMove="1" noResize="1" noEditPoints="1" noAdjustHandles="1" noChangeArrowheads="1" noChangeShapeType="1" noTextEdit="1"/>
                </p:cNvSpPr>
                <p:nvPr/>
              </p:nvSpPr>
              <p:spPr>
                <a:xfrm>
                  <a:off x="7176114" y="1954213"/>
                  <a:ext cx="548640" cy="347472"/>
                </a:xfrm>
                <a:prstGeom prst="roundRect">
                  <a:avLst/>
                </a:prstGeom>
                <a:blipFill>
                  <a:blip r:embed="rId9"/>
                  <a:stretch>
                    <a:fillRect b="-3279"/>
                  </a:stretch>
                </a:blipFill>
              </p:spPr>
              <p:txBody>
                <a:bodyPr/>
                <a:lstStyle/>
                <a:p>
                  <a:r>
                    <a:rPr lang="es-MX">
                      <a:noFill/>
                    </a:rPr>
                    <a:t> </a:t>
                  </a:r>
                </a:p>
              </p:txBody>
            </p:sp>
          </mc:Fallback>
        </mc:AlternateContent>
        <p:cxnSp>
          <p:nvCxnSpPr>
            <p:cNvPr id="93" name="Conector recto de flecha 92"/>
            <p:cNvCxnSpPr/>
            <p:nvPr/>
          </p:nvCxnSpPr>
          <p:spPr>
            <a:xfrm>
              <a:off x="7450434" y="1806615"/>
              <a:ext cx="0" cy="147598"/>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0" name="Rectángulo redondeado 99"/>
              <p:cNvSpPr/>
              <p:nvPr/>
            </p:nvSpPr>
            <p:spPr>
              <a:xfrm>
                <a:off x="3169949" y="3058871"/>
                <a:ext cx="1061484" cy="347472"/>
              </a:xfrm>
              <a:prstGeom prst="roundRect">
                <a:avLst/>
              </a:prstGeom>
              <a:solidFill>
                <a:srgbClr val="36A84C"/>
              </a:solidFill>
              <a:ln>
                <a:solidFill>
                  <a:srgbClr val="36A8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MX" b="1" i="1" dirty="0">
                          <a:solidFill>
                            <a:schemeClr val="tx1">
                              <a:lumMod val="95000"/>
                              <a:lumOff val="5000"/>
                            </a:schemeClr>
                          </a:solidFill>
                          <a:latin typeface="Cambria Math" panose="02040503050406030204" pitchFamily="18" charset="0"/>
                        </a:rPr>
                        <m:t>=</m:t>
                      </m:r>
                      <m:r>
                        <a:rPr lang="es-MX" b="1" i="1" dirty="0">
                          <a:solidFill>
                            <a:schemeClr val="tx1">
                              <a:lumMod val="95000"/>
                              <a:lumOff val="5000"/>
                            </a:schemeClr>
                          </a:solidFill>
                          <a:latin typeface="Cambria Math" panose="02040503050406030204" pitchFamily="18" charset="0"/>
                        </a:rPr>
                        <m:t>𝟎</m:t>
                      </m:r>
                      <m:r>
                        <a:rPr lang="es-MX" b="1" i="1" dirty="0">
                          <a:solidFill>
                            <a:schemeClr val="tx1">
                              <a:lumMod val="95000"/>
                              <a:lumOff val="5000"/>
                            </a:schemeClr>
                          </a:solidFill>
                          <a:latin typeface="Cambria Math" panose="02040503050406030204" pitchFamily="18" charset="0"/>
                        </a:rPr>
                        <m:t>.</m:t>
                      </m:r>
                      <m:r>
                        <a:rPr lang="es-MX" b="1" i="1" dirty="0">
                          <a:solidFill>
                            <a:schemeClr val="tx1">
                              <a:lumMod val="95000"/>
                              <a:lumOff val="5000"/>
                            </a:schemeClr>
                          </a:solidFill>
                          <a:latin typeface="Cambria Math" panose="02040503050406030204" pitchFamily="18" charset="0"/>
                        </a:rPr>
                        <m:t>𝟔𝟑𝟓</m:t>
                      </m:r>
                    </m:oMath>
                  </m:oMathPara>
                </a14:m>
                <a:endParaRPr lang="es-MX" b="1" dirty="0">
                  <a:solidFill>
                    <a:schemeClr val="tx1">
                      <a:lumMod val="95000"/>
                      <a:lumOff val="5000"/>
                    </a:schemeClr>
                  </a:solidFill>
                </a:endParaRPr>
              </a:p>
            </p:txBody>
          </p:sp>
        </mc:Choice>
        <mc:Fallback xmlns="">
          <p:sp>
            <p:nvSpPr>
              <p:cNvPr id="100" name="Rectángulo redondeado 99"/>
              <p:cNvSpPr>
                <a:spLocks noRot="1" noChangeAspect="1" noMove="1" noResize="1" noEditPoints="1" noAdjustHandles="1" noChangeArrowheads="1" noChangeShapeType="1" noTextEdit="1"/>
              </p:cNvSpPr>
              <p:nvPr/>
            </p:nvSpPr>
            <p:spPr>
              <a:xfrm>
                <a:off x="3169949" y="3058871"/>
                <a:ext cx="1061484" cy="347472"/>
              </a:xfrm>
              <a:prstGeom prst="roundRect">
                <a:avLst/>
              </a:prstGeom>
              <a:blipFill>
                <a:blip r:embed="rId10"/>
                <a:stretch>
                  <a:fillRect/>
                </a:stretch>
              </a:blipFill>
              <a:ln>
                <a:solidFill>
                  <a:srgbClr val="36A84C"/>
                </a:solidFill>
              </a:ln>
            </p:spPr>
            <p:txBody>
              <a:bodyPr/>
              <a:lstStyle/>
              <a:p>
                <a:r>
                  <a:rPr lang="es-MX">
                    <a:noFill/>
                  </a:rPr>
                  <a:t> </a:t>
                </a:r>
              </a:p>
            </p:txBody>
          </p:sp>
        </mc:Fallback>
      </mc:AlternateContent>
    </p:spTree>
    <p:extLst>
      <p:ext uri="{BB962C8B-B14F-4D97-AF65-F5344CB8AC3E}">
        <p14:creationId xmlns:p14="http://schemas.microsoft.com/office/powerpoint/2010/main" val="231772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1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26" grpId="0"/>
      <p:bldP spid="28" grpId="0" animBg="1"/>
      <p:bldP spid="10" grpId="0" animBg="1"/>
      <p:bldP spid="21" grpId="0"/>
      <p:bldP spid="8" grpId="0"/>
      <p:bldP spid="59" grpId="0"/>
      <p:bldP spid="73" grpId="0" animBg="1"/>
      <p:bldP spid="10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Imagen 41"/>
          <p:cNvPicPr>
            <a:picLocks noChangeAspect="1"/>
          </p:cNvPicPr>
          <p:nvPr/>
        </p:nvPicPr>
        <p:blipFill rotWithShape="1">
          <a:blip r:embed="rId2"/>
          <a:srcRect l="44909" t="16307" r="41887" b="46330"/>
          <a:stretch/>
        </p:blipFill>
        <p:spPr>
          <a:xfrm>
            <a:off x="8026315" y="4398608"/>
            <a:ext cx="1545110" cy="2459393"/>
          </a:xfrm>
          <a:prstGeom prst="rect">
            <a:avLst/>
          </a:prstGeom>
        </p:spPr>
      </p:pic>
      <p:pic>
        <p:nvPicPr>
          <p:cNvPr id="24" name="Imagen 23"/>
          <p:cNvPicPr>
            <a:picLocks noChangeAspect="1"/>
          </p:cNvPicPr>
          <p:nvPr/>
        </p:nvPicPr>
        <p:blipFill rotWithShape="1">
          <a:blip r:embed="rId2"/>
          <a:srcRect l="8957" t="16307" r="56112" b="46330"/>
          <a:stretch/>
        </p:blipFill>
        <p:spPr>
          <a:xfrm>
            <a:off x="2028403" y="4366953"/>
            <a:ext cx="4087524" cy="2459392"/>
          </a:xfrm>
          <a:prstGeom prst="rect">
            <a:avLst/>
          </a:prstGeom>
        </p:spPr>
      </p:pic>
      <p:sp>
        <p:nvSpPr>
          <p:cNvPr id="4" name="Rectángulo redondeado 3"/>
          <p:cNvSpPr/>
          <p:nvPr/>
        </p:nvSpPr>
        <p:spPr>
          <a:xfrm>
            <a:off x="4053503" y="237327"/>
            <a:ext cx="978408" cy="495706"/>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31746" name="Rectangle 15"/>
              <p:cNvSpPr>
                <a:spLocks noChangeArrowheads="1"/>
              </p:cNvSpPr>
              <p:nvPr/>
            </p:nvSpPr>
            <p:spPr bwMode="auto">
              <a:xfrm>
                <a:off x="736615" y="196595"/>
                <a:ext cx="475500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marL="342900" indent="-342900" eaLnBrk="0" hangingPunct="0">
                  <a:spcBef>
                    <a:spcPts val="300"/>
                  </a:spcBef>
                  <a:buClr>
                    <a:srgbClr val="A04DA3"/>
                  </a:buClr>
                  <a:buFont typeface="Georgia" pitchFamily="18" charset="0"/>
                  <a:buChar char="•"/>
                  <a:defRPr sz="2800">
                    <a:solidFill>
                      <a:schemeClr val="tx1"/>
                    </a:solidFill>
                    <a:latin typeface="Georgia" pitchFamily="18" charset="0"/>
                  </a:defRPr>
                </a:lvl1pPr>
                <a:lvl2pPr marL="971550" indent="-5143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lvl="1" algn="just">
                  <a:spcBef>
                    <a:spcPct val="0"/>
                  </a:spcBef>
                  <a:buClr>
                    <a:srgbClr val="006600"/>
                  </a:buClr>
                  <a:buFont typeface="+mj-lt"/>
                  <a:buAutoNum type="alphaLcPeriod" startAt="2"/>
                </a:pPr>
                <a14:m>
                  <m:oMath xmlns:m="http://schemas.openxmlformats.org/officeDocument/2006/math">
                    <m:r>
                      <a:rPr lang="es-MX" altLang="es-MX" sz="2800" i="1" dirty="0">
                        <a:solidFill>
                          <a:srgbClr val="000000"/>
                        </a:solidFill>
                        <a:latin typeface="Cambria Math" panose="02040503050406030204" pitchFamily="18" charset="0"/>
                        <a:cs typeface="Times New Roman" pitchFamily="18" charset="0"/>
                      </a:rPr>
                      <m:t>𝑃</m:t>
                    </m:r>
                    <m:r>
                      <a:rPr lang="es-MX" altLang="es-MX" sz="2800" i="1" dirty="0">
                        <a:solidFill>
                          <a:srgbClr val="000000"/>
                        </a:solidFill>
                        <a:latin typeface="Cambria Math" panose="02040503050406030204" pitchFamily="18" charset="0"/>
                        <a:cs typeface="Times New Roman" pitchFamily="18" charset="0"/>
                      </a:rPr>
                      <m:t>(</m:t>
                    </m:r>
                    <m:r>
                      <a:rPr lang="es-MX" altLang="es-MX" sz="2800" i="1" dirty="0">
                        <a:solidFill>
                          <a:srgbClr val="000000"/>
                        </a:solidFill>
                        <a:latin typeface="Cambria Math" panose="02040503050406030204" pitchFamily="18" charset="0"/>
                        <a:cs typeface="Times New Roman" pitchFamily="18" charset="0"/>
                      </a:rPr>
                      <m:t>𝑍</m:t>
                    </m:r>
                    <m:r>
                      <a:rPr lang="es-MX" altLang="es-MX" sz="2800" i="1" dirty="0">
                        <a:solidFill>
                          <a:srgbClr val="000000"/>
                        </a:solidFill>
                        <a:latin typeface="Cambria Math" panose="02040503050406030204" pitchFamily="18" charset="0"/>
                        <a:cs typeface="Times New Roman" pitchFamily="18" charset="0"/>
                      </a:rPr>
                      <m:t> ≥ </m:t>
                    </m:r>
                    <m:sSub>
                      <m:sSubPr>
                        <m:ctrlPr>
                          <a:rPr lang="es-MX" altLang="es-MX" sz="2800" i="1" dirty="0">
                            <a:solidFill>
                              <a:srgbClr val="000000"/>
                            </a:solidFill>
                            <a:latin typeface="Cambria Math" panose="02040503050406030204" pitchFamily="18" charset="0"/>
                            <a:cs typeface="Times New Roman" pitchFamily="18" charset="0"/>
                          </a:rPr>
                        </m:ctrlPr>
                      </m:sSubPr>
                      <m:e>
                        <m:r>
                          <a:rPr lang="es-MX" altLang="es-MX" sz="2800" i="1" dirty="0">
                            <a:solidFill>
                              <a:srgbClr val="000000"/>
                            </a:solidFill>
                            <a:latin typeface="Cambria Math" panose="02040503050406030204" pitchFamily="18" charset="0"/>
                            <a:cs typeface="Times New Roman" pitchFamily="18" charset="0"/>
                          </a:rPr>
                          <m:t>𝑧</m:t>
                        </m:r>
                      </m:e>
                      <m:sub>
                        <m:r>
                          <a:rPr lang="es-MX" altLang="es-MX" sz="2800" i="1" dirty="0">
                            <a:solidFill>
                              <a:srgbClr val="000000"/>
                            </a:solidFill>
                            <a:latin typeface="Cambria Math" panose="02040503050406030204" pitchFamily="18" charset="0"/>
                            <a:cs typeface="Times New Roman" pitchFamily="18" charset="0"/>
                          </a:rPr>
                          <m:t>0</m:t>
                        </m:r>
                      </m:sub>
                    </m:sSub>
                    <m:r>
                      <a:rPr lang="es-MX" altLang="es-MX" sz="2800" i="1" dirty="0">
                        <a:solidFill>
                          <a:srgbClr val="000000"/>
                        </a:solidFill>
                        <a:latin typeface="Cambria Math" panose="02040503050406030204" pitchFamily="18" charset="0"/>
                        <a:cs typeface="Times New Roman" pitchFamily="18" charset="0"/>
                      </a:rPr>
                      <m:t>) = 0.263</m:t>
                    </m:r>
                  </m:oMath>
                </a14:m>
                <a:endParaRPr lang="es-MX" altLang="es-MX" sz="2800" dirty="0">
                  <a:solidFill>
                    <a:srgbClr val="000000"/>
                  </a:solidFill>
                  <a:latin typeface="Bookman Old Style" pitchFamily="18" charset="0"/>
                  <a:cs typeface="Times New Roman" pitchFamily="18" charset="0"/>
                </a:endParaRPr>
              </a:p>
            </p:txBody>
          </p:sp>
        </mc:Choice>
        <mc:Fallback xmlns="">
          <p:sp>
            <p:nvSpPr>
              <p:cNvPr id="31746" name="Rectangle 15"/>
              <p:cNvSpPr>
                <a:spLocks noRot="1" noChangeAspect="1" noMove="1" noResize="1" noEditPoints="1" noAdjustHandles="1" noChangeArrowheads="1" noChangeShapeType="1" noTextEdit="1"/>
              </p:cNvSpPr>
              <p:nvPr/>
            </p:nvSpPr>
            <p:spPr bwMode="auto">
              <a:xfrm>
                <a:off x="736615" y="196595"/>
                <a:ext cx="4755007" cy="523220"/>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pic>
        <p:nvPicPr>
          <p:cNvPr id="3" name="Imagen 2"/>
          <p:cNvPicPr>
            <a:picLocks noChangeAspect="1"/>
          </p:cNvPicPr>
          <p:nvPr/>
        </p:nvPicPr>
        <p:blipFill rotWithShape="1">
          <a:blip r:embed="rId4">
            <a:extLst>
              <a:ext uri="{28A0092B-C50C-407E-A947-70E740481C1C}">
                <a14:useLocalDpi xmlns:a14="http://schemas.microsoft.com/office/drawing/2010/main" val="0"/>
              </a:ext>
            </a:extLst>
          </a:blip>
          <a:srcRect l="10029" t="6454" r="4729" b="22367"/>
          <a:stretch/>
        </p:blipFill>
        <p:spPr>
          <a:xfrm>
            <a:off x="6145281" y="288116"/>
            <a:ext cx="3950208" cy="1949547"/>
          </a:xfrm>
          <a:prstGeom prst="rect">
            <a:avLst/>
          </a:prstGeom>
        </p:spPr>
      </p:pic>
      <p:sp>
        <p:nvSpPr>
          <p:cNvPr id="7" name="Rectángulo redondeado 6"/>
          <p:cNvSpPr/>
          <p:nvPr/>
        </p:nvSpPr>
        <p:spPr>
          <a:xfrm>
            <a:off x="5208931" y="6065595"/>
            <a:ext cx="1079165" cy="308986"/>
          </a:xfrm>
          <a:prstGeom prst="roundRect">
            <a:avLst/>
          </a:prstGeom>
          <a:solidFill>
            <a:schemeClr val="bg1"/>
          </a:solidFill>
          <a:ln w="57150">
            <a:solidFill>
              <a:srgbClr val="FF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0.73565</a:t>
            </a:r>
          </a:p>
        </p:txBody>
      </p:sp>
      <p:sp>
        <p:nvSpPr>
          <p:cNvPr id="16" name="CuadroTexto 15"/>
          <p:cNvSpPr txBox="1"/>
          <p:nvPr/>
        </p:nvSpPr>
        <p:spPr>
          <a:xfrm>
            <a:off x="4072165" y="3989345"/>
            <a:ext cx="1266866" cy="369332"/>
          </a:xfrm>
          <a:prstGeom prst="rect">
            <a:avLst/>
          </a:prstGeom>
          <a:noFill/>
        </p:spPr>
        <p:txBody>
          <a:bodyPr wrap="square" lIns="0" tIns="0" rIns="0" bIns="0" rtlCol="0">
            <a:spAutoFit/>
          </a:bodyPr>
          <a:lstStyle/>
          <a:p>
            <a:r>
              <a:rPr lang="es-MX" sz="2400" dirty="0"/>
              <a:t>   0.63  </a:t>
            </a:r>
          </a:p>
        </p:txBody>
      </p:sp>
      <p:cxnSp>
        <p:nvCxnSpPr>
          <p:cNvPr id="22" name="Conector curvado 21"/>
          <p:cNvCxnSpPr>
            <a:stCxn id="7" idx="1"/>
            <a:endCxn id="16" idx="2"/>
          </p:cNvCxnSpPr>
          <p:nvPr/>
        </p:nvCxnSpPr>
        <p:spPr>
          <a:xfrm rot="10800000">
            <a:off x="4705598" y="4358679"/>
            <a:ext cx="503332" cy="1861411"/>
          </a:xfrm>
          <a:prstGeom prst="curvedConnector2">
            <a:avLst/>
          </a:prstGeom>
          <a:ln w="57150">
            <a:solidFill>
              <a:srgbClr val="FF00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6" name="CuadroTexto 25"/>
          <p:cNvSpPr txBox="1"/>
          <p:nvPr/>
        </p:nvSpPr>
        <p:spPr>
          <a:xfrm>
            <a:off x="8522722" y="3973785"/>
            <a:ext cx="1197619" cy="369332"/>
          </a:xfrm>
          <a:prstGeom prst="rect">
            <a:avLst/>
          </a:prstGeom>
          <a:noFill/>
        </p:spPr>
        <p:txBody>
          <a:bodyPr wrap="square" lIns="0" tIns="0" rIns="0" bIns="0" rtlCol="0">
            <a:spAutoFit/>
          </a:bodyPr>
          <a:lstStyle/>
          <a:p>
            <a:pPr algn="ctr"/>
            <a:r>
              <a:rPr lang="es-MX" sz="2400" dirty="0"/>
              <a:t>0.64</a:t>
            </a:r>
          </a:p>
        </p:txBody>
      </p:sp>
      <p:sp>
        <p:nvSpPr>
          <p:cNvPr id="28" name="Rectángulo redondeado 27"/>
          <p:cNvSpPr/>
          <p:nvPr/>
        </p:nvSpPr>
        <p:spPr>
          <a:xfrm>
            <a:off x="7823375" y="6100037"/>
            <a:ext cx="1062754" cy="302594"/>
          </a:xfrm>
          <a:prstGeom prst="roundRect">
            <a:avLst/>
          </a:prstGeom>
          <a:solidFill>
            <a:schemeClr val="bg1"/>
          </a:solidFill>
          <a:ln w="57150">
            <a:solidFill>
              <a:srgbClr val="00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0.73891</a:t>
            </a:r>
          </a:p>
        </p:txBody>
      </p:sp>
      <p:cxnSp>
        <p:nvCxnSpPr>
          <p:cNvPr id="29" name="Conector curvado 28"/>
          <p:cNvCxnSpPr>
            <a:stCxn id="28" idx="3"/>
            <a:endCxn id="26" idx="2"/>
          </p:cNvCxnSpPr>
          <p:nvPr/>
        </p:nvCxnSpPr>
        <p:spPr>
          <a:xfrm flipV="1">
            <a:off x="8886129" y="4343118"/>
            <a:ext cx="235402" cy="1908217"/>
          </a:xfrm>
          <a:prstGeom prst="curvedConnector2">
            <a:avLst/>
          </a:prstGeom>
          <a:ln w="5715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ángulo redondeado 9"/>
              <p:cNvSpPr/>
              <p:nvPr/>
            </p:nvSpPr>
            <p:spPr>
              <a:xfrm>
                <a:off x="2101779" y="2720275"/>
                <a:ext cx="4611624" cy="831096"/>
              </a:xfrm>
              <a:prstGeom prst="roundRect">
                <a:avLst/>
              </a:prstGeom>
              <a:solidFill>
                <a:schemeClr val="bg1"/>
              </a:solidFill>
              <a:ln w="5715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s-MX" b="1" i="1" dirty="0">
                              <a:solidFill>
                                <a:schemeClr val="tx1"/>
                              </a:solidFill>
                              <a:latin typeface="Cambria Math" panose="02040503050406030204" pitchFamily="18" charset="0"/>
                            </a:rPr>
                          </m:ctrlPr>
                        </m:fPr>
                        <m:num>
                          <m:r>
                            <a:rPr lang="es-MX" b="1" i="1" dirty="0">
                              <a:solidFill>
                                <a:srgbClr val="FF00FF"/>
                              </a:solidFill>
                              <a:latin typeface="Cambria Math" panose="02040503050406030204" pitchFamily="18" charset="0"/>
                            </a:rPr>
                            <m:t>𝟎</m:t>
                          </m:r>
                          <m:r>
                            <a:rPr lang="es-MX" b="1" i="1" dirty="0">
                              <a:solidFill>
                                <a:srgbClr val="FF00FF"/>
                              </a:solidFill>
                              <a:latin typeface="Cambria Math" panose="02040503050406030204" pitchFamily="18" charset="0"/>
                            </a:rPr>
                            <m:t>.</m:t>
                          </m:r>
                          <m:r>
                            <a:rPr lang="es-MX" b="1" i="1" dirty="0">
                              <a:solidFill>
                                <a:srgbClr val="FF00FF"/>
                              </a:solidFill>
                              <a:latin typeface="Cambria Math" panose="02040503050406030204" pitchFamily="18" charset="0"/>
                            </a:rPr>
                            <m:t>𝟕𝟑𝟓𝟔𝟓</m:t>
                          </m:r>
                          <m:r>
                            <a:rPr lang="es-MX" b="1" i="1" dirty="0">
                              <a:solidFill>
                                <a:schemeClr val="tx1"/>
                              </a:solidFill>
                              <a:latin typeface="Cambria Math" panose="02040503050406030204" pitchFamily="18" charset="0"/>
                            </a:rPr>
                            <m:t>+</m:t>
                          </m:r>
                          <m:r>
                            <a:rPr lang="es-MX" b="1" i="1" dirty="0">
                              <a:solidFill>
                                <a:srgbClr val="0000FF"/>
                              </a:solidFill>
                              <a:latin typeface="Cambria Math" panose="02040503050406030204" pitchFamily="18" charset="0"/>
                            </a:rPr>
                            <m:t>𝟎</m:t>
                          </m:r>
                          <m:r>
                            <a:rPr lang="es-MX" b="1" i="1" dirty="0">
                              <a:solidFill>
                                <a:srgbClr val="0000FF"/>
                              </a:solidFill>
                              <a:latin typeface="Cambria Math" panose="02040503050406030204" pitchFamily="18" charset="0"/>
                            </a:rPr>
                            <m:t>.</m:t>
                          </m:r>
                          <m:r>
                            <a:rPr lang="es-MX" b="1" i="1" dirty="0">
                              <a:solidFill>
                                <a:srgbClr val="0000FF"/>
                              </a:solidFill>
                              <a:latin typeface="Cambria Math" panose="02040503050406030204" pitchFamily="18" charset="0"/>
                            </a:rPr>
                            <m:t>𝟕𝟑𝟖𝟗𝟏</m:t>
                          </m:r>
                        </m:num>
                        <m:den>
                          <m:r>
                            <a:rPr lang="es-MX" b="1" i="1" dirty="0">
                              <a:solidFill>
                                <a:schemeClr val="tx1"/>
                              </a:solidFill>
                              <a:latin typeface="Cambria Math" panose="02040503050406030204" pitchFamily="18" charset="0"/>
                            </a:rPr>
                            <m:t>𝟐</m:t>
                          </m:r>
                        </m:den>
                      </m:f>
                      <m:r>
                        <a:rPr lang="es-MX" i="1" dirty="0">
                          <a:solidFill>
                            <a:schemeClr val="tx1"/>
                          </a:solidFill>
                          <a:latin typeface="Cambria Math" panose="02040503050406030204" pitchFamily="18" charset="0"/>
                        </a:rPr>
                        <m:t>=0.73728≈</m:t>
                      </m:r>
                      <m:r>
                        <a:rPr lang="es-MX" b="1" i="1" dirty="0">
                          <a:solidFill>
                            <a:srgbClr val="FF0000"/>
                          </a:solidFill>
                          <a:latin typeface="Cambria Math" panose="02040503050406030204" pitchFamily="18" charset="0"/>
                        </a:rPr>
                        <m:t>𝟎</m:t>
                      </m:r>
                      <m:r>
                        <a:rPr lang="es-MX" b="1" i="1" dirty="0">
                          <a:solidFill>
                            <a:srgbClr val="FF0000"/>
                          </a:solidFill>
                          <a:latin typeface="Cambria Math" panose="02040503050406030204" pitchFamily="18" charset="0"/>
                        </a:rPr>
                        <m:t>.</m:t>
                      </m:r>
                      <m:r>
                        <a:rPr lang="es-MX" b="1" i="1" dirty="0">
                          <a:solidFill>
                            <a:srgbClr val="FF0000"/>
                          </a:solidFill>
                          <a:latin typeface="Cambria Math" panose="02040503050406030204" pitchFamily="18" charset="0"/>
                        </a:rPr>
                        <m:t>𝟕𝟑𝟕</m:t>
                      </m:r>
                    </m:oMath>
                  </m:oMathPara>
                </a14:m>
                <a:endParaRPr lang="es-MX" b="1" dirty="0">
                  <a:solidFill>
                    <a:srgbClr val="FF0000"/>
                  </a:solidFill>
                </a:endParaRPr>
              </a:p>
            </p:txBody>
          </p:sp>
        </mc:Choice>
        <mc:Fallback xmlns="">
          <p:sp>
            <p:nvSpPr>
              <p:cNvPr id="10" name="Rectángulo redondeado 9"/>
              <p:cNvSpPr>
                <a:spLocks noRot="1" noChangeAspect="1" noMove="1" noResize="1" noEditPoints="1" noAdjustHandles="1" noChangeArrowheads="1" noChangeShapeType="1" noTextEdit="1"/>
              </p:cNvSpPr>
              <p:nvPr/>
            </p:nvSpPr>
            <p:spPr>
              <a:xfrm>
                <a:off x="2101779" y="2720275"/>
                <a:ext cx="4611624" cy="831096"/>
              </a:xfrm>
              <a:prstGeom prst="roundRect">
                <a:avLst/>
              </a:prstGeom>
              <a:blipFill>
                <a:blip r:embed="rId5"/>
                <a:stretch>
                  <a:fillRect/>
                </a:stretch>
              </a:blipFill>
              <a:ln w="57150">
                <a:solidFill>
                  <a:srgbClr val="00B0F0"/>
                </a:solidFill>
                <a:prstDash val="sysDot"/>
              </a:ln>
            </p:spPr>
            <p:txBody>
              <a:bodyPr/>
              <a:lstStyle/>
              <a:p>
                <a:r>
                  <a:rPr lang="es-MX">
                    <a:noFill/>
                  </a:rPr>
                  <a:t> </a:t>
                </a:r>
              </a:p>
            </p:txBody>
          </p:sp>
        </mc:Fallback>
      </mc:AlternateContent>
      <p:sp>
        <p:nvSpPr>
          <p:cNvPr id="21" name="Rectángulo redondeado 20"/>
          <p:cNvSpPr/>
          <p:nvPr/>
        </p:nvSpPr>
        <p:spPr>
          <a:xfrm>
            <a:off x="6588314" y="6036871"/>
            <a:ext cx="899686" cy="365760"/>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rgbClr val="FF0000"/>
                </a:solidFill>
              </a:rPr>
              <a:t>0.737</a:t>
            </a:r>
          </a:p>
        </p:txBody>
      </p:sp>
      <p:sp>
        <p:nvSpPr>
          <p:cNvPr id="8" name="Rectángulo redondeado 7"/>
          <p:cNvSpPr/>
          <p:nvPr/>
        </p:nvSpPr>
        <p:spPr>
          <a:xfrm>
            <a:off x="6568027" y="3900432"/>
            <a:ext cx="1031292" cy="448122"/>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dirty="0">
                <a:solidFill>
                  <a:srgbClr val="36A84C"/>
                </a:solidFill>
              </a:rPr>
              <a:t>0.635</a:t>
            </a:r>
          </a:p>
        </p:txBody>
      </p:sp>
      <p:sp>
        <p:nvSpPr>
          <p:cNvPr id="59" name="Rectángulo redondeado 58"/>
          <p:cNvSpPr/>
          <p:nvPr/>
        </p:nvSpPr>
        <p:spPr>
          <a:xfrm>
            <a:off x="6664651" y="4348554"/>
            <a:ext cx="872810" cy="407688"/>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0.035</a:t>
            </a:r>
          </a:p>
        </p:txBody>
      </p:sp>
      <p:grpSp>
        <p:nvGrpSpPr>
          <p:cNvPr id="37" name="Grupo 36"/>
          <p:cNvGrpSpPr/>
          <p:nvPr/>
        </p:nvGrpSpPr>
        <p:grpSpPr>
          <a:xfrm>
            <a:off x="8086797" y="2131398"/>
            <a:ext cx="644474" cy="522917"/>
            <a:chOff x="9238289" y="1698374"/>
            <a:chExt cx="644474" cy="522917"/>
          </a:xfrm>
        </p:grpSpPr>
        <mc:AlternateContent xmlns:mc="http://schemas.openxmlformats.org/markup-compatibility/2006" xmlns:a14="http://schemas.microsoft.com/office/drawing/2010/main">
          <mc:Choice Requires="a14">
            <p:sp>
              <p:nvSpPr>
                <p:cNvPr id="49180" name="Rectángulo redondeado 49179"/>
                <p:cNvSpPr/>
                <p:nvPr/>
              </p:nvSpPr>
              <p:spPr>
                <a:xfrm>
                  <a:off x="9238289" y="1873819"/>
                  <a:ext cx="644474" cy="347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MX" b="1" i="1" dirty="0">
                                <a:solidFill>
                                  <a:schemeClr val="tx1"/>
                                </a:solidFill>
                                <a:latin typeface="Cambria Math" panose="02040503050406030204" pitchFamily="18" charset="0"/>
                              </a:rPr>
                            </m:ctrlPr>
                          </m:sSubPr>
                          <m:e>
                            <m:r>
                              <a:rPr lang="es-MX" b="1" i="1" dirty="0">
                                <a:solidFill>
                                  <a:schemeClr val="tx1"/>
                                </a:solidFill>
                                <a:latin typeface="Cambria Math" panose="02040503050406030204" pitchFamily="18" charset="0"/>
                              </a:rPr>
                              <m:t>+</m:t>
                            </m:r>
                            <m:r>
                              <a:rPr lang="es-MX" b="1" i="1" dirty="0">
                                <a:solidFill>
                                  <a:schemeClr val="tx1"/>
                                </a:solidFill>
                                <a:latin typeface="Cambria Math" panose="02040503050406030204" pitchFamily="18" charset="0"/>
                              </a:rPr>
                              <m:t>𝒁</m:t>
                            </m:r>
                          </m:e>
                          <m:sub>
                            <m:r>
                              <a:rPr lang="es-MX" b="1" i="1" dirty="0">
                                <a:solidFill>
                                  <a:schemeClr val="tx1"/>
                                </a:solidFill>
                                <a:latin typeface="Cambria Math" panose="02040503050406030204" pitchFamily="18" charset="0"/>
                              </a:rPr>
                              <m:t>𝟎</m:t>
                            </m:r>
                          </m:sub>
                        </m:sSub>
                      </m:oMath>
                    </m:oMathPara>
                  </a14:m>
                  <a:endParaRPr lang="es-MX" b="1" dirty="0"/>
                </a:p>
              </p:txBody>
            </p:sp>
          </mc:Choice>
          <mc:Fallback xmlns="">
            <p:sp>
              <p:nvSpPr>
                <p:cNvPr id="49180" name="Rectángulo redondeado 49179"/>
                <p:cNvSpPr>
                  <a:spLocks noRot="1" noChangeAspect="1" noMove="1" noResize="1" noEditPoints="1" noAdjustHandles="1" noChangeArrowheads="1" noChangeShapeType="1" noTextEdit="1"/>
                </p:cNvSpPr>
                <p:nvPr/>
              </p:nvSpPr>
              <p:spPr>
                <a:xfrm>
                  <a:off x="9238289" y="1873819"/>
                  <a:ext cx="644474" cy="347472"/>
                </a:xfrm>
                <a:prstGeom prst="roundRect">
                  <a:avLst/>
                </a:prstGeom>
                <a:blipFill>
                  <a:blip r:embed="rId6"/>
                  <a:stretch>
                    <a:fillRect b="-3279"/>
                  </a:stretch>
                </a:blipFill>
              </p:spPr>
              <p:txBody>
                <a:bodyPr/>
                <a:lstStyle/>
                <a:p>
                  <a:r>
                    <a:rPr lang="es-MX">
                      <a:noFill/>
                    </a:rPr>
                    <a:t> </a:t>
                  </a:r>
                </a:p>
              </p:txBody>
            </p:sp>
          </mc:Fallback>
        </mc:AlternateContent>
        <p:cxnSp>
          <p:nvCxnSpPr>
            <p:cNvPr id="49182" name="Conector recto de flecha 49181"/>
            <p:cNvCxnSpPr>
              <a:endCxn id="49180" idx="0"/>
            </p:cNvCxnSpPr>
            <p:nvPr/>
          </p:nvCxnSpPr>
          <p:spPr>
            <a:xfrm>
              <a:off x="9560526" y="1698374"/>
              <a:ext cx="0" cy="175445"/>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0" name="Rectángulo redondeado 69"/>
          <p:cNvSpPr/>
          <p:nvPr/>
        </p:nvSpPr>
        <p:spPr>
          <a:xfrm>
            <a:off x="2974485" y="351314"/>
            <a:ext cx="411480" cy="347472"/>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b="1" dirty="0"/>
          </a:p>
        </p:txBody>
      </p:sp>
      <mc:AlternateContent xmlns:mc="http://schemas.openxmlformats.org/markup-compatibility/2006" xmlns:a14="http://schemas.microsoft.com/office/drawing/2010/main">
        <mc:Choice Requires="a14">
          <p:sp>
            <p:nvSpPr>
              <p:cNvPr id="100" name="Rectángulo redondeado 99"/>
              <p:cNvSpPr/>
              <p:nvPr/>
            </p:nvSpPr>
            <p:spPr>
              <a:xfrm>
                <a:off x="8745998" y="2307748"/>
                <a:ext cx="1061484" cy="347472"/>
              </a:xfrm>
              <a:prstGeom prst="roundRect">
                <a:avLst/>
              </a:prstGeom>
              <a:solidFill>
                <a:srgbClr val="36A84C"/>
              </a:solidFill>
              <a:ln>
                <a:solidFill>
                  <a:srgbClr val="36A8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MX" b="1" i="1" dirty="0">
                          <a:solidFill>
                            <a:schemeClr val="tx1">
                              <a:lumMod val="95000"/>
                              <a:lumOff val="5000"/>
                            </a:schemeClr>
                          </a:solidFill>
                          <a:latin typeface="Cambria Math" panose="02040503050406030204" pitchFamily="18" charset="0"/>
                        </a:rPr>
                        <m:t>=</m:t>
                      </m:r>
                      <m:r>
                        <a:rPr lang="es-MX" b="1" i="1" dirty="0">
                          <a:solidFill>
                            <a:schemeClr val="tx1">
                              <a:lumMod val="95000"/>
                              <a:lumOff val="5000"/>
                            </a:schemeClr>
                          </a:solidFill>
                          <a:latin typeface="Cambria Math" panose="02040503050406030204" pitchFamily="18" charset="0"/>
                        </a:rPr>
                        <m:t>𝟎</m:t>
                      </m:r>
                      <m:r>
                        <a:rPr lang="es-MX" b="1" i="1" dirty="0">
                          <a:solidFill>
                            <a:schemeClr val="tx1">
                              <a:lumMod val="95000"/>
                              <a:lumOff val="5000"/>
                            </a:schemeClr>
                          </a:solidFill>
                          <a:latin typeface="Cambria Math" panose="02040503050406030204" pitchFamily="18" charset="0"/>
                        </a:rPr>
                        <m:t>.</m:t>
                      </m:r>
                      <m:r>
                        <a:rPr lang="es-MX" b="1" i="1" dirty="0">
                          <a:solidFill>
                            <a:schemeClr val="tx1">
                              <a:lumMod val="95000"/>
                              <a:lumOff val="5000"/>
                            </a:schemeClr>
                          </a:solidFill>
                          <a:latin typeface="Cambria Math" panose="02040503050406030204" pitchFamily="18" charset="0"/>
                        </a:rPr>
                        <m:t>𝟔𝟑𝟓</m:t>
                      </m:r>
                    </m:oMath>
                  </m:oMathPara>
                </a14:m>
                <a:endParaRPr lang="es-MX" b="1" dirty="0">
                  <a:solidFill>
                    <a:schemeClr val="tx1">
                      <a:lumMod val="95000"/>
                      <a:lumOff val="5000"/>
                    </a:schemeClr>
                  </a:solidFill>
                </a:endParaRPr>
              </a:p>
            </p:txBody>
          </p:sp>
        </mc:Choice>
        <mc:Fallback xmlns="">
          <p:sp>
            <p:nvSpPr>
              <p:cNvPr id="100" name="Rectángulo redondeado 99"/>
              <p:cNvSpPr>
                <a:spLocks noRot="1" noChangeAspect="1" noMove="1" noResize="1" noEditPoints="1" noAdjustHandles="1" noChangeArrowheads="1" noChangeShapeType="1" noTextEdit="1"/>
              </p:cNvSpPr>
              <p:nvPr/>
            </p:nvSpPr>
            <p:spPr>
              <a:xfrm>
                <a:off x="8745998" y="2307748"/>
                <a:ext cx="1061484" cy="347472"/>
              </a:xfrm>
              <a:prstGeom prst="roundRect">
                <a:avLst/>
              </a:prstGeom>
              <a:blipFill>
                <a:blip r:embed="rId7"/>
                <a:stretch>
                  <a:fillRect/>
                </a:stretch>
              </a:blipFill>
              <a:ln>
                <a:solidFill>
                  <a:srgbClr val="36A84C"/>
                </a:solidFill>
              </a:ln>
            </p:spPr>
            <p:txBody>
              <a:bodyPr/>
              <a:lstStyle/>
              <a:p>
                <a:r>
                  <a:rPr lang="es-MX">
                    <a:noFill/>
                  </a:rPr>
                  <a:t> </a:t>
                </a:r>
              </a:p>
            </p:txBody>
          </p:sp>
        </mc:Fallback>
      </mc:AlternateContent>
      <p:sp>
        <p:nvSpPr>
          <p:cNvPr id="14" name="Rectángulo redondeado 13"/>
          <p:cNvSpPr/>
          <p:nvPr/>
        </p:nvSpPr>
        <p:spPr>
          <a:xfrm>
            <a:off x="5207719" y="1235654"/>
            <a:ext cx="877253" cy="333512"/>
          </a:xfrm>
          <a:prstGeom prst="roundRect">
            <a:avLst/>
          </a:prstGeom>
          <a:solidFill>
            <a:srgbClr val="E389D0"/>
          </a:solidFill>
          <a:ln>
            <a:solidFill>
              <a:srgbClr val="E389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13" name="CuadroTexto 12"/>
              <p:cNvSpPr txBox="1"/>
              <p:nvPr/>
            </p:nvSpPr>
            <p:spPr>
              <a:xfrm>
                <a:off x="3415534" y="1171579"/>
                <a:ext cx="28023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sz="2400" i="1">
                          <a:latin typeface="Cambria Math" panose="02040503050406030204" pitchFamily="18" charset="0"/>
                        </a:rPr>
                        <m:t>1−0.263=</m:t>
                      </m:r>
                      <m:r>
                        <a:rPr lang="es-MX" sz="2400" b="1" i="1">
                          <a:latin typeface="Cambria Math" panose="02040503050406030204" pitchFamily="18" charset="0"/>
                        </a:rPr>
                        <m:t>𝟎</m:t>
                      </m:r>
                      <m:r>
                        <a:rPr lang="es-MX" sz="2400" b="1" i="1">
                          <a:latin typeface="Cambria Math" panose="02040503050406030204" pitchFamily="18" charset="0"/>
                        </a:rPr>
                        <m:t>.</m:t>
                      </m:r>
                      <m:r>
                        <a:rPr lang="es-MX" sz="2400" b="1" i="1">
                          <a:latin typeface="Cambria Math" panose="02040503050406030204" pitchFamily="18" charset="0"/>
                        </a:rPr>
                        <m:t>𝟕𝟑𝟕</m:t>
                      </m:r>
                    </m:oMath>
                  </m:oMathPara>
                </a14:m>
                <a:endParaRPr lang="es-MX" sz="2400" b="1" dirty="0"/>
              </a:p>
            </p:txBody>
          </p:sp>
        </mc:Choice>
        <mc:Fallback xmlns="">
          <p:sp>
            <p:nvSpPr>
              <p:cNvPr id="13" name="CuadroTexto 12"/>
              <p:cNvSpPr txBox="1">
                <a:spLocks noRot="1" noChangeAspect="1" noMove="1" noResize="1" noEditPoints="1" noAdjustHandles="1" noChangeArrowheads="1" noChangeShapeType="1" noTextEdit="1"/>
              </p:cNvSpPr>
              <p:nvPr/>
            </p:nvSpPr>
            <p:spPr>
              <a:xfrm>
                <a:off x="3415534" y="1171579"/>
                <a:ext cx="2802370" cy="461665"/>
              </a:xfrm>
              <a:prstGeom prst="rect">
                <a:avLst/>
              </a:prstGeom>
              <a:blipFill>
                <a:blip r:embed="rId8"/>
                <a:stretch>
                  <a:fillRect/>
                </a:stretch>
              </a:blipFill>
            </p:spPr>
            <p:txBody>
              <a:bodyPr/>
              <a:lstStyle/>
              <a:p>
                <a:r>
                  <a:rPr lang="es-MX">
                    <a:noFill/>
                  </a:rPr>
                  <a:t> </a:t>
                </a:r>
              </a:p>
            </p:txBody>
          </p:sp>
        </mc:Fallback>
      </mc:AlternateContent>
      <p:cxnSp>
        <p:nvCxnSpPr>
          <p:cNvPr id="17" name="Conector recto de flecha 16"/>
          <p:cNvCxnSpPr/>
          <p:nvPr/>
        </p:nvCxnSpPr>
        <p:spPr>
          <a:xfrm>
            <a:off x="5675466" y="1633243"/>
            <a:ext cx="1911651" cy="21076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curvado 30"/>
          <p:cNvCxnSpPr>
            <a:stCxn id="4" idx="3"/>
          </p:cNvCxnSpPr>
          <p:nvPr/>
        </p:nvCxnSpPr>
        <p:spPr>
          <a:xfrm>
            <a:off x="5031912" y="485180"/>
            <a:ext cx="2970473" cy="1274876"/>
          </a:xfrm>
          <a:prstGeom prst="curvedConnector3">
            <a:avLst>
              <a:gd name="adj1" fmla="val 7339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1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6" grpId="0"/>
      <p:bldP spid="26" grpId="0"/>
      <p:bldP spid="28" grpId="0" animBg="1"/>
      <p:bldP spid="10" grpId="0" animBg="1"/>
      <p:bldP spid="21" grpId="0"/>
      <p:bldP spid="8" grpId="0"/>
      <p:bldP spid="59" grpId="0"/>
      <p:bldP spid="100" grpId="0" animBg="1"/>
      <p:bldP spid="14" grpId="0" animBg="1"/>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n 26"/>
          <p:cNvPicPr>
            <a:picLocks noChangeAspect="1"/>
          </p:cNvPicPr>
          <p:nvPr/>
        </p:nvPicPr>
        <p:blipFill rotWithShape="1">
          <a:blip r:embed="rId2">
            <a:extLst>
              <a:ext uri="{28A0092B-C50C-407E-A947-70E740481C1C}">
                <a14:useLocalDpi xmlns:a14="http://schemas.microsoft.com/office/drawing/2010/main" val="0"/>
              </a:ext>
            </a:extLst>
          </a:blip>
          <a:srcRect l="11176" t="7096" r="6304" b="22852"/>
          <a:stretch/>
        </p:blipFill>
        <p:spPr>
          <a:xfrm>
            <a:off x="6224087" y="1979425"/>
            <a:ext cx="3849624" cy="1931496"/>
          </a:xfrm>
          <a:prstGeom prst="rect">
            <a:avLst/>
          </a:prstGeom>
        </p:spPr>
      </p:pic>
      <p:sp>
        <p:nvSpPr>
          <p:cNvPr id="4" name="Rectángulo redondeado 3"/>
          <p:cNvSpPr/>
          <p:nvPr/>
        </p:nvSpPr>
        <p:spPr>
          <a:xfrm>
            <a:off x="3919199" y="229852"/>
            <a:ext cx="1318810" cy="495706"/>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31746" name="Rectangle 15"/>
              <p:cNvSpPr>
                <a:spLocks noChangeArrowheads="1"/>
              </p:cNvSpPr>
              <p:nvPr/>
            </p:nvSpPr>
            <p:spPr bwMode="auto">
              <a:xfrm>
                <a:off x="583547" y="183061"/>
                <a:ext cx="475500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marL="342900" indent="-342900" eaLnBrk="0" hangingPunct="0">
                  <a:spcBef>
                    <a:spcPts val="300"/>
                  </a:spcBef>
                  <a:buClr>
                    <a:srgbClr val="A04DA3"/>
                  </a:buClr>
                  <a:buFont typeface="Georgia" pitchFamily="18" charset="0"/>
                  <a:buChar char="•"/>
                  <a:defRPr sz="2800">
                    <a:solidFill>
                      <a:schemeClr val="tx1"/>
                    </a:solidFill>
                    <a:latin typeface="Georgia" pitchFamily="18" charset="0"/>
                  </a:defRPr>
                </a:lvl1pPr>
                <a:lvl2pPr marL="971550" indent="-5143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lvl="1" algn="just">
                  <a:spcBef>
                    <a:spcPct val="0"/>
                  </a:spcBef>
                  <a:buClr>
                    <a:srgbClr val="006600"/>
                  </a:buClr>
                  <a:buFont typeface="+mj-lt"/>
                  <a:buAutoNum type="alphaLcPeriod" startAt="3"/>
                </a:pPr>
                <a14:m>
                  <m:oMath xmlns:m="http://schemas.openxmlformats.org/officeDocument/2006/math">
                    <m:r>
                      <a:rPr lang="es-MX" altLang="es-MX" sz="2800" i="1" dirty="0">
                        <a:solidFill>
                          <a:srgbClr val="000000"/>
                        </a:solidFill>
                        <a:latin typeface="Cambria Math" panose="02040503050406030204" pitchFamily="18" charset="0"/>
                        <a:cs typeface="Times New Roman" pitchFamily="18" charset="0"/>
                      </a:rPr>
                      <m:t>𝑃</m:t>
                    </m:r>
                    <m:r>
                      <a:rPr lang="es-MX" altLang="es-MX" sz="2800" i="1" dirty="0">
                        <a:solidFill>
                          <a:srgbClr val="000000"/>
                        </a:solidFill>
                        <a:latin typeface="Cambria Math" panose="02040503050406030204" pitchFamily="18" charset="0"/>
                        <a:cs typeface="Times New Roman" pitchFamily="18" charset="0"/>
                      </a:rPr>
                      <m:t>(</m:t>
                    </m:r>
                    <m:r>
                      <a:rPr lang="es-MX" altLang="es-MX" sz="2800" i="1" dirty="0">
                        <a:solidFill>
                          <a:srgbClr val="000000"/>
                        </a:solidFill>
                        <a:latin typeface="Cambria Math" panose="02040503050406030204" pitchFamily="18" charset="0"/>
                        <a:cs typeface="Times New Roman" pitchFamily="18" charset="0"/>
                      </a:rPr>
                      <m:t>𝑍</m:t>
                    </m:r>
                    <m:r>
                      <a:rPr lang="es-MX" altLang="es-MX" sz="2800" i="1" dirty="0">
                        <a:solidFill>
                          <a:srgbClr val="000000"/>
                        </a:solidFill>
                        <a:latin typeface="Cambria Math" panose="02040503050406030204" pitchFamily="18" charset="0"/>
                        <a:cs typeface="Times New Roman" pitchFamily="18" charset="0"/>
                      </a:rPr>
                      <m:t> ≥ </m:t>
                    </m:r>
                    <m:sSub>
                      <m:sSubPr>
                        <m:ctrlPr>
                          <a:rPr lang="es-MX" altLang="es-MX" sz="2800" i="1" dirty="0">
                            <a:solidFill>
                              <a:srgbClr val="000000"/>
                            </a:solidFill>
                            <a:latin typeface="Cambria Math" panose="02040503050406030204" pitchFamily="18" charset="0"/>
                            <a:cs typeface="Times New Roman" pitchFamily="18" charset="0"/>
                          </a:rPr>
                        </m:ctrlPr>
                      </m:sSubPr>
                      <m:e>
                        <m:r>
                          <a:rPr lang="es-MX" altLang="es-MX" sz="2800" i="1" dirty="0">
                            <a:solidFill>
                              <a:srgbClr val="000000"/>
                            </a:solidFill>
                            <a:latin typeface="Cambria Math" panose="02040503050406030204" pitchFamily="18" charset="0"/>
                            <a:cs typeface="Times New Roman" pitchFamily="18" charset="0"/>
                          </a:rPr>
                          <m:t>𝑧</m:t>
                        </m:r>
                      </m:e>
                      <m:sub>
                        <m:r>
                          <a:rPr lang="es-MX" altLang="es-MX" sz="2800" i="1" dirty="0">
                            <a:solidFill>
                              <a:srgbClr val="000000"/>
                            </a:solidFill>
                            <a:latin typeface="Cambria Math" panose="02040503050406030204" pitchFamily="18" charset="0"/>
                            <a:cs typeface="Times New Roman" pitchFamily="18" charset="0"/>
                          </a:rPr>
                          <m:t>0</m:t>
                        </m:r>
                      </m:sub>
                    </m:sSub>
                    <m:r>
                      <a:rPr lang="es-MX" altLang="es-MX" sz="2800" i="1" dirty="0">
                        <a:solidFill>
                          <a:srgbClr val="000000"/>
                        </a:solidFill>
                        <a:latin typeface="Cambria Math" panose="02040503050406030204" pitchFamily="18" charset="0"/>
                        <a:cs typeface="Times New Roman" pitchFamily="18" charset="0"/>
                      </a:rPr>
                      <m:t>) = 0.</m:t>
                    </m:r>
                  </m:oMath>
                </a14:m>
                <a:r>
                  <a:rPr lang="es-MX" altLang="es-MX" sz="2800" dirty="0">
                    <a:solidFill>
                      <a:srgbClr val="000000"/>
                    </a:solidFill>
                    <a:latin typeface="Bookman Old Style" pitchFamily="18" charset="0"/>
                    <a:cs typeface="Times New Roman" pitchFamily="18" charset="0"/>
                  </a:rPr>
                  <a:t>8643</a:t>
                </a:r>
              </a:p>
            </p:txBody>
          </p:sp>
        </mc:Choice>
        <mc:Fallback xmlns="">
          <p:sp>
            <p:nvSpPr>
              <p:cNvPr id="31746" name="Rectangle 15"/>
              <p:cNvSpPr>
                <a:spLocks noRot="1" noChangeAspect="1" noMove="1" noResize="1" noEditPoints="1" noAdjustHandles="1" noChangeArrowheads="1" noChangeShapeType="1" noTextEdit="1"/>
              </p:cNvSpPr>
              <p:nvPr/>
            </p:nvSpPr>
            <p:spPr bwMode="auto">
              <a:xfrm>
                <a:off x="583547" y="183061"/>
                <a:ext cx="4755007" cy="523220"/>
              </a:xfrm>
              <a:prstGeom prst="rect">
                <a:avLst/>
              </a:prstGeom>
              <a:blipFill>
                <a:blip r:embed="rId3"/>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grpSp>
        <p:nvGrpSpPr>
          <p:cNvPr id="37" name="Grupo 36"/>
          <p:cNvGrpSpPr/>
          <p:nvPr/>
        </p:nvGrpSpPr>
        <p:grpSpPr>
          <a:xfrm>
            <a:off x="7364922" y="3802003"/>
            <a:ext cx="644474" cy="522917"/>
            <a:chOff x="9238289" y="1698374"/>
            <a:chExt cx="644474" cy="522917"/>
          </a:xfrm>
        </p:grpSpPr>
        <mc:AlternateContent xmlns:mc="http://schemas.openxmlformats.org/markup-compatibility/2006" xmlns:a14="http://schemas.microsoft.com/office/drawing/2010/main">
          <mc:Choice Requires="a14">
            <p:sp>
              <p:nvSpPr>
                <p:cNvPr id="49180" name="Rectángulo redondeado 49179"/>
                <p:cNvSpPr/>
                <p:nvPr/>
              </p:nvSpPr>
              <p:spPr>
                <a:xfrm>
                  <a:off x="9238289" y="1873819"/>
                  <a:ext cx="644474" cy="347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MX" b="1" i="1" dirty="0">
                                <a:solidFill>
                                  <a:schemeClr val="tx1"/>
                                </a:solidFill>
                                <a:latin typeface="Cambria Math" panose="02040503050406030204" pitchFamily="18" charset="0"/>
                              </a:rPr>
                            </m:ctrlPr>
                          </m:sSubPr>
                          <m:e>
                            <m:r>
                              <a:rPr lang="es-MX" b="1" i="1" dirty="0">
                                <a:solidFill>
                                  <a:schemeClr val="tx1"/>
                                </a:solidFill>
                                <a:latin typeface="Cambria Math" panose="02040503050406030204" pitchFamily="18" charset="0"/>
                              </a:rPr>
                              <m:t>+</m:t>
                            </m:r>
                            <m:r>
                              <a:rPr lang="es-MX" b="1" i="1" dirty="0">
                                <a:solidFill>
                                  <a:schemeClr val="tx1"/>
                                </a:solidFill>
                                <a:latin typeface="Cambria Math" panose="02040503050406030204" pitchFamily="18" charset="0"/>
                              </a:rPr>
                              <m:t>𝒁</m:t>
                            </m:r>
                          </m:e>
                          <m:sub>
                            <m:r>
                              <a:rPr lang="es-MX" b="1" i="1" dirty="0">
                                <a:solidFill>
                                  <a:schemeClr val="tx1"/>
                                </a:solidFill>
                                <a:latin typeface="Cambria Math" panose="02040503050406030204" pitchFamily="18" charset="0"/>
                              </a:rPr>
                              <m:t>𝟎</m:t>
                            </m:r>
                          </m:sub>
                        </m:sSub>
                      </m:oMath>
                    </m:oMathPara>
                  </a14:m>
                  <a:endParaRPr lang="es-MX" b="1" dirty="0"/>
                </a:p>
              </p:txBody>
            </p:sp>
          </mc:Choice>
          <mc:Fallback xmlns="">
            <p:sp>
              <p:nvSpPr>
                <p:cNvPr id="49180" name="Rectángulo redondeado 49179"/>
                <p:cNvSpPr>
                  <a:spLocks noRot="1" noChangeAspect="1" noMove="1" noResize="1" noEditPoints="1" noAdjustHandles="1" noChangeArrowheads="1" noChangeShapeType="1" noTextEdit="1"/>
                </p:cNvSpPr>
                <p:nvPr/>
              </p:nvSpPr>
              <p:spPr>
                <a:xfrm>
                  <a:off x="9238289" y="1873819"/>
                  <a:ext cx="644474" cy="347472"/>
                </a:xfrm>
                <a:prstGeom prst="roundRect">
                  <a:avLst/>
                </a:prstGeom>
                <a:blipFill>
                  <a:blip r:embed="rId6"/>
                  <a:stretch>
                    <a:fillRect b="-3279"/>
                  </a:stretch>
                </a:blipFill>
              </p:spPr>
              <p:txBody>
                <a:bodyPr/>
                <a:lstStyle/>
                <a:p>
                  <a:r>
                    <a:rPr lang="es-MX">
                      <a:noFill/>
                    </a:rPr>
                    <a:t> </a:t>
                  </a:r>
                </a:p>
              </p:txBody>
            </p:sp>
          </mc:Fallback>
        </mc:AlternateContent>
        <p:cxnSp>
          <p:nvCxnSpPr>
            <p:cNvPr id="49182" name="Conector recto de flecha 49181"/>
            <p:cNvCxnSpPr>
              <a:endCxn id="49180" idx="0"/>
            </p:cNvCxnSpPr>
            <p:nvPr/>
          </p:nvCxnSpPr>
          <p:spPr>
            <a:xfrm>
              <a:off x="9560526" y="1698374"/>
              <a:ext cx="0" cy="175445"/>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0" name="Rectángulo redondeado 69"/>
          <p:cNvSpPr/>
          <p:nvPr/>
        </p:nvSpPr>
        <p:spPr>
          <a:xfrm>
            <a:off x="2836297" y="337392"/>
            <a:ext cx="411480" cy="347472"/>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b="1" dirty="0"/>
          </a:p>
        </p:txBody>
      </p:sp>
      <mc:AlternateContent xmlns:mc="http://schemas.openxmlformats.org/markup-compatibility/2006" xmlns:a14="http://schemas.microsoft.com/office/drawing/2010/main">
        <mc:Choice Requires="a14">
          <p:sp>
            <p:nvSpPr>
              <p:cNvPr id="100" name="Rectángulo redondeado 99"/>
              <p:cNvSpPr/>
              <p:nvPr/>
            </p:nvSpPr>
            <p:spPr>
              <a:xfrm>
                <a:off x="8035678" y="3977447"/>
                <a:ext cx="1061484" cy="347472"/>
              </a:xfrm>
              <a:prstGeom prst="roundRect">
                <a:avLst/>
              </a:prstGeom>
              <a:solidFill>
                <a:srgbClr val="36A84C"/>
              </a:solidFill>
              <a:ln>
                <a:solidFill>
                  <a:srgbClr val="36A8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s-MX" b="1" i="1" dirty="0">
                        <a:solidFill>
                          <a:schemeClr val="tx1">
                            <a:lumMod val="95000"/>
                            <a:lumOff val="5000"/>
                          </a:schemeClr>
                        </a:solidFill>
                        <a:latin typeface="Cambria Math" panose="02040503050406030204" pitchFamily="18" charset="0"/>
                      </a:rPr>
                      <m:t>=</m:t>
                    </m:r>
                  </m:oMath>
                </a14:m>
                <a:r>
                  <a:rPr lang="es-MX" b="1" dirty="0">
                    <a:solidFill>
                      <a:schemeClr val="tx1">
                        <a:lumMod val="95000"/>
                        <a:lumOff val="5000"/>
                      </a:schemeClr>
                    </a:solidFill>
                  </a:rPr>
                  <a:t>-1.1</a:t>
                </a:r>
              </a:p>
            </p:txBody>
          </p:sp>
        </mc:Choice>
        <mc:Fallback xmlns="">
          <p:sp>
            <p:nvSpPr>
              <p:cNvPr id="100" name="Rectángulo redondeado 99"/>
              <p:cNvSpPr>
                <a:spLocks noRot="1" noChangeAspect="1" noMove="1" noResize="1" noEditPoints="1" noAdjustHandles="1" noChangeArrowheads="1" noChangeShapeType="1" noTextEdit="1"/>
              </p:cNvSpPr>
              <p:nvPr/>
            </p:nvSpPr>
            <p:spPr>
              <a:xfrm>
                <a:off x="8035678" y="3977447"/>
                <a:ext cx="1061484" cy="347472"/>
              </a:xfrm>
              <a:prstGeom prst="roundRect">
                <a:avLst/>
              </a:prstGeom>
              <a:blipFill>
                <a:blip r:embed="rId7"/>
                <a:stretch>
                  <a:fillRect t="-8197" b="-26230"/>
                </a:stretch>
              </a:blipFill>
              <a:ln>
                <a:solidFill>
                  <a:srgbClr val="36A84C"/>
                </a:solidFill>
              </a:ln>
            </p:spPr>
            <p:txBody>
              <a:bodyPr/>
              <a:lstStyle/>
              <a:p>
                <a:r>
                  <a:rPr lang="es-MX">
                    <a:noFill/>
                  </a:rPr>
                  <a:t> </a:t>
                </a:r>
              </a:p>
            </p:txBody>
          </p:sp>
        </mc:Fallback>
      </mc:AlternateContent>
      <p:sp>
        <p:nvSpPr>
          <p:cNvPr id="14" name="Rectángulo redondeado 13"/>
          <p:cNvSpPr/>
          <p:nvPr/>
        </p:nvSpPr>
        <p:spPr>
          <a:xfrm>
            <a:off x="4397771" y="2938516"/>
            <a:ext cx="1122637" cy="333512"/>
          </a:xfrm>
          <a:prstGeom prst="roundRect">
            <a:avLst/>
          </a:prstGeom>
          <a:solidFill>
            <a:srgbClr val="E389D0"/>
          </a:solidFill>
          <a:ln>
            <a:solidFill>
              <a:srgbClr val="E389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13" name="CuadroTexto 12"/>
              <p:cNvSpPr txBox="1"/>
              <p:nvPr/>
            </p:nvSpPr>
            <p:spPr>
              <a:xfrm>
                <a:off x="2535295" y="2858650"/>
                <a:ext cx="2985113" cy="461665"/>
              </a:xfrm>
              <a:prstGeom prst="rect">
                <a:avLst/>
              </a:prstGeom>
              <a:noFill/>
            </p:spPr>
            <p:txBody>
              <a:bodyPr wrap="none" rtlCol="0">
                <a:spAutoFit/>
              </a:bodyPr>
              <a:lstStyle/>
              <a:p>
                <a14:m>
                  <m:oMath xmlns:m="http://schemas.openxmlformats.org/officeDocument/2006/math">
                    <m:r>
                      <a:rPr lang="es-MX" sz="2400" i="1">
                        <a:latin typeface="Cambria Math" panose="02040503050406030204" pitchFamily="18" charset="0"/>
                      </a:rPr>
                      <m:t>1−0.8643=</m:t>
                    </m:r>
                    <m:r>
                      <a:rPr lang="es-MX" sz="2400" b="1" i="1">
                        <a:latin typeface="Cambria Math" panose="02040503050406030204" pitchFamily="18" charset="0"/>
                      </a:rPr>
                      <m:t>𝟎</m:t>
                    </m:r>
                    <m:r>
                      <a:rPr lang="es-MX" sz="2400" b="1" i="1">
                        <a:latin typeface="Cambria Math" panose="02040503050406030204" pitchFamily="18" charset="0"/>
                      </a:rPr>
                      <m:t>.</m:t>
                    </m:r>
                  </m:oMath>
                </a14:m>
                <a:r>
                  <a:rPr lang="es-MX" sz="2400" b="1" dirty="0"/>
                  <a:t>1357</a:t>
                </a:r>
              </a:p>
            </p:txBody>
          </p:sp>
        </mc:Choice>
        <mc:Fallback xmlns="">
          <p:sp>
            <p:nvSpPr>
              <p:cNvPr id="13" name="CuadroTexto 12"/>
              <p:cNvSpPr txBox="1">
                <a:spLocks noRot="1" noChangeAspect="1" noMove="1" noResize="1" noEditPoints="1" noAdjustHandles="1" noChangeArrowheads="1" noChangeShapeType="1" noTextEdit="1"/>
              </p:cNvSpPr>
              <p:nvPr/>
            </p:nvSpPr>
            <p:spPr>
              <a:xfrm>
                <a:off x="2535295" y="2858650"/>
                <a:ext cx="2985113" cy="461665"/>
              </a:xfrm>
              <a:prstGeom prst="rect">
                <a:avLst/>
              </a:prstGeom>
              <a:blipFill>
                <a:blip r:embed="rId8"/>
                <a:stretch>
                  <a:fillRect l="-612" t="-10526" r="-612" b="-28947"/>
                </a:stretch>
              </a:blipFill>
            </p:spPr>
            <p:txBody>
              <a:bodyPr/>
              <a:lstStyle/>
              <a:p>
                <a:r>
                  <a:rPr lang="es-MX">
                    <a:noFill/>
                  </a:rPr>
                  <a:t> </a:t>
                </a:r>
              </a:p>
            </p:txBody>
          </p:sp>
        </mc:Fallback>
      </mc:AlternateContent>
      <p:cxnSp>
        <p:nvCxnSpPr>
          <p:cNvPr id="17" name="Conector recto de flecha 16"/>
          <p:cNvCxnSpPr>
            <a:stCxn id="14" idx="3"/>
          </p:cNvCxnSpPr>
          <p:nvPr/>
        </p:nvCxnSpPr>
        <p:spPr>
          <a:xfrm>
            <a:off x="5520408" y="3105273"/>
            <a:ext cx="2002701" cy="439523"/>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curvado 30"/>
          <p:cNvCxnSpPr>
            <a:stCxn id="4" idx="3"/>
          </p:cNvCxnSpPr>
          <p:nvPr/>
        </p:nvCxnSpPr>
        <p:spPr>
          <a:xfrm>
            <a:off x="5238009" y="477705"/>
            <a:ext cx="2525426" cy="2299401"/>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uadroTexto 11"/>
              <p:cNvSpPr txBox="1"/>
              <p:nvPr/>
            </p:nvSpPr>
            <p:spPr>
              <a:xfrm>
                <a:off x="2751525" y="4324339"/>
                <a:ext cx="3821046" cy="1477328"/>
              </a:xfrm>
              <a:prstGeom prst="rect">
                <a:avLst/>
              </a:prstGeom>
              <a:noFill/>
            </p:spPr>
            <p:txBody>
              <a:bodyPr wrap="none" rtlCol="0">
                <a:spAutoFit/>
              </a:bodyPr>
              <a:lstStyle/>
              <a:p>
                <a:r>
                  <a:rPr lang="es-MX" dirty="0"/>
                  <a:t>Buscamos este valor:</a:t>
                </a:r>
              </a:p>
              <a:p>
                <a:endParaRPr lang="es-MX" dirty="0"/>
              </a:p>
              <a:p>
                <a:r>
                  <a:rPr lang="es-MX" dirty="0"/>
                  <a:t>Para </a:t>
                </a:r>
                <a14:m>
                  <m:oMath xmlns:m="http://schemas.openxmlformats.org/officeDocument/2006/math">
                    <m:r>
                      <a:rPr lang="es-MX" i="1" dirty="0">
                        <a:latin typeface="Cambria Math" panose="02040503050406030204" pitchFamily="18" charset="0"/>
                      </a:rPr>
                      <m:t>𝑧</m:t>
                    </m:r>
                    <m:r>
                      <a:rPr lang="es-MX" i="1" dirty="0">
                        <a:latin typeface="Cambria Math" panose="02040503050406030204" pitchFamily="18" charset="0"/>
                      </a:rPr>
                      <m:t>=−1.1       0.13567≈0.1357</m:t>
                    </m:r>
                  </m:oMath>
                </a14:m>
                <a:endParaRPr lang="es-MX" dirty="0"/>
              </a:p>
              <a:p>
                <a:endParaRPr lang="es-MX" dirty="0"/>
              </a:p>
              <a:p>
                <a:r>
                  <a:rPr lang="es-MX" dirty="0"/>
                  <a:t>Entonces el valor de </a:t>
                </a:r>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𝑧</m:t>
                        </m:r>
                      </m:e>
                      <m:sub>
                        <m:r>
                          <a:rPr lang="es-MX" i="1">
                            <a:latin typeface="Cambria Math" panose="02040503050406030204" pitchFamily="18" charset="0"/>
                          </a:rPr>
                          <m:t>0</m:t>
                        </m:r>
                      </m:sub>
                    </m:sSub>
                    <m:r>
                      <a:rPr lang="es-MX" i="1">
                        <a:latin typeface="Cambria Math" panose="02040503050406030204" pitchFamily="18" charset="0"/>
                      </a:rPr>
                      <m:t>=−1.1</m:t>
                    </m:r>
                  </m:oMath>
                </a14:m>
                <a:endParaRPr lang="es-MX" dirty="0"/>
              </a:p>
            </p:txBody>
          </p:sp>
        </mc:Choice>
        <mc:Fallback xmlns="">
          <p:sp>
            <p:nvSpPr>
              <p:cNvPr id="12" name="CuadroTexto 11"/>
              <p:cNvSpPr txBox="1">
                <a:spLocks noRot="1" noChangeAspect="1" noMove="1" noResize="1" noEditPoints="1" noAdjustHandles="1" noChangeArrowheads="1" noChangeShapeType="1" noTextEdit="1"/>
              </p:cNvSpPr>
              <p:nvPr/>
            </p:nvSpPr>
            <p:spPr>
              <a:xfrm>
                <a:off x="2751525" y="4324339"/>
                <a:ext cx="3821046" cy="1477328"/>
              </a:xfrm>
              <a:prstGeom prst="rect">
                <a:avLst/>
              </a:prstGeom>
              <a:blipFill>
                <a:blip r:embed="rId9"/>
                <a:stretch>
                  <a:fillRect l="-1276" t="-2058" b="-5350"/>
                </a:stretch>
              </a:blipFill>
            </p:spPr>
            <p:txBody>
              <a:bodyPr/>
              <a:lstStyle/>
              <a:p>
                <a:r>
                  <a:rPr lang="es-MX">
                    <a:noFill/>
                  </a:rPr>
                  <a:t> </a:t>
                </a:r>
              </a:p>
            </p:txBody>
          </p:sp>
        </mc:Fallback>
      </mc:AlternateContent>
      <p:cxnSp>
        <p:nvCxnSpPr>
          <p:cNvPr id="33" name="Conector recto de flecha 32"/>
          <p:cNvCxnSpPr>
            <a:endCxn id="12" idx="0"/>
          </p:cNvCxnSpPr>
          <p:nvPr/>
        </p:nvCxnSpPr>
        <p:spPr>
          <a:xfrm flipH="1">
            <a:off x="4662048" y="3320315"/>
            <a:ext cx="231212" cy="1004025"/>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2417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770" name="Rectangle 5"/>
              <p:cNvSpPr>
                <a:spLocks noChangeArrowheads="1"/>
              </p:cNvSpPr>
              <p:nvPr/>
            </p:nvSpPr>
            <p:spPr bwMode="auto">
              <a:xfrm>
                <a:off x="768097" y="1527810"/>
                <a:ext cx="4069080" cy="420884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0"/>
                  </a:spcBef>
                  <a:buClrTx/>
                  <a:buFontTx/>
                  <a:buNone/>
                </a:pPr>
                <a:endParaRPr lang="es-MX" altLang="es-MX" sz="2000" b="1" dirty="0">
                  <a:latin typeface="Bookman Old Style" pitchFamily="18" charset="0"/>
                </a:endParaRPr>
              </a:p>
              <a:p>
                <a:pPr algn="just">
                  <a:buNone/>
                </a:pPr>
                <a:r>
                  <a:rPr lang="es-MX" sz="2000" dirty="0">
                    <a:latin typeface="Bookman Old Style" panose="02050604050505020204" pitchFamily="18" charset="0"/>
                  </a:rPr>
                  <a:t>Un artículo de 1995 sugiere que la concentración de sustrato (mg/cm3) del afluente que llega a un reactor está normalmente distribuida con </a:t>
                </a:r>
                <a:r>
                  <a:rPr lang="es-MX" sz="2000" i="1" dirty="0">
                    <a:latin typeface="Bookman Old Style" panose="02050604050505020204" pitchFamily="18" charset="0"/>
                  </a:rPr>
                  <a:t> </a:t>
                </a:r>
                <a:r>
                  <a:rPr lang="es-MX" sz="2000" dirty="0">
                    <a:latin typeface="Bookman Old Style" panose="02050604050505020204" pitchFamily="18" charset="0"/>
                  </a:rPr>
                  <a:t> </a:t>
                </a:r>
                <a14:m>
                  <m:oMath xmlns:m="http://schemas.openxmlformats.org/officeDocument/2006/math">
                    <m:r>
                      <a:rPr lang="es-MX" sz="2000" i="1" dirty="0">
                        <a:latin typeface="Cambria Math" panose="02040503050406030204" pitchFamily="18" charset="0"/>
                      </a:rPr>
                      <m:t>𝜇</m:t>
                    </m:r>
                    <m:r>
                      <a:rPr lang="es-MX" sz="2000" i="1" dirty="0">
                        <a:latin typeface="Cambria Math"/>
                      </a:rPr>
                      <m:t>=</m:t>
                    </m:r>
                    <m:r>
                      <a:rPr lang="es-MX" sz="2000" i="1" dirty="0">
                        <a:latin typeface="Cambria Math" panose="02040503050406030204" pitchFamily="18" charset="0"/>
                      </a:rPr>
                      <m:t>0.30</m:t>
                    </m:r>
                  </m:oMath>
                </a14:m>
                <a:r>
                  <a:rPr lang="es-MX" sz="2000" dirty="0">
                    <a:latin typeface="Bookman Old Style" panose="02050604050505020204" pitchFamily="18" charset="0"/>
                  </a:rPr>
                  <a:t> y </a:t>
                </a:r>
                <a:r>
                  <a:rPr lang="es-MX" sz="2000" i="1" dirty="0">
                    <a:latin typeface="Bookman Old Style" panose="02050604050505020204" pitchFamily="18" charset="0"/>
                  </a:rPr>
                  <a:t> </a:t>
                </a:r>
                <a:r>
                  <a:rPr lang="es-MX" sz="2000" dirty="0">
                    <a:latin typeface="Bookman Old Style" panose="02050604050505020204" pitchFamily="18" charset="0"/>
                  </a:rPr>
                  <a:t> </a:t>
                </a:r>
                <a14:m>
                  <m:oMath xmlns:m="http://schemas.openxmlformats.org/officeDocument/2006/math">
                    <m:r>
                      <a:rPr lang="es-MX" sz="2000" i="1" dirty="0">
                        <a:latin typeface="Cambria Math" panose="02040503050406030204" pitchFamily="18" charset="0"/>
                      </a:rPr>
                      <m:t>𝜎</m:t>
                    </m:r>
                    <m:r>
                      <a:rPr lang="es-MX" sz="2000" i="1" dirty="0">
                        <a:latin typeface="Cambria Math" panose="02040503050406030204" pitchFamily="18" charset="0"/>
                      </a:rPr>
                      <m:t>=0.06</m:t>
                    </m:r>
                  </m:oMath>
                </a14:m>
                <a:r>
                  <a:rPr lang="es-MX" sz="2000" dirty="0">
                    <a:latin typeface="Bookman Old Style" panose="02050604050505020204" pitchFamily="18" charset="0"/>
                  </a:rPr>
                  <a:t>. </a:t>
                </a:r>
              </a:p>
              <a:p>
                <a:pPr marL="514350" indent="-514350" algn="just">
                  <a:buClr>
                    <a:srgbClr val="006600"/>
                  </a:buClr>
                  <a:buFont typeface="+mj-lt"/>
                  <a:buAutoNum type="alphaLcPeriod"/>
                </a:pPr>
                <a:endParaRPr lang="es-MX" sz="2000" dirty="0">
                  <a:latin typeface="Bookman Old Style" panose="02050604050505020204" pitchFamily="18" charset="0"/>
                </a:endParaRPr>
              </a:p>
              <a:p>
                <a:pPr marL="514350" indent="-514350" algn="just">
                  <a:buClr>
                    <a:srgbClr val="006600"/>
                  </a:buClr>
                  <a:buFont typeface="+mj-lt"/>
                  <a:buAutoNum type="alphaLcPeriod" startAt="3"/>
                </a:pPr>
                <a:r>
                  <a:rPr lang="es-MX" sz="2000" dirty="0">
                    <a:latin typeface="Bookman Old Style" panose="02050604050505020204" pitchFamily="18" charset="0"/>
                  </a:rPr>
                  <a:t>¿Qué valor mínimo de concentración caracteriza el 5% más grande de todos los valores de concentración?</a:t>
                </a:r>
                <a:endParaRPr lang="es-MX" altLang="es-MX" sz="2000" dirty="0">
                  <a:latin typeface="Bookman Old Style" panose="02050604050505020204" pitchFamily="18" charset="0"/>
                  <a:sym typeface="Symbol" pitchFamily="18" charset="2"/>
                </a:endParaRPr>
              </a:p>
            </p:txBody>
          </p:sp>
        </mc:Choice>
        <mc:Fallback xmlns="">
          <p:sp>
            <p:nvSpPr>
              <p:cNvPr id="32770" name="Rectangle 5"/>
              <p:cNvSpPr>
                <a:spLocks noRot="1" noChangeAspect="1" noMove="1" noResize="1" noEditPoints="1" noAdjustHandles="1" noChangeArrowheads="1" noChangeShapeType="1" noTextEdit="1"/>
              </p:cNvSpPr>
              <p:nvPr/>
            </p:nvSpPr>
            <p:spPr bwMode="auto">
              <a:xfrm>
                <a:off x="768097" y="1527810"/>
                <a:ext cx="4069080" cy="4208844"/>
              </a:xfrm>
              <a:prstGeom prst="rect">
                <a:avLst/>
              </a:prstGeom>
              <a:blipFill>
                <a:blip r:embed="rId2"/>
                <a:stretch>
                  <a:fillRect l="-1497" r="-1497" b="-202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sp>
        <p:nvSpPr>
          <p:cNvPr id="4" name="Rectangle 33"/>
          <p:cNvSpPr>
            <a:spLocks noChangeArrowheads="1"/>
          </p:cNvSpPr>
          <p:nvPr/>
        </p:nvSpPr>
        <p:spPr bwMode="auto">
          <a:xfrm>
            <a:off x="768096" y="300497"/>
            <a:ext cx="5218032" cy="769441"/>
          </a:xfrm>
          <a:prstGeom prst="rect">
            <a:avLst/>
          </a:prstGeom>
        </p:spPr>
        <p:txBody>
          <a:bodyPr vert="horz" anchor="ctr">
            <a:normAutofit fontScale="97500"/>
          </a:bodyPr>
          <a:lstStyle/>
          <a:p>
            <a:pPr>
              <a:spcBef>
                <a:spcPct val="0"/>
              </a:spcBef>
            </a:pPr>
            <a:r>
              <a:rPr lang="es-MX" altLang="es-MX" sz="4400" cap="small" dirty="0">
                <a:solidFill>
                  <a:schemeClr val="tx2"/>
                </a:solidFill>
                <a:latin typeface="+mj-lt"/>
                <a:ea typeface="+mj-ea"/>
                <a:cs typeface="+mj-cs"/>
                <a:sym typeface="Symbol" pitchFamily="18" charset="2"/>
              </a:rPr>
              <a:t>Ejemplos de aplicación</a:t>
            </a:r>
            <a:endParaRPr lang="es-MX" altLang="es-MX" sz="4400" cap="small" dirty="0">
              <a:solidFill>
                <a:schemeClr val="tx2"/>
              </a:solidFill>
              <a:latin typeface="+mj-lt"/>
              <a:ea typeface="+mj-ea"/>
              <a:cs typeface="+mj-cs"/>
            </a:endParaRPr>
          </a:p>
        </p:txBody>
      </p:sp>
    </p:spTree>
    <p:extLst>
      <p:ext uri="{BB962C8B-B14F-4D97-AF65-F5344CB8AC3E}">
        <p14:creationId xmlns:p14="http://schemas.microsoft.com/office/powerpoint/2010/main" val="22468925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52061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p:cNvSpPr>
            <a:spLocks noChangeArrowheads="1"/>
          </p:cNvSpPr>
          <p:nvPr/>
        </p:nvSpPr>
        <p:spPr bwMode="auto">
          <a:xfrm>
            <a:off x="894425" y="294801"/>
            <a:ext cx="1081688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marL="514350" indent="-514350" algn="just">
              <a:buClr>
                <a:srgbClr val="006600"/>
              </a:buClr>
              <a:buFont typeface="+mj-lt"/>
              <a:buAutoNum type="alphaLcPeriod" startAt="3"/>
            </a:pPr>
            <a:r>
              <a:rPr lang="es-MX" dirty="0">
                <a:latin typeface="Bookman Old Style" panose="02050604050505020204" pitchFamily="18" charset="0"/>
              </a:rPr>
              <a:t>¿Qué valor mínimo de concentración caracteriza el 5% más grande de todos los valores de concentración?</a:t>
            </a:r>
            <a:endParaRPr lang="es-MX" altLang="es-MX" dirty="0">
              <a:latin typeface="Bookman Old Style" panose="02050604050505020204" pitchFamily="18" charset="0"/>
              <a:sym typeface="Symbol" pitchFamily="18" charset="2"/>
            </a:endParaRPr>
          </a:p>
        </p:txBody>
      </p:sp>
      <p:grpSp>
        <p:nvGrpSpPr>
          <p:cNvPr id="15" name="14 Grupo"/>
          <p:cNvGrpSpPr/>
          <p:nvPr/>
        </p:nvGrpSpPr>
        <p:grpSpPr>
          <a:xfrm>
            <a:off x="3946281" y="2939570"/>
            <a:ext cx="4258734" cy="2222991"/>
            <a:chOff x="618066" y="2338494"/>
            <a:chExt cx="3285067" cy="1686913"/>
          </a:xfrm>
        </p:grpSpPr>
        <p:pic>
          <p:nvPicPr>
            <p:cNvPr id="7" name="6 Imagen"/>
            <p:cNvPicPr>
              <a:picLocks noChangeAspect="1"/>
            </p:cNvPicPr>
            <p:nvPr/>
          </p:nvPicPr>
          <p:blipFill rotWithShape="1">
            <a:blip r:embed="rId2">
              <a:extLst>
                <a:ext uri="{28A0092B-C50C-407E-A947-70E740481C1C}">
                  <a14:useLocalDpi xmlns:a14="http://schemas.microsoft.com/office/drawing/2010/main" val="0"/>
                </a:ext>
              </a:extLst>
            </a:blip>
            <a:srcRect l="8689" t="12518" r="4998" b="17740"/>
            <a:stretch/>
          </p:blipFill>
          <p:spPr>
            <a:xfrm>
              <a:off x="618066" y="2338494"/>
              <a:ext cx="3285067" cy="1686913"/>
            </a:xfrm>
            <a:prstGeom prst="rect">
              <a:avLst/>
            </a:prstGeom>
          </p:spPr>
        </p:pic>
        <p:cxnSp>
          <p:nvCxnSpPr>
            <p:cNvPr id="8" name="7 Conector recto"/>
            <p:cNvCxnSpPr/>
            <p:nvPr/>
          </p:nvCxnSpPr>
          <p:spPr>
            <a:xfrm flipV="1">
              <a:off x="2920923" y="2971800"/>
              <a:ext cx="0" cy="98213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 name="10 Conector recto"/>
            <p:cNvCxnSpPr/>
            <p:nvPr/>
          </p:nvCxnSpPr>
          <p:spPr>
            <a:xfrm flipV="1">
              <a:off x="1608590" y="2971800"/>
              <a:ext cx="0" cy="98213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sp>
        <p:nvSpPr>
          <p:cNvPr id="10" name="9 CuadroTexto"/>
          <p:cNvSpPr txBox="1"/>
          <p:nvPr/>
        </p:nvSpPr>
        <p:spPr>
          <a:xfrm>
            <a:off x="3092058" y="4159643"/>
            <a:ext cx="1420581" cy="523220"/>
          </a:xfrm>
          <a:prstGeom prst="rect">
            <a:avLst/>
          </a:prstGeom>
          <a:noFill/>
        </p:spPr>
        <p:txBody>
          <a:bodyPr wrap="none" rtlCol="0">
            <a:spAutoFit/>
          </a:bodyPr>
          <a:lstStyle/>
          <a:p>
            <a:pPr algn="ctr"/>
            <a:r>
              <a:rPr lang="es-MX" sz="1400" dirty="0">
                <a:latin typeface="Bookman Old Style" panose="02050604050505020204" pitchFamily="18" charset="0"/>
              </a:rPr>
              <a:t>Menor </a:t>
            </a:r>
          </a:p>
          <a:p>
            <a:pPr algn="ctr"/>
            <a:r>
              <a:rPr lang="es-MX" sz="1400" dirty="0">
                <a:latin typeface="Bookman Old Style" panose="02050604050505020204" pitchFamily="18" charset="0"/>
              </a:rPr>
              <a:t>concentración</a:t>
            </a:r>
          </a:p>
        </p:txBody>
      </p:sp>
      <p:sp>
        <p:nvSpPr>
          <p:cNvPr id="13" name="12 CuadroTexto"/>
          <p:cNvSpPr txBox="1"/>
          <p:nvPr/>
        </p:nvSpPr>
        <p:spPr>
          <a:xfrm>
            <a:off x="5345320" y="2323213"/>
            <a:ext cx="1460656" cy="523220"/>
          </a:xfrm>
          <a:prstGeom prst="rect">
            <a:avLst/>
          </a:prstGeom>
          <a:noFill/>
        </p:spPr>
        <p:txBody>
          <a:bodyPr wrap="none" rtlCol="0">
            <a:spAutoFit/>
          </a:bodyPr>
          <a:lstStyle/>
          <a:p>
            <a:pPr algn="ctr"/>
            <a:r>
              <a:rPr lang="es-MX" sz="1400" dirty="0">
                <a:latin typeface="Bookman Old Style" panose="02050604050505020204" pitchFamily="18" charset="0"/>
              </a:rPr>
              <a:t>Concentración</a:t>
            </a:r>
          </a:p>
          <a:p>
            <a:pPr algn="ctr"/>
            <a:r>
              <a:rPr lang="es-MX" sz="1400" dirty="0">
                <a:latin typeface="Bookman Old Style" panose="02050604050505020204" pitchFamily="18" charset="0"/>
              </a:rPr>
              <a:t>media</a:t>
            </a:r>
          </a:p>
        </p:txBody>
      </p:sp>
      <p:sp>
        <p:nvSpPr>
          <p:cNvPr id="14" name="13 CuadroTexto"/>
          <p:cNvSpPr txBox="1"/>
          <p:nvPr/>
        </p:nvSpPr>
        <p:spPr>
          <a:xfrm>
            <a:off x="7154829" y="4215978"/>
            <a:ext cx="1420581" cy="523220"/>
          </a:xfrm>
          <a:prstGeom prst="rect">
            <a:avLst/>
          </a:prstGeom>
          <a:noFill/>
        </p:spPr>
        <p:txBody>
          <a:bodyPr wrap="none" rtlCol="0">
            <a:spAutoFit/>
          </a:bodyPr>
          <a:lstStyle/>
          <a:p>
            <a:pPr algn="ctr"/>
            <a:r>
              <a:rPr lang="es-MX" sz="1400" dirty="0">
                <a:latin typeface="Bookman Old Style" panose="02050604050505020204" pitchFamily="18" charset="0"/>
              </a:rPr>
              <a:t>Mayor </a:t>
            </a:r>
          </a:p>
          <a:p>
            <a:pPr algn="ctr"/>
            <a:r>
              <a:rPr lang="es-MX" sz="1400" dirty="0">
                <a:latin typeface="Bookman Old Style" panose="02050604050505020204" pitchFamily="18" charset="0"/>
              </a:rPr>
              <a:t>concentración</a:t>
            </a:r>
          </a:p>
        </p:txBody>
      </p:sp>
      <p:sp>
        <p:nvSpPr>
          <p:cNvPr id="2" name="Elipse 1"/>
          <p:cNvSpPr/>
          <p:nvPr/>
        </p:nvSpPr>
        <p:spPr>
          <a:xfrm>
            <a:off x="6698966" y="4084513"/>
            <a:ext cx="2176272" cy="1309373"/>
          </a:xfrm>
          <a:prstGeom prst="ellipse">
            <a:avLst/>
          </a:prstGeom>
          <a:noFill/>
          <a:ln w="762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59976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36 Rectángulo redondeado"/>
          <p:cNvSpPr/>
          <p:nvPr/>
        </p:nvSpPr>
        <p:spPr>
          <a:xfrm>
            <a:off x="3033397" y="4828720"/>
            <a:ext cx="1727200" cy="863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770" name="Rectangle 5"/>
          <p:cNvSpPr>
            <a:spLocks noChangeArrowheads="1"/>
          </p:cNvSpPr>
          <p:nvPr/>
        </p:nvSpPr>
        <p:spPr bwMode="auto">
          <a:xfrm>
            <a:off x="788894" y="249179"/>
            <a:ext cx="1059538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marL="514350" indent="-514350" algn="just">
              <a:buClr>
                <a:srgbClr val="006600"/>
              </a:buClr>
              <a:buFont typeface="+mj-lt"/>
              <a:buAutoNum type="alphaLcPeriod" startAt="3"/>
            </a:pPr>
            <a:r>
              <a:rPr lang="es-MX" sz="2400" dirty="0">
                <a:latin typeface="Bookman Old Style" panose="02050604050505020204" pitchFamily="18" charset="0"/>
              </a:rPr>
              <a:t>¿Qué valor mínimo de concentración caracteriza el 5% más grande de todos los valores de concentración?</a:t>
            </a:r>
            <a:endParaRPr lang="es-MX" altLang="es-MX" sz="2400" dirty="0">
              <a:latin typeface="Bookman Old Style" panose="02050604050505020204" pitchFamily="18" charset="0"/>
              <a:sym typeface="Symbol" pitchFamily="18" charset="2"/>
            </a:endParaRPr>
          </a:p>
        </p:txBody>
      </p:sp>
      <p:pic>
        <p:nvPicPr>
          <p:cNvPr id="2" name="1 Imagen"/>
          <p:cNvPicPr>
            <a:picLocks noChangeAspect="1"/>
          </p:cNvPicPr>
          <p:nvPr/>
        </p:nvPicPr>
        <p:blipFill rotWithShape="1">
          <a:blip r:embed="rId2">
            <a:extLst>
              <a:ext uri="{28A0092B-C50C-407E-A947-70E740481C1C}">
                <a14:useLocalDpi xmlns:a14="http://schemas.microsoft.com/office/drawing/2010/main" val="0"/>
              </a:ext>
            </a:extLst>
          </a:blip>
          <a:srcRect l="7048" t="4836" r="3973" b="17417"/>
          <a:stretch/>
        </p:blipFill>
        <p:spPr>
          <a:xfrm>
            <a:off x="2051606" y="1197864"/>
            <a:ext cx="3358595" cy="1865027"/>
          </a:xfrm>
          <a:prstGeom prst="rect">
            <a:avLst/>
          </a:prstGeom>
        </p:spPr>
      </p:pic>
      <p:cxnSp>
        <p:nvCxnSpPr>
          <p:cNvPr id="12" name="11 Conector recto"/>
          <p:cNvCxnSpPr/>
          <p:nvPr/>
        </p:nvCxnSpPr>
        <p:spPr>
          <a:xfrm flipV="1">
            <a:off x="4393973" y="2622443"/>
            <a:ext cx="0" cy="3747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4 CuadroTexto"/>
              <p:cNvSpPr txBox="1"/>
              <p:nvPr/>
            </p:nvSpPr>
            <p:spPr>
              <a:xfrm>
                <a:off x="4162949" y="3062889"/>
                <a:ext cx="4626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a:rPr>
                            <m:t>𝑧</m:t>
                          </m:r>
                        </m:e>
                        <m:sub>
                          <m:r>
                            <a:rPr lang="es-MX" i="1">
                              <a:latin typeface="Cambria Math"/>
                            </a:rPr>
                            <m:t>0</m:t>
                          </m:r>
                        </m:sub>
                      </m:sSub>
                    </m:oMath>
                  </m:oMathPara>
                </a14:m>
                <a:endParaRPr lang="es-MX" dirty="0"/>
              </a:p>
            </p:txBody>
          </p:sp>
        </mc:Choice>
        <mc:Fallback xmlns="">
          <p:sp>
            <p:nvSpPr>
              <p:cNvPr id="5" name="4 CuadroTexto"/>
              <p:cNvSpPr txBox="1">
                <a:spLocks noRot="1" noChangeAspect="1" noMove="1" noResize="1" noEditPoints="1" noAdjustHandles="1" noChangeArrowheads="1" noChangeShapeType="1" noTextEdit="1"/>
              </p:cNvSpPr>
              <p:nvPr/>
            </p:nvSpPr>
            <p:spPr>
              <a:xfrm>
                <a:off x="4162949" y="3062889"/>
                <a:ext cx="462691" cy="369332"/>
              </a:xfrm>
              <a:prstGeom prst="rect">
                <a:avLst/>
              </a:prstGeom>
              <a:blipFill>
                <a:blip r:embed="rId3"/>
                <a:stretch>
                  <a:fillRect/>
                </a:stretch>
              </a:blipFill>
            </p:spPr>
            <p:txBody>
              <a:bodyPr/>
              <a:lstStyle/>
              <a:p>
                <a:r>
                  <a:rPr lang="es-MX">
                    <a:noFill/>
                  </a:rPr>
                  <a:t> </a:t>
                </a:r>
              </a:p>
            </p:txBody>
          </p:sp>
        </mc:Fallback>
      </mc:AlternateContent>
      <p:sp>
        <p:nvSpPr>
          <p:cNvPr id="16" name="15 CuadroTexto"/>
          <p:cNvSpPr txBox="1"/>
          <p:nvPr/>
        </p:nvSpPr>
        <p:spPr>
          <a:xfrm>
            <a:off x="4557102" y="2584094"/>
            <a:ext cx="669543" cy="307777"/>
          </a:xfrm>
          <a:prstGeom prst="rect">
            <a:avLst/>
          </a:prstGeom>
          <a:noFill/>
        </p:spPr>
        <p:txBody>
          <a:bodyPr wrap="square" rtlCol="0">
            <a:spAutoFit/>
          </a:bodyPr>
          <a:lstStyle/>
          <a:p>
            <a:pPr algn="ctr"/>
            <a:r>
              <a:rPr lang="es-MX" sz="1400" dirty="0">
                <a:latin typeface="Bookman Old Style" panose="02050604050505020204" pitchFamily="18" charset="0"/>
              </a:rPr>
              <a:t>5 %</a:t>
            </a:r>
          </a:p>
        </p:txBody>
      </p:sp>
      <p:sp>
        <p:nvSpPr>
          <p:cNvPr id="17" name="16 CuadroTexto"/>
          <p:cNvSpPr txBox="1"/>
          <p:nvPr/>
        </p:nvSpPr>
        <p:spPr>
          <a:xfrm>
            <a:off x="3030874" y="2364853"/>
            <a:ext cx="817739" cy="307777"/>
          </a:xfrm>
          <a:prstGeom prst="rect">
            <a:avLst/>
          </a:prstGeom>
          <a:noFill/>
        </p:spPr>
        <p:txBody>
          <a:bodyPr wrap="square" rtlCol="0">
            <a:spAutoFit/>
          </a:bodyPr>
          <a:lstStyle/>
          <a:p>
            <a:pPr algn="ctr"/>
            <a:r>
              <a:rPr lang="es-MX" sz="1400" dirty="0">
                <a:latin typeface="Bookman Old Style" panose="02050604050505020204" pitchFamily="18" charset="0"/>
              </a:rPr>
              <a:t>95 %</a:t>
            </a:r>
          </a:p>
        </p:txBody>
      </p:sp>
      <mc:AlternateContent xmlns:mc="http://schemas.openxmlformats.org/markup-compatibility/2006" xmlns:a14="http://schemas.microsoft.com/office/drawing/2010/main">
        <mc:Choice Requires="a14">
          <p:sp>
            <p:nvSpPr>
              <p:cNvPr id="9" name="8 Rectángulo"/>
              <p:cNvSpPr/>
              <p:nvPr/>
            </p:nvSpPr>
            <p:spPr>
              <a:xfrm>
                <a:off x="2715240" y="3572163"/>
                <a:ext cx="20313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MX" i="1">
                          <a:latin typeface="Cambria Math"/>
                        </a:rPr>
                        <m:t>𝑃</m:t>
                      </m:r>
                      <m:d>
                        <m:dPr>
                          <m:ctrlPr>
                            <a:rPr lang="es-MX" i="1">
                              <a:latin typeface="Cambria Math" panose="02040503050406030204" pitchFamily="18" charset="0"/>
                            </a:rPr>
                          </m:ctrlPr>
                        </m:dPr>
                        <m:e>
                          <m:r>
                            <a:rPr lang="es-MX" i="1">
                              <a:latin typeface="Cambria Math"/>
                            </a:rPr>
                            <m:t>𝑍</m:t>
                          </m:r>
                          <m:r>
                            <a:rPr lang="es-MX" i="1">
                              <a:latin typeface="Cambria Math"/>
                            </a:rPr>
                            <m:t>≤</m:t>
                          </m:r>
                          <m:sSub>
                            <m:sSubPr>
                              <m:ctrlPr>
                                <a:rPr lang="es-MX" i="1">
                                  <a:latin typeface="Cambria Math" panose="02040503050406030204" pitchFamily="18" charset="0"/>
                                </a:rPr>
                              </m:ctrlPr>
                            </m:sSubPr>
                            <m:e>
                              <m:r>
                                <a:rPr lang="es-MX" i="1">
                                  <a:latin typeface="Cambria Math"/>
                                </a:rPr>
                                <m:t>𝑧</m:t>
                              </m:r>
                            </m:e>
                            <m:sub>
                              <m:r>
                                <a:rPr lang="es-MX" i="1">
                                  <a:latin typeface="Cambria Math"/>
                                </a:rPr>
                                <m:t>0</m:t>
                              </m:r>
                            </m:sub>
                          </m:sSub>
                        </m:e>
                      </m:d>
                      <m:r>
                        <a:rPr lang="es-MX" i="1">
                          <a:latin typeface="Cambria Math"/>
                        </a:rPr>
                        <m:t>=0.95</m:t>
                      </m:r>
                    </m:oMath>
                  </m:oMathPara>
                </a14:m>
                <a:endParaRPr lang="es-MX" dirty="0"/>
              </a:p>
            </p:txBody>
          </p:sp>
        </mc:Choice>
        <mc:Fallback xmlns="">
          <p:sp>
            <p:nvSpPr>
              <p:cNvPr id="9" name="8 Rectángulo"/>
              <p:cNvSpPr>
                <a:spLocks noRot="1" noChangeAspect="1" noMove="1" noResize="1" noEditPoints="1" noAdjustHandles="1" noChangeArrowheads="1" noChangeShapeType="1" noTextEdit="1"/>
              </p:cNvSpPr>
              <p:nvPr/>
            </p:nvSpPr>
            <p:spPr>
              <a:xfrm>
                <a:off x="2715240" y="3572163"/>
                <a:ext cx="2031325" cy="369332"/>
              </a:xfrm>
              <a:prstGeom prst="rect">
                <a:avLst/>
              </a:prstGeom>
              <a:blipFill>
                <a:blip r:embed="rId4"/>
                <a:stretch>
                  <a:fillRect/>
                </a:stretch>
              </a:blipFill>
            </p:spPr>
            <p:txBody>
              <a:bodyPr/>
              <a:lstStyle/>
              <a:p>
                <a:r>
                  <a:rPr lang="es-MX">
                    <a:noFill/>
                  </a:rPr>
                  <a:t> </a:t>
                </a:r>
              </a:p>
            </p:txBody>
          </p:sp>
        </mc:Fallback>
      </mc:AlternateContent>
      <p:pic>
        <p:nvPicPr>
          <p:cNvPr id="21" name="20 Imagen"/>
          <p:cNvPicPr>
            <a:picLocks noChangeAspect="1"/>
          </p:cNvPicPr>
          <p:nvPr/>
        </p:nvPicPr>
        <p:blipFill rotWithShape="1">
          <a:blip r:embed="rId2">
            <a:extLst>
              <a:ext uri="{28A0092B-C50C-407E-A947-70E740481C1C}">
                <a14:useLocalDpi xmlns:a14="http://schemas.microsoft.com/office/drawing/2010/main" val="0"/>
              </a:ext>
            </a:extLst>
          </a:blip>
          <a:srcRect l="7048" t="12303" r="3973" b="17417"/>
          <a:stretch/>
        </p:blipFill>
        <p:spPr>
          <a:xfrm>
            <a:off x="6354244" y="1376989"/>
            <a:ext cx="3358595" cy="1685900"/>
          </a:xfrm>
          <a:prstGeom prst="rect">
            <a:avLst/>
          </a:prstGeom>
        </p:spPr>
      </p:pic>
      <p:cxnSp>
        <p:nvCxnSpPr>
          <p:cNvPr id="22" name="21 Conector recto"/>
          <p:cNvCxnSpPr/>
          <p:nvPr/>
        </p:nvCxnSpPr>
        <p:spPr>
          <a:xfrm flipV="1">
            <a:off x="8683479" y="2621353"/>
            <a:ext cx="0" cy="37583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22 CuadroTexto"/>
              <p:cNvSpPr txBox="1"/>
              <p:nvPr/>
            </p:nvSpPr>
            <p:spPr>
              <a:xfrm>
                <a:off x="8481984" y="3014749"/>
                <a:ext cx="477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a:rPr>
                            <m:t>𝑥</m:t>
                          </m:r>
                        </m:e>
                        <m:sub>
                          <m:r>
                            <a:rPr lang="es-MX" i="1">
                              <a:latin typeface="Cambria Math"/>
                            </a:rPr>
                            <m:t>0</m:t>
                          </m:r>
                        </m:sub>
                      </m:sSub>
                    </m:oMath>
                  </m:oMathPara>
                </a14:m>
                <a:endParaRPr lang="es-MX" dirty="0"/>
              </a:p>
            </p:txBody>
          </p:sp>
        </mc:Choice>
        <mc:Fallback xmlns="">
          <p:sp>
            <p:nvSpPr>
              <p:cNvPr id="23" name="22 CuadroTexto"/>
              <p:cNvSpPr txBox="1">
                <a:spLocks noRot="1" noChangeAspect="1" noMove="1" noResize="1" noEditPoints="1" noAdjustHandles="1" noChangeArrowheads="1" noChangeShapeType="1" noTextEdit="1"/>
              </p:cNvSpPr>
              <p:nvPr/>
            </p:nvSpPr>
            <p:spPr>
              <a:xfrm>
                <a:off x="8481984" y="3014749"/>
                <a:ext cx="477310" cy="369332"/>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5" name="24 Rectángulo"/>
              <p:cNvSpPr/>
              <p:nvPr/>
            </p:nvSpPr>
            <p:spPr>
              <a:xfrm>
                <a:off x="7609607" y="3507307"/>
                <a:ext cx="20074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MX" i="1">
                          <a:latin typeface="Cambria Math"/>
                        </a:rPr>
                        <m:t>𝑃</m:t>
                      </m:r>
                      <m:d>
                        <m:dPr>
                          <m:ctrlPr>
                            <a:rPr lang="es-MX" i="1">
                              <a:latin typeface="Cambria Math" panose="02040503050406030204" pitchFamily="18" charset="0"/>
                            </a:rPr>
                          </m:ctrlPr>
                        </m:dPr>
                        <m:e>
                          <m:r>
                            <a:rPr lang="es-MX" i="1">
                              <a:latin typeface="Cambria Math"/>
                            </a:rPr>
                            <m:t>𝑋</m:t>
                          </m:r>
                          <m:r>
                            <a:rPr lang="es-MX" i="1">
                              <a:latin typeface="Cambria Math"/>
                            </a:rPr>
                            <m:t>≤</m:t>
                          </m:r>
                          <m:sSub>
                            <m:sSubPr>
                              <m:ctrlPr>
                                <a:rPr lang="es-MX" i="1">
                                  <a:latin typeface="Cambria Math" panose="02040503050406030204" pitchFamily="18" charset="0"/>
                                </a:rPr>
                              </m:ctrlPr>
                            </m:sSubPr>
                            <m:e>
                              <m:r>
                                <a:rPr lang="es-MX" i="1">
                                  <a:latin typeface="Cambria Math"/>
                                </a:rPr>
                                <m:t>𝑥</m:t>
                              </m:r>
                            </m:e>
                            <m:sub>
                              <m:r>
                                <a:rPr lang="es-MX" i="1">
                                  <a:latin typeface="Cambria Math"/>
                                </a:rPr>
                                <m:t>0</m:t>
                              </m:r>
                            </m:sub>
                          </m:sSub>
                        </m:e>
                      </m:d>
                      <m:r>
                        <a:rPr lang="es-MX" i="1">
                          <a:latin typeface="Cambria Math"/>
                        </a:rPr>
                        <m:t>=0.95</m:t>
                      </m:r>
                    </m:oMath>
                  </m:oMathPara>
                </a14:m>
                <a:endParaRPr lang="es-MX" dirty="0"/>
              </a:p>
            </p:txBody>
          </p:sp>
        </mc:Choice>
        <mc:Fallback xmlns="">
          <p:sp>
            <p:nvSpPr>
              <p:cNvPr id="25" name="24 Rectángulo"/>
              <p:cNvSpPr>
                <a:spLocks noRot="1" noChangeAspect="1" noMove="1" noResize="1" noEditPoints="1" noAdjustHandles="1" noChangeArrowheads="1" noChangeShapeType="1" noTextEdit="1"/>
              </p:cNvSpPr>
              <p:nvPr/>
            </p:nvSpPr>
            <p:spPr>
              <a:xfrm>
                <a:off x="7609607" y="3507307"/>
                <a:ext cx="2007473" cy="369332"/>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6" name="25 CuadroTexto"/>
              <p:cNvSpPr txBox="1"/>
              <p:nvPr/>
            </p:nvSpPr>
            <p:spPr>
              <a:xfrm>
                <a:off x="6816449" y="4329257"/>
                <a:ext cx="2897268"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i="1">
                          <a:latin typeface="Cambria Math"/>
                        </a:rPr>
                        <m:t>𝑃</m:t>
                      </m:r>
                      <m:d>
                        <m:dPr>
                          <m:ctrlPr>
                            <a:rPr lang="es-MX" i="1">
                              <a:latin typeface="Cambria Math" panose="02040503050406030204" pitchFamily="18" charset="0"/>
                            </a:rPr>
                          </m:ctrlPr>
                        </m:dPr>
                        <m:e>
                          <m:r>
                            <a:rPr lang="es-MX" i="1">
                              <a:latin typeface="Cambria Math"/>
                            </a:rPr>
                            <m:t>𝑍</m:t>
                          </m:r>
                          <m:r>
                            <a:rPr lang="es-MX" i="1">
                              <a:latin typeface="Cambria Math"/>
                            </a:rPr>
                            <m:t>≤</m:t>
                          </m:r>
                          <m:f>
                            <m:fPr>
                              <m:ctrlPr>
                                <a:rPr lang="es-MX" b="1" i="1">
                                  <a:latin typeface="Cambria Math" panose="02040503050406030204" pitchFamily="18" charset="0"/>
                                </a:rPr>
                              </m:ctrlPr>
                            </m:fPr>
                            <m:num>
                              <m:sSub>
                                <m:sSubPr>
                                  <m:ctrlPr>
                                    <a:rPr lang="es-MX" b="1" i="1">
                                      <a:latin typeface="Cambria Math" panose="02040503050406030204" pitchFamily="18" charset="0"/>
                                    </a:rPr>
                                  </m:ctrlPr>
                                </m:sSubPr>
                                <m:e>
                                  <m:r>
                                    <a:rPr lang="es-MX" b="1" i="1">
                                      <a:latin typeface="Cambria Math"/>
                                    </a:rPr>
                                    <m:t>𝒙</m:t>
                                  </m:r>
                                </m:e>
                                <m:sub>
                                  <m:r>
                                    <a:rPr lang="es-MX" b="1" i="1">
                                      <a:latin typeface="Cambria Math"/>
                                    </a:rPr>
                                    <m:t>𝟎</m:t>
                                  </m:r>
                                </m:sub>
                              </m:sSub>
                              <m:r>
                                <a:rPr lang="es-MX" b="1" i="1">
                                  <a:latin typeface="Cambria Math"/>
                                </a:rPr>
                                <m:t>−</m:t>
                              </m:r>
                              <m:r>
                                <a:rPr lang="es-MX" b="1" i="1">
                                  <a:latin typeface="Cambria Math"/>
                                </a:rPr>
                                <m:t>𝟎</m:t>
                              </m:r>
                              <m:r>
                                <a:rPr lang="es-MX" b="1" i="1">
                                  <a:latin typeface="Cambria Math"/>
                                </a:rPr>
                                <m:t>.</m:t>
                              </m:r>
                              <m:r>
                                <a:rPr lang="es-MX" b="1" i="1">
                                  <a:latin typeface="Cambria Math"/>
                                </a:rPr>
                                <m:t>𝟑𝟎</m:t>
                              </m:r>
                            </m:num>
                            <m:den>
                              <m:r>
                                <a:rPr lang="es-MX" b="1" i="1">
                                  <a:latin typeface="Cambria Math"/>
                                </a:rPr>
                                <m:t>𝟎</m:t>
                              </m:r>
                              <m:r>
                                <a:rPr lang="es-MX" b="1" i="1">
                                  <a:latin typeface="Cambria Math"/>
                                </a:rPr>
                                <m:t>.</m:t>
                              </m:r>
                              <m:r>
                                <a:rPr lang="es-MX" b="1" i="1">
                                  <a:latin typeface="Cambria Math"/>
                                </a:rPr>
                                <m:t>𝟎𝟔</m:t>
                              </m:r>
                            </m:den>
                          </m:f>
                        </m:e>
                      </m:d>
                      <m:r>
                        <a:rPr lang="es-MX" i="1">
                          <a:latin typeface="Cambria Math"/>
                        </a:rPr>
                        <m:t>=0.95</m:t>
                      </m:r>
                    </m:oMath>
                  </m:oMathPara>
                </a14:m>
                <a:endParaRPr lang="es-MX" dirty="0"/>
              </a:p>
            </p:txBody>
          </p:sp>
        </mc:Choice>
        <mc:Fallback xmlns="">
          <p:sp>
            <p:nvSpPr>
              <p:cNvPr id="26" name="25 CuadroTexto"/>
              <p:cNvSpPr txBox="1">
                <a:spLocks noRot="1" noChangeAspect="1" noMove="1" noResize="1" noEditPoints="1" noAdjustHandles="1" noChangeArrowheads="1" noChangeShapeType="1" noTextEdit="1"/>
              </p:cNvSpPr>
              <p:nvPr/>
            </p:nvSpPr>
            <p:spPr>
              <a:xfrm>
                <a:off x="6816449" y="4329257"/>
                <a:ext cx="2897268" cy="714683"/>
              </a:xfrm>
              <a:prstGeom prst="rect">
                <a:avLst/>
              </a:prstGeom>
              <a:blipFill>
                <a:blip r:embed="rId7"/>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8" name="27 CuadroTexto"/>
              <p:cNvSpPr txBox="1"/>
              <p:nvPr/>
            </p:nvSpPr>
            <p:spPr>
              <a:xfrm>
                <a:off x="7647754" y="5294368"/>
                <a:ext cx="19800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i="1">
                          <a:latin typeface="Cambria Math"/>
                        </a:rPr>
                        <m:t>𝑃</m:t>
                      </m:r>
                      <m:d>
                        <m:dPr>
                          <m:ctrlPr>
                            <a:rPr lang="es-MX" i="1">
                              <a:latin typeface="Cambria Math" panose="02040503050406030204" pitchFamily="18" charset="0"/>
                            </a:rPr>
                          </m:ctrlPr>
                        </m:dPr>
                        <m:e>
                          <m:r>
                            <a:rPr lang="es-MX" i="1">
                              <a:latin typeface="Cambria Math"/>
                            </a:rPr>
                            <m:t>𝑍</m:t>
                          </m:r>
                          <m:r>
                            <a:rPr lang="es-MX" i="1">
                              <a:latin typeface="Cambria Math"/>
                            </a:rPr>
                            <m:t>≤</m:t>
                          </m:r>
                          <m:sSub>
                            <m:sSubPr>
                              <m:ctrlPr>
                                <a:rPr lang="es-MX" b="1" i="1">
                                  <a:latin typeface="Cambria Math" panose="02040503050406030204" pitchFamily="18" charset="0"/>
                                </a:rPr>
                              </m:ctrlPr>
                            </m:sSubPr>
                            <m:e>
                              <m:r>
                                <a:rPr lang="es-MX" b="1" i="1">
                                  <a:latin typeface="Cambria Math"/>
                                </a:rPr>
                                <m:t>𝒛</m:t>
                              </m:r>
                            </m:e>
                            <m:sub>
                              <m:r>
                                <a:rPr lang="es-MX" b="1" i="1">
                                  <a:latin typeface="Cambria Math"/>
                                </a:rPr>
                                <m:t>𝟎</m:t>
                              </m:r>
                            </m:sub>
                          </m:sSub>
                        </m:e>
                      </m:d>
                      <m:r>
                        <a:rPr lang="es-MX" i="1">
                          <a:latin typeface="Cambria Math"/>
                        </a:rPr>
                        <m:t>=0.95</m:t>
                      </m:r>
                    </m:oMath>
                  </m:oMathPara>
                </a14:m>
                <a:endParaRPr lang="es-MX" dirty="0"/>
              </a:p>
            </p:txBody>
          </p:sp>
        </mc:Choice>
        <mc:Fallback xmlns="">
          <p:sp>
            <p:nvSpPr>
              <p:cNvPr id="28" name="27 CuadroTexto"/>
              <p:cNvSpPr txBox="1">
                <a:spLocks noRot="1" noChangeAspect="1" noMove="1" noResize="1" noEditPoints="1" noAdjustHandles="1" noChangeArrowheads="1" noChangeShapeType="1" noTextEdit="1"/>
              </p:cNvSpPr>
              <p:nvPr/>
            </p:nvSpPr>
            <p:spPr>
              <a:xfrm>
                <a:off x="7647754" y="5294368"/>
                <a:ext cx="1980029" cy="369332"/>
              </a:xfrm>
              <a:prstGeom prst="rect">
                <a:avLst/>
              </a:prstGeom>
              <a:blipFill>
                <a:blip r:embed="rId8"/>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9" name="28 CuadroTexto"/>
              <p:cNvSpPr txBox="1"/>
              <p:nvPr/>
            </p:nvSpPr>
            <p:spPr>
              <a:xfrm>
                <a:off x="7787217" y="6056831"/>
                <a:ext cx="1701107"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a:rPr>
                            <m:t>𝑧</m:t>
                          </m:r>
                        </m:e>
                        <m:sub>
                          <m:r>
                            <a:rPr lang="es-MX" i="1">
                              <a:latin typeface="Cambria Math"/>
                            </a:rPr>
                            <m:t>0</m:t>
                          </m:r>
                        </m:sub>
                      </m:sSub>
                      <m:r>
                        <a:rPr lang="es-MX" i="1">
                          <a:latin typeface="Cambria Math"/>
                        </a:rPr>
                        <m:t>=</m:t>
                      </m:r>
                      <m:f>
                        <m:fPr>
                          <m:ctrlPr>
                            <a:rPr lang="es-MX" i="1">
                              <a:latin typeface="Cambria Math" panose="02040503050406030204" pitchFamily="18" charset="0"/>
                            </a:rPr>
                          </m:ctrlPr>
                        </m:fPr>
                        <m:num>
                          <m:sSub>
                            <m:sSubPr>
                              <m:ctrlPr>
                                <a:rPr lang="es-MX" i="1">
                                  <a:latin typeface="Cambria Math" panose="02040503050406030204" pitchFamily="18" charset="0"/>
                                </a:rPr>
                              </m:ctrlPr>
                            </m:sSubPr>
                            <m:e>
                              <m:r>
                                <a:rPr lang="es-MX" i="1">
                                  <a:latin typeface="Cambria Math"/>
                                </a:rPr>
                                <m:t>𝑥</m:t>
                              </m:r>
                            </m:e>
                            <m:sub>
                              <m:r>
                                <a:rPr lang="es-MX" i="1">
                                  <a:latin typeface="Cambria Math"/>
                                </a:rPr>
                                <m:t>0</m:t>
                              </m:r>
                            </m:sub>
                          </m:sSub>
                          <m:r>
                            <a:rPr lang="es-MX" i="1">
                              <a:latin typeface="Cambria Math"/>
                            </a:rPr>
                            <m:t>−0.30</m:t>
                          </m:r>
                        </m:num>
                        <m:den>
                          <m:r>
                            <a:rPr lang="es-MX" i="1">
                              <a:latin typeface="Cambria Math"/>
                            </a:rPr>
                            <m:t>0.06</m:t>
                          </m:r>
                        </m:den>
                      </m:f>
                    </m:oMath>
                  </m:oMathPara>
                </a14:m>
                <a:endParaRPr lang="es-MX" dirty="0"/>
              </a:p>
            </p:txBody>
          </p:sp>
        </mc:Choice>
        <mc:Fallback xmlns="">
          <p:sp>
            <p:nvSpPr>
              <p:cNvPr id="29" name="28 CuadroTexto"/>
              <p:cNvSpPr txBox="1">
                <a:spLocks noRot="1" noChangeAspect="1" noMove="1" noResize="1" noEditPoints="1" noAdjustHandles="1" noChangeArrowheads="1" noChangeShapeType="1" noTextEdit="1"/>
              </p:cNvSpPr>
              <p:nvPr/>
            </p:nvSpPr>
            <p:spPr>
              <a:xfrm>
                <a:off x="7787217" y="6056831"/>
                <a:ext cx="1701107" cy="612732"/>
              </a:xfrm>
              <a:prstGeom prst="rect">
                <a:avLst/>
              </a:prstGeom>
              <a:blipFill>
                <a:blip r:embed="rId9"/>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0" name="29 CuadroTexto"/>
              <p:cNvSpPr txBox="1"/>
              <p:nvPr/>
            </p:nvSpPr>
            <p:spPr>
              <a:xfrm>
                <a:off x="3137586" y="4118062"/>
                <a:ext cx="13480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a:rPr>
                            <m:t>𝑍</m:t>
                          </m:r>
                        </m:e>
                        <m:sub>
                          <m:r>
                            <a:rPr lang="es-MX" i="1">
                              <a:latin typeface="Cambria Math"/>
                            </a:rPr>
                            <m:t>0</m:t>
                          </m:r>
                        </m:sub>
                      </m:sSub>
                      <m:r>
                        <a:rPr lang="es-MX" i="1">
                          <a:latin typeface="Cambria Math"/>
                        </a:rPr>
                        <m:t>=1.645</m:t>
                      </m:r>
                    </m:oMath>
                  </m:oMathPara>
                </a14:m>
                <a:endParaRPr lang="es-MX" dirty="0"/>
              </a:p>
            </p:txBody>
          </p:sp>
        </mc:Choice>
        <mc:Fallback xmlns="">
          <p:sp>
            <p:nvSpPr>
              <p:cNvPr id="30" name="29 CuadroTexto"/>
              <p:cNvSpPr txBox="1">
                <a:spLocks noRot="1" noChangeAspect="1" noMove="1" noResize="1" noEditPoints="1" noAdjustHandles="1" noChangeArrowheads="1" noChangeShapeType="1" noTextEdit="1"/>
              </p:cNvSpPr>
              <p:nvPr/>
            </p:nvSpPr>
            <p:spPr>
              <a:xfrm>
                <a:off x="3137586" y="4118062"/>
                <a:ext cx="1348061" cy="369332"/>
              </a:xfrm>
              <a:prstGeom prst="rect">
                <a:avLst/>
              </a:prstGeom>
              <a:blipFill>
                <a:blip r:embed="rId10"/>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1" name="30 CuadroTexto"/>
              <p:cNvSpPr txBox="1"/>
              <p:nvPr/>
            </p:nvSpPr>
            <p:spPr>
              <a:xfrm>
                <a:off x="4768196" y="6057627"/>
                <a:ext cx="2048253"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i="1">
                          <a:latin typeface="Cambria Math"/>
                        </a:rPr>
                        <m:t>1.645=</m:t>
                      </m:r>
                      <m:f>
                        <m:fPr>
                          <m:ctrlPr>
                            <a:rPr lang="es-MX" i="1">
                              <a:latin typeface="Cambria Math" panose="02040503050406030204" pitchFamily="18" charset="0"/>
                            </a:rPr>
                          </m:ctrlPr>
                        </m:fPr>
                        <m:num>
                          <m:sSub>
                            <m:sSubPr>
                              <m:ctrlPr>
                                <a:rPr lang="es-MX" i="1">
                                  <a:latin typeface="Cambria Math" panose="02040503050406030204" pitchFamily="18" charset="0"/>
                                </a:rPr>
                              </m:ctrlPr>
                            </m:sSubPr>
                            <m:e>
                              <m:r>
                                <a:rPr lang="es-MX" i="1">
                                  <a:latin typeface="Cambria Math"/>
                                </a:rPr>
                                <m:t>𝑥</m:t>
                              </m:r>
                            </m:e>
                            <m:sub>
                              <m:r>
                                <a:rPr lang="es-MX" i="1">
                                  <a:latin typeface="Cambria Math"/>
                                </a:rPr>
                                <m:t>0</m:t>
                              </m:r>
                            </m:sub>
                          </m:sSub>
                          <m:r>
                            <a:rPr lang="es-MX" i="1">
                              <a:latin typeface="Cambria Math"/>
                            </a:rPr>
                            <m:t>−0.30</m:t>
                          </m:r>
                        </m:num>
                        <m:den>
                          <m:r>
                            <a:rPr lang="es-MX" i="1">
                              <a:latin typeface="Cambria Math"/>
                            </a:rPr>
                            <m:t>0.06</m:t>
                          </m:r>
                        </m:den>
                      </m:f>
                    </m:oMath>
                  </m:oMathPara>
                </a14:m>
                <a:endParaRPr lang="es-MX" dirty="0"/>
              </a:p>
            </p:txBody>
          </p:sp>
        </mc:Choice>
        <mc:Fallback xmlns="">
          <p:sp>
            <p:nvSpPr>
              <p:cNvPr id="31" name="30 CuadroTexto"/>
              <p:cNvSpPr txBox="1">
                <a:spLocks noRot="1" noChangeAspect="1" noMove="1" noResize="1" noEditPoints="1" noAdjustHandles="1" noChangeArrowheads="1" noChangeShapeType="1" noTextEdit="1"/>
              </p:cNvSpPr>
              <p:nvPr/>
            </p:nvSpPr>
            <p:spPr>
              <a:xfrm>
                <a:off x="4768196" y="6057627"/>
                <a:ext cx="2048253" cy="612732"/>
              </a:xfrm>
              <a:prstGeom prst="rect">
                <a:avLst/>
              </a:prstGeom>
              <a:blipFill>
                <a:blip r:embed="rId11"/>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2" name="31 CuadroTexto"/>
              <p:cNvSpPr txBox="1"/>
              <p:nvPr/>
            </p:nvSpPr>
            <p:spPr>
              <a:xfrm>
                <a:off x="1762940" y="6179328"/>
                <a:ext cx="26726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a:rPr>
                            <m:t>𝑥</m:t>
                          </m:r>
                        </m:e>
                        <m:sub>
                          <m:r>
                            <a:rPr lang="es-MX" i="1">
                              <a:latin typeface="Cambria Math"/>
                            </a:rPr>
                            <m:t>0</m:t>
                          </m:r>
                        </m:sub>
                      </m:sSub>
                      <m:r>
                        <a:rPr lang="es-MX" i="1">
                          <a:latin typeface="Cambria Math"/>
                        </a:rPr>
                        <m:t>=1.645</m:t>
                      </m:r>
                      <m:d>
                        <m:dPr>
                          <m:ctrlPr>
                            <a:rPr lang="es-MX" i="1">
                              <a:latin typeface="Cambria Math" panose="02040503050406030204" pitchFamily="18" charset="0"/>
                            </a:rPr>
                          </m:ctrlPr>
                        </m:dPr>
                        <m:e>
                          <m:r>
                            <a:rPr lang="es-MX" i="1">
                              <a:latin typeface="Cambria Math"/>
                            </a:rPr>
                            <m:t>0.06</m:t>
                          </m:r>
                        </m:e>
                      </m:d>
                      <m:r>
                        <a:rPr lang="es-MX" i="1">
                          <a:latin typeface="Cambria Math"/>
                        </a:rPr>
                        <m:t>+0.30</m:t>
                      </m:r>
                    </m:oMath>
                  </m:oMathPara>
                </a14:m>
                <a:endParaRPr lang="es-MX" dirty="0"/>
              </a:p>
            </p:txBody>
          </p:sp>
        </mc:Choice>
        <mc:Fallback xmlns="">
          <p:sp>
            <p:nvSpPr>
              <p:cNvPr id="32" name="31 CuadroTexto"/>
              <p:cNvSpPr txBox="1">
                <a:spLocks noRot="1" noChangeAspect="1" noMove="1" noResize="1" noEditPoints="1" noAdjustHandles="1" noChangeArrowheads="1" noChangeShapeType="1" noTextEdit="1"/>
              </p:cNvSpPr>
              <p:nvPr/>
            </p:nvSpPr>
            <p:spPr>
              <a:xfrm>
                <a:off x="1762940" y="6179328"/>
                <a:ext cx="2672655" cy="369332"/>
              </a:xfrm>
              <a:prstGeom prst="rect">
                <a:avLst/>
              </a:prstGeom>
              <a:blipFill>
                <a:blip r:embed="rId1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8" name="37 CuadroTexto"/>
              <p:cNvSpPr txBox="1"/>
              <p:nvPr/>
            </p:nvSpPr>
            <p:spPr>
              <a:xfrm>
                <a:off x="3258208" y="5043939"/>
                <a:ext cx="1403846" cy="369332"/>
              </a:xfrm>
              <a:prstGeom prst="rect">
                <a:avLst/>
              </a:prstGeom>
              <a:noFill/>
            </p:spPr>
            <p:txBody>
              <a:bodyPr wrap="none" rtlCol="0">
                <a:spAutoFit/>
              </a:bodyPr>
              <a:lstStyle/>
              <a:p>
                <a14:m>
                  <m:oMath xmlns:m="http://schemas.openxmlformats.org/officeDocument/2006/math">
                    <m:sSub>
                      <m:sSubPr>
                        <m:ctrlPr>
                          <a:rPr lang="es-MX" i="1">
                            <a:latin typeface="Cambria Math" panose="02040503050406030204" pitchFamily="18" charset="0"/>
                          </a:rPr>
                        </m:ctrlPr>
                      </m:sSubPr>
                      <m:e>
                        <m:r>
                          <a:rPr lang="es-MX" i="1">
                            <a:latin typeface="Cambria Math"/>
                          </a:rPr>
                          <m:t>𝑥</m:t>
                        </m:r>
                      </m:e>
                      <m:sub>
                        <m:r>
                          <a:rPr lang="es-MX" i="1">
                            <a:latin typeface="Cambria Math"/>
                          </a:rPr>
                          <m:t>0</m:t>
                        </m:r>
                      </m:sub>
                    </m:sSub>
                    <m:r>
                      <a:rPr lang="es-MX" i="1">
                        <a:latin typeface="Cambria Math"/>
                      </a:rPr>
                      <m:t>=0.3</m:t>
                    </m:r>
                  </m:oMath>
                </a14:m>
                <a:r>
                  <a:rPr lang="es-MX" dirty="0"/>
                  <a:t>987</a:t>
                </a:r>
              </a:p>
            </p:txBody>
          </p:sp>
        </mc:Choice>
        <mc:Fallback xmlns="">
          <p:sp>
            <p:nvSpPr>
              <p:cNvPr id="38" name="37 CuadroTexto"/>
              <p:cNvSpPr txBox="1">
                <a:spLocks noRot="1" noChangeAspect="1" noMove="1" noResize="1" noEditPoints="1" noAdjustHandles="1" noChangeArrowheads="1" noChangeShapeType="1" noTextEdit="1"/>
              </p:cNvSpPr>
              <p:nvPr/>
            </p:nvSpPr>
            <p:spPr>
              <a:xfrm>
                <a:off x="3258208" y="5043939"/>
                <a:ext cx="1403846" cy="369332"/>
              </a:xfrm>
              <a:prstGeom prst="rect">
                <a:avLst/>
              </a:prstGeom>
              <a:blipFill>
                <a:blip r:embed="rId13"/>
                <a:stretch>
                  <a:fillRect t="-8197" r="-3030" b="-24590"/>
                </a:stretch>
              </a:blipFill>
            </p:spPr>
            <p:txBody>
              <a:bodyPr/>
              <a:lstStyle/>
              <a:p>
                <a:r>
                  <a:rPr lang="es-MX">
                    <a:noFill/>
                  </a:rPr>
                  <a:t> </a:t>
                </a:r>
              </a:p>
            </p:txBody>
          </p:sp>
        </mc:Fallback>
      </mc:AlternateContent>
      <p:cxnSp>
        <p:nvCxnSpPr>
          <p:cNvPr id="40" name="39 Conector angular"/>
          <p:cNvCxnSpPr>
            <a:stCxn id="25" idx="2"/>
            <a:endCxn id="26" idx="0"/>
          </p:cNvCxnSpPr>
          <p:nvPr/>
        </p:nvCxnSpPr>
        <p:spPr>
          <a:xfrm rot="5400000">
            <a:off x="8212905" y="3928818"/>
            <a:ext cx="452618" cy="348261"/>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42 Conector angular"/>
          <p:cNvCxnSpPr>
            <a:stCxn id="26" idx="2"/>
            <a:endCxn id="28" idx="0"/>
          </p:cNvCxnSpPr>
          <p:nvPr/>
        </p:nvCxnSpPr>
        <p:spPr>
          <a:xfrm rot="16200000" flipH="1">
            <a:off x="8326212" y="4982811"/>
            <a:ext cx="250428" cy="372686"/>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45 Conector angular"/>
          <p:cNvCxnSpPr>
            <a:stCxn id="28" idx="2"/>
            <a:endCxn id="29" idx="0"/>
          </p:cNvCxnSpPr>
          <p:nvPr/>
        </p:nvCxnSpPr>
        <p:spPr>
          <a:xfrm rot="16200000" flipH="1">
            <a:off x="8441205" y="5860264"/>
            <a:ext cx="393131" cy="2"/>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48 Conector angular"/>
          <p:cNvCxnSpPr>
            <a:stCxn id="29" idx="1"/>
            <a:endCxn id="31" idx="3"/>
          </p:cNvCxnSpPr>
          <p:nvPr/>
        </p:nvCxnSpPr>
        <p:spPr>
          <a:xfrm rot="10800000" flipV="1">
            <a:off x="6816448" y="6363197"/>
            <a:ext cx="970768" cy="796"/>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2" name="51 Conector angular"/>
          <p:cNvCxnSpPr>
            <a:stCxn id="31" idx="1"/>
            <a:endCxn id="32" idx="3"/>
          </p:cNvCxnSpPr>
          <p:nvPr/>
        </p:nvCxnSpPr>
        <p:spPr>
          <a:xfrm rot="10800000" flipV="1">
            <a:off x="4435596" y="6363993"/>
            <a:ext cx="332601" cy="1"/>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5" name="54 Conector angular"/>
          <p:cNvCxnSpPr>
            <a:stCxn id="32" idx="0"/>
            <a:endCxn id="37" idx="2"/>
          </p:cNvCxnSpPr>
          <p:nvPr/>
        </p:nvCxnSpPr>
        <p:spPr>
          <a:xfrm rot="5400000" flipH="1" flipV="1">
            <a:off x="3254423" y="5536754"/>
            <a:ext cx="487418" cy="797730"/>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99503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sz="quarter" idx="1"/>
          </p:nvPr>
        </p:nvSpPr>
        <p:spPr>
          <a:xfrm>
            <a:off x="786384" y="1695854"/>
            <a:ext cx="4673122" cy="4919472"/>
          </a:xfrm>
        </p:spPr>
        <p:txBody>
          <a:bodyPr>
            <a:noAutofit/>
          </a:bodyPr>
          <a:lstStyle/>
          <a:p>
            <a:pPr marL="0" indent="0" algn="just" eaLnBrk="0" hangingPunct="0">
              <a:spcBef>
                <a:spcPts val="300"/>
              </a:spcBef>
              <a:buClr>
                <a:srgbClr val="A04DA3"/>
              </a:buClr>
              <a:buNone/>
            </a:pPr>
            <a:r>
              <a:rPr lang="es-MX" altLang="es-MX" sz="2400" dirty="0">
                <a:solidFill>
                  <a:schemeClr val="tx1"/>
                </a:solidFill>
              </a:rPr>
              <a:t>Ciertos estudios muestran que el rendimiento de la gasolina para automóviles compactos vendidos en USA, tiene una distribución normal, con un rendimiento medio de 30.5 millas por galón (</a:t>
            </a:r>
            <a:r>
              <a:rPr lang="es-MX" altLang="es-MX" sz="2400" dirty="0" err="1">
                <a:solidFill>
                  <a:schemeClr val="tx1"/>
                </a:solidFill>
              </a:rPr>
              <a:t>mpg</a:t>
            </a:r>
            <a:r>
              <a:rPr lang="es-MX" altLang="es-MX" sz="2400" dirty="0">
                <a:solidFill>
                  <a:schemeClr val="tx1"/>
                </a:solidFill>
              </a:rPr>
              <a:t>) y una desviación estándar de 4.5 </a:t>
            </a:r>
            <a:r>
              <a:rPr lang="es-MX" altLang="es-MX" sz="2400" dirty="0" err="1">
                <a:solidFill>
                  <a:schemeClr val="tx1"/>
                </a:solidFill>
              </a:rPr>
              <a:t>mpg</a:t>
            </a:r>
            <a:r>
              <a:rPr lang="es-MX" altLang="es-MX" sz="2400" dirty="0">
                <a:solidFill>
                  <a:schemeClr val="tx1"/>
                </a:solidFill>
              </a:rPr>
              <a:t>.  </a:t>
            </a:r>
          </a:p>
          <a:p>
            <a:pPr marL="0" indent="0" algn="just" eaLnBrk="0" hangingPunct="0">
              <a:spcBef>
                <a:spcPts val="300"/>
              </a:spcBef>
              <a:buClr>
                <a:srgbClr val="A04DA3"/>
              </a:buClr>
              <a:buNone/>
            </a:pPr>
            <a:r>
              <a:rPr lang="es-MX" altLang="es-MX" sz="2400" dirty="0">
                <a:solidFill>
                  <a:schemeClr val="tx1"/>
                </a:solidFill>
              </a:rPr>
              <a:t>Si un fabricante desea diseñar un coche compacto que es más económico que el 90% de los automóviles compactos vendidos en USA.  ¿Cuál debe ser el rendimiento mínimo del coche nuevo?</a:t>
            </a:r>
          </a:p>
        </p:txBody>
      </p:sp>
      <p:sp>
        <p:nvSpPr>
          <p:cNvPr id="3" name="Rectangle 33"/>
          <p:cNvSpPr>
            <a:spLocks noChangeArrowheads="1"/>
          </p:cNvSpPr>
          <p:nvPr/>
        </p:nvSpPr>
        <p:spPr bwMode="auto">
          <a:xfrm>
            <a:off x="786384" y="222325"/>
            <a:ext cx="5218032" cy="769441"/>
          </a:xfrm>
          <a:prstGeom prst="rect">
            <a:avLst/>
          </a:prstGeom>
        </p:spPr>
        <p:txBody>
          <a:bodyPr vert="horz" anchor="ctr">
            <a:normAutofit fontScale="97500"/>
          </a:bodyPr>
          <a:lstStyle/>
          <a:p>
            <a:pPr>
              <a:spcBef>
                <a:spcPct val="0"/>
              </a:spcBef>
            </a:pPr>
            <a:r>
              <a:rPr lang="es-MX" altLang="es-MX" sz="4400" cap="small" dirty="0">
                <a:solidFill>
                  <a:schemeClr val="tx2"/>
                </a:solidFill>
                <a:latin typeface="+mj-lt"/>
                <a:ea typeface="+mj-ea"/>
                <a:cs typeface="+mj-cs"/>
                <a:sym typeface="Symbol" pitchFamily="18" charset="2"/>
              </a:rPr>
              <a:t>Ejemplos de aplicación</a:t>
            </a:r>
            <a:endParaRPr lang="es-MX" altLang="es-MX" sz="4400" cap="small" dirty="0">
              <a:solidFill>
                <a:schemeClr val="tx2"/>
              </a:solidFill>
              <a:latin typeface="+mj-lt"/>
              <a:ea typeface="+mj-ea"/>
              <a:cs typeface="+mj-cs"/>
            </a:endParaRPr>
          </a:p>
        </p:txBody>
      </p:sp>
    </p:spTree>
    <p:extLst>
      <p:ext uri="{BB962C8B-B14F-4D97-AF65-F5344CB8AC3E}">
        <p14:creationId xmlns:p14="http://schemas.microsoft.com/office/powerpoint/2010/main" val="24068898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14 Grupo"/>
          <p:cNvGrpSpPr/>
          <p:nvPr/>
        </p:nvGrpSpPr>
        <p:grpSpPr>
          <a:xfrm>
            <a:off x="6416277" y="2090177"/>
            <a:ext cx="4258734" cy="2222991"/>
            <a:chOff x="618066" y="2338494"/>
            <a:chExt cx="3285067" cy="1686913"/>
          </a:xfrm>
        </p:grpSpPr>
        <p:pic>
          <p:nvPicPr>
            <p:cNvPr id="29" name="6 Imagen"/>
            <p:cNvPicPr>
              <a:picLocks noChangeAspect="1"/>
            </p:cNvPicPr>
            <p:nvPr/>
          </p:nvPicPr>
          <p:blipFill rotWithShape="1">
            <a:blip r:embed="rId2">
              <a:extLst>
                <a:ext uri="{28A0092B-C50C-407E-A947-70E740481C1C}">
                  <a14:useLocalDpi xmlns:a14="http://schemas.microsoft.com/office/drawing/2010/main" val="0"/>
                </a:ext>
              </a:extLst>
            </a:blip>
            <a:srcRect l="8689" t="12518" r="4998" b="17740"/>
            <a:stretch/>
          </p:blipFill>
          <p:spPr>
            <a:xfrm>
              <a:off x="618066" y="2338494"/>
              <a:ext cx="3285067" cy="1686913"/>
            </a:xfrm>
            <a:prstGeom prst="rect">
              <a:avLst/>
            </a:prstGeom>
          </p:spPr>
        </p:pic>
        <p:cxnSp>
          <p:nvCxnSpPr>
            <p:cNvPr id="30" name="7 Conector recto"/>
            <p:cNvCxnSpPr/>
            <p:nvPr/>
          </p:nvCxnSpPr>
          <p:spPr>
            <a:xfrm flipV="1">
              <a:off x="2758694" y="2971798"/>
              <a:ext cx="0" cy="98213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 name="10 Conector recto"/>
            <p:cNvCxnSpPr/>
            <p:nvPr/>
          </p:nvCxnSpPr>
          <p:spPr>
            <a:xfrm flipV="1">
              <a:off x="1784890" y="2971799"/>
              <a:ext cx="0" cy="98213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sp>
        <p:nvSpPr>
          <p:cNvPr id="32" name="9 CuadroTexto"/>
          <p:cNvSpPr txBox="1"/>
          <p:nvPr/>
        </p:nvSpPr>
        <p:spPr>
          <a:xfrm>
            <a:off x="5763842" y="3201672"/>
            <a:ext cx="1244251" cy="523220"/>
          </a:xfrm>
          <a:prstGeom prst="rect">
            <a:avLst/>
          </a:prstGeom>
          <a:noFill/>
        </p:spPr>
        <p:txBody>
          <a:bodyPr wrap="none" rtlCol="0">
            <a:spAutoFit/>
          </a:bodyPr>
          <a:lstStyle/>
          <a:p>
            <a:pPr algn="ctr"/>
            <a:r>
              <a:rPr lang="es-MX" sz="1400" dirty="0">
                <a:latin typeface="Bookman Old Style" panose="02050604050505020204" pitchFamily="18" charset="0"/>
              </a:rPr>
              <a:t>Menor </a:t>
            </a:r>
          </a:p>
          <a:p>
            <a:pPr algn="ctr"/>
            <a:r>
              <a:rPr lang="es-MX" sz="1400" dirty="0">
                <a:latin typeface="Bookman Old Style" panose="02050604050505020204" pitchFamily="18" charset="0"/>
              </a:rPr>
              <a:t>rendimiento</a:t>
            </a:r>
          </a:p>
        </p:txBody>
      </p:sp>
      <p:sp>
        <p:nvSpPr>
          <p:cNvPr id="33" name="12 CuadroTexto"/>
          <p:cNvSpPr txBox="1"/>
          <p:nvPr/>
        </p:nvSpPr>
        <p:spPr>
          <a:xfrm>
            <a:off x="7342037" y="1865190"/>
            <a:ext cx="2332166" cy="307777"/>
          </a:xfrm>
          <a:prstGeom prst="rect">
            <a:avLst/>
          </a:prstGeom>
          <a:noFill/>
        </p:spPr>
        <p:txBody>
          <a:bodyPr wrap="square" rtlCol="0">
            <a:spAutoFit/>
          </a:bodyPr>
          <a:lstStyle/>
          <a:p>
            <a:pPr algn="ctr"/>
            <a:r>
              <a:rPr lang="es-MX" sz="1400" dirty="0">
                <a:latin typeface="Bookman Old Style" panose="02050604050505020204" pitchFamily="18" charset="0"/>
              </a:rPr>
              <a:t>Rendimiento medio</a:t>
            </a:r>
          </a:p>
        </p:txBody>
      </p:sp>
      <p:sp>
        <p:nvSpPr>
          <p:cNvPr id="34" name="13 CuadroTexto"/>
          <p:cNvSpPr txBox="1"/>
          <p:nvPr/>
        </p:nvSpPr>
        <p:spPr>
          <a:xfrm>
            <a:off x="9575589" y="3390783"/>
            <a:ext cx="1244250" cy="523220"/>
          </a:xfrm>
          <a:prstGeom prst="rect">
            <a:avLst/>
          </a:prstGeom>
          <a:noFill/>
        </p:spPr>
        <p:txBody>
          <a:bodyPr wrap="none" rtlCol="0">
            <a:spAutoFit/>
          </a:bodyPr>
          <a:lstStyle/>
          <a:p>
            <a:pPr algn="ctr"/>
            <a:r>
              <a:rPr lang="es-MX" sz="1400" dirty="0">
                <a:latin typeface="Bookman Old Style" panose="02050604050505020204" pitchFamily="18" charset="0"/>
              </a:rPr>
              <a:t>Mayor</a:t>
            </a:r>
          </a:p>
          <a:p>
            <a:pPr algn="ctr"/>
            <a:r>
              <a:rPr lang="es-MX" sz="1400" dirty="0" err="1">
                <a:latin typeface="Bookman Old Style" panose="02050604050505020204" pitchFamily="18" charset="0"/>
              </a:rPr>
              <a:t>rendimeinto</a:t>
            </a:r>
            <a:endParaRPr lang="es-MX" sz="1400" dirty="0">
              <a:latin typeface="Bookman Old Style" panose="02050604050505020204" pitchFamily="18" charset="0"/>
            </a:endParaRPr>
          </a:p>
        </p:txBody>
      </p:sp>
      <p:sp>
        <p:nvSpPr>
          <p:cNvPr id="35" name="Elipse 34"/>
          <p:cNvSpPr/>
          <p:nvPr/>
        </p:nvSpPr>
        <p:spPr>
          <a:xfrm>
            <a:off x="9026552" y="3080101"/>
            <a:ext cx="2176272" cy="1695699"/>
          </a:xfrm>
          <a:prstGeom prst="ellipse">
            <a:avLst/>
          </a:prstGeom>
          <a:noFill/>
          <a:ln w="76200">
            <a:solidFill>
              <a:srgbClr val="F863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2" name="Rectángulo 1"/>
              <p:cNvSpPr/>
              <p:nvPr/>
            </p:nvSpPr>
            <p:spPr>
              <a:xfrm>
                <a:off x="803639" y="1558999"/>
                <a:ext cx="4701049" cy="2971647"/>
              </a:xfrm>
              <a:prstGeom prst="rect">
                <a:avLst/>
              </a:prstGeom>
            </p:spPr>
            <p:txBody>
              <a:bodyPr wrap="square">
                <a:spAutoFit/>
              </a:bodyPr>
              <a:lstStyle/>
              <a:p>
                <a:pPr algn="just">
                  <a:lnSpc>
                    <a:spcPct val="120000"/>
                  </a:lnSpc>
                </a:pPr>
                <a14:m>
                  <m:oMath xmlns:m="http://schemas.openxmlformats.org/officeDocument/2006/math">
                    <m:r>
                      <a:rPr lang="es-MX" altLang="es-MX" sz="2600" i="1" dirty="0" smtClean="0">
                        <a:latin typeface="Cambria Math" panose="02040503050406030204" pitchFamily="18" charset="0"/>
                      </a:rPr>
                      <m:t>𝑌</m:t>
                    </m:r>
                  </m:oMath>
                </a14:m>
                <a:r>
                  <a:rPr lang="es-MX" altLang="es-MX" sz="2600" dirty="0">
                    <a:latin typeface="Bookman Old Style" pitchFamily="18" charset="0"/>
                  </a:rPr>
                  <a:t>: Rendimiento en </a:t>
                </a:r>
                <a:r>
                  <a:rPr lang="es-MX" altLang="es-MX" sz="2600" dirty="0" err="1">
                    <a:latin typeface="Bookman Old Style" pitchFamily="18" charset="0"/>
                  </a:rPr>
                  <a:t>mpg</a:t>
                </a:r>
                <a:r>
                  <a:rPr lang="es-MX" altLang="es-MX" sz="2600" dirty="0">
                    <a:latin typeface="Bookman Old Style" pitchFamily="18" charset="0"/>
                  </a:rPr>
                  <a:t> de un auto compacto. </a:t>
                </a:r>
              </a:p>
              <a:p>
                <a:pPr algn="just">
                  <a:lnSpc>
                    <a:spcPct val="120000"/>
                  </a:lnSpc>
                </a:pPr>
                <a:endParaRPr lang="es-MX" altLang="es-MX" sz="2600" dirty="0">
                  <a:latin typeface="Bookman Old Style" pitchFamily="18" charset="0"/>
                </a:endParaRPr>
              </a:p>
              <a:p>
                <a:pPr algn="just">
                  <a:lnSpc>
                    <a:spcPct val="120000"/>
                  </a:lnSpc>
                </a:pPr>
                <a14:m>
                  <m:oMathPara xmlns:m="http://schemas.openxmlformats.org/officeDocument/2006/math">
                    <m:oMathParaPr>
                      <m:jc m:val="centerGroup"/>
                    </m:oMathParaPr>
                    <m:oMath xmlns:m="http://schemas.openxmlformats.org/officeDocument/2006/math">
                      <m:r>
                        <a:rPr lang="es-MX" altLang="es-MX" sz="2600" i="1">
                          <a:latin typeface="Cambria Math" panose="02040503050406030204" pitchFamily="18" charset="0"/>
                        </a:rPr>
                        <m:t>𝜇</m:t>
                      </m:r>
                      <m:r>
                        <a:rPr lang="es-MX" altLang="es-MX" sz="2600" i="1">
                          <a:latin typeface="Cambria Math" panose="02040503050406030204" pitchFamily="18" charset="0"/>
                        </a:rPr>
                        <m:t>=30.4,      </m:t>
                      </m:r>
                      <m:sSup>
                        <m:sSupPr>
                          <m:ctrlPr>
                            <a:rPr lang="es-MX" altLang="es-MX" sz="2600" i="1">
                              <a:latin typeface="Cambria Math" panose="02040503050406030204" pitchFamily="18" charset="0"/>
                            </a:rPr>
                          </m:ctrlPr>
                        </m:sSupPr>
                        <m:e>
                          <m:r>
                            <a:rPr lang="es-MX" altLang="es-MX" sz="2600" i="1">
                              <a:latin typeface="Cambria Math" panose="02040503050406030204" pitchFamily="18" charset="0"/>
                            </a:rPr>
                            <m:t>𝜎</m:t>
                          </m:r>
                        </m:e>
                        <m:sup>
                          <m:r>
                            <a:rPr lang="es-MX" altLang="es-MX" sz="2600" i="1">
                              <a:latin typeface="Cambria Math" panose="02040503050406030204" pitchFamily="18" charset="0"/>
                            </a:rPr>
                            <m:t>2</m:t>
                          </m:r>
                        </m:sup>
                      </m:sSup>
                      <m:r>
                        <a:rPr lang="es-MX" altLang="es-MX" sz="2600" i="1">
                          <a:latin typeface="Cambria Math" panose="02040503050406030204" pitchFamily="18" charset="0"/>
                        </a:rPr>
                        <m:t>=</m:t>
                      </m:r>
                      <m:sSup>
                        <m:sSupPr>
                          <m:ctrlPr>
                            <a:rPr lang="es-MX" altLang="es-MX" sz="2600" i="1">
                              <a:latin typeface="Cambria Math" panose="02040503050406030204" pitchFamily="18" charset="0"/>
                            </a:rPr>
                          </m:ctrlPr>
                        </m:sSupPr>
                        <m:e>
                          <m:r>
                            <a:rPr lang="es-MX" altLang="es-MX" sz="2600" i="1">
                              <a:latin typeface="Cambria Math" panose="02040503050406030204" pitchFamily="18" charset="0"/>
                            </a:rPr>
                            <m:t>4.5</m:t>
                          </m:r>
                        </m:e>
                        <m:sup>
                          <m:r>
                            <a:rPr lang="es-MX" altLang="es-MX" sz="2600" i="1">
                              <a:latin typeface="Cambria Math" panose="02040503050406030204" pitchFamily="18" charset="0"/>
                            </a:rPr>
                            <m:t>2</m:t>
                          </m:r>
                        </m:sup>
                      </m:sSup>
                      <m:r>
                        <a:rPr lang="es-MX" altLang="es-MX" sz="2600" i="1">
                          <a:latin typeface="Cambria Math" panose="02040503050406030204" pitchFamily="18" charset="0"/>
                        </a:rPr>
                        <m:t>,     </m:t>
                      </m:r>
                      <m:r>
                        <a:rPr lang="es-MX" altLang="es-MX" sz="2600" i="1" dirty="0">
                          <a:latin typeface="Cambria Math" panose="02040503050406030204" pitchFamily="18" charset="0"/>
                        </a:rPr>
                        <m:t>𝑌</m:t>
                      </m:r>
                      <m:r>
                        <a:rPr lang="es-MX" altLang="es-MX" sz="2600" i="1" dirty="0">
                          <a:latin typeface="Cambria Math" panose="02040503050406030204" pitchFamily="18" charset="0"/>
                        </a:rPr>
                        <m:t> ~ </m:t>
                      </m:r>
                      <m:r>
                        <a:rPr lang="es-MX" altLang="es-MX" sz="2600" i="1" dirty="0">
                          <a:latin typeface="Cambria Math" panose="02040503050406030204" pitchFamily="18" charset="0"/>
                        </a:rPr>
                        <m:t>𝑁</m:t>
                      </m:r>
                      <m:r>
                        <a:rPr lang="es-MX" altLang="es-MX" sz="2600" i="1" dirty="0">
                          <a:latin typeface="Cambria Math" panose="02040503050406030204" pitchFamily="18" charset="0"/>
                        </a:rPr>
                        <m:t>(30.4,  </m:t>
                      </m:r>
                      <m:sSup>
                        <m:sSupPr>
                          <m:ctrlPr>
                            <a:rPr lang="es-MX" altLang="es-MX" sz="2600" b="0" i="1" dirty="0" smtClean="0">
                              <a:latin typeface="Cambria Math" panose="02040503050406030204" pitchFamily="18" charset="0"/>
                            </a:rPr>
                          </m:ctrlPr>
                        </m:sSupPr>
                        <m:e>
                          <m:r>
                            <a:rPr lang="es-MX" altLang="es-MX" sz="2600" i="1" dirty="0">
                              <a:latin typeface="Cambria Math" panose="02040503050406030204" pitchFamily="18" charset="0"/>
                            </a:rPr>
                            <m:t>4.5</m:t>
                          </m:r>
                        </m:e>
                        <m:sup>
                          <m:r>
                            <a:rPr lang="es-MX" altLang="es-MX" sz="2600" i="1" dirty="0">
                              <a:latin typeface="Cambria Math" panose="02040503050406030204" pitchFamily="18" charset="0"/>
                            </a:rPr>
                            <m:t>2</m:t>
                          </m:r>
                        </m:sup>
                      </m:sSup>
                      <m:r>
                        <a:rPr lang="es-MX" altLang="es-MX" sz="2600" i="1" dirty="0">
                          <a:latin typeface="Cambria Math" panose="02040503050406030204" pitchFamily="18" charset="0"/>
                        </a:rPr>
                        <m:t>)</m:t>
                      </m:r>
                    </m:oMath>
                  </m:oMathPara>
                </a14:m>
                <a:endParaRPr lang="es-MX" altLang="es-MX" sz="2600" dirty="0">
                  <a:latin typeface="Bookman Old Style" pitchFamily="18" charset="0"/>
                </a:endParaRPr>
              </a:p>
              <a:p>
                <a:pPr algn="just">
                  <a:lnSpc>
                    <a:spcPct val="120000"/>
                  </a:lnSpc>
                </a:pPr>
                <a14:m>
                  <m:oMathPara xmlns:m="http://schemas.openxmlformats.org/officeDocument/2006/math">
                    <m:oMathParaPr>
                      <m:jc m:val="centerGroup"/>
                    </m:oMathParaPr>
                    <m:oMath xmlns:m="http://schemas.openxmlformats.org/officeDocument/2006/math">
                      <m:r>
                        <a:rPr lang="es-MX" altLang="es-MX" sz="2600" b="0" i="1" smtClean="0">
                          <a:latin typeface="Cambria Math" panose="02040503050406030204" pitchFamily="18" charset="0"/>
                        </a:rPr>
                        <m:t>−∞&lt;</m:t>
                      </m:r>
                      <m:r>
                        <a:rPr lang="es-MX" altLang="es-MX" sz="2600" b="0" i="1" smtClean="0">
                          <a:latin typeface="Cambria Math" panose="02040503050406030204" pitchFamily="18" charset="0"/>
                        </a:rPr>
                        <m:t>𝑌</m:t>
                      </m:r>
                      <m:r>
                        <a:rPr lang="es-MX" altLang="es-MX" sz="2600" b="0" i="1" smtClean="0">
                          <a:latin typeface="Cambria Math" panose="02040503050406030204" pitchFamily="18" charset="0"/>
                        </a:rPr>
                        <m:t>&lt;∞</m:t>
                      </m:r>
                    </m:oMath>
                  </m:oMathPara>
                </a14:m>
                <a:endParaRPr lang="es-MX" altLang="es-MX" sz="2600" dirty="0">
                  <a:latin typeface="Bookman Old Style" pitchFamily="18" charset="0"/>
                </a:endParaRPr>
              </a:p>
            </p:txBody>
          </p:sp>
        </mc:Choice>
        <mc:Fallback xmlns="">
          <p:sp>
            <p:nvSpPr>
              <p:cNvPr id="2" name="Rectángulo 1"/>
              <p:cNvSpPr>
                <a:spLocks noRot="1" noChangeAspect="1" noMove="1" noResize="1" noEditPoints="1" noAdjustHandles="1" noChangeArrowheads="1" noChangeShapeType="1" noTextEdit="1"/>
              </p:cNvSpPr>
              <p:nvPr/>
            </p:nvSpPr>
            <p:spPr>
              <a:xfrm>
                <a:off x="803639" y="1558999"/>
                <a:ext cx="4701049" cy="2971647"/>
              </a:xfrm>
              <a:prstGeom prst="rect">
                <a:avLst/>
              </a:prstGeom>
              <a:blipFill>
                <a:blip r:embed="rId3"/>
                <a:stretch>
                  <a:fillRect l="-2335" t="-616" r="-2335"/>
                </a:stretch>
              </a:blipFill>
            </p:spPr>
            <p:txBody>
              <a:bodyPr/>
              <a:lstStyle/>
              <a:p>
                <a:r>
                  <a:rPr lang="es-MX">
                    <a:noFill/>
                  </a:rPr>
                  <a:t> </a:t>
                </a:r>
              </a:p>
            </p:txBody>
          </p:sp>
        </mc:Fallback>
      </mc:AlternateContent>
      <p:sp>
        <p:nvSpPr>
          <p:cNvPr id="3" name="Rectángulo 2"/>
          <p:cNvSpPr/>
          <p:nvPr/>
        </p:nvSpPr>
        <p:spPr>
          <a:xfrm>
            <a:off x="923544" y="5088966"/>
            <a:ext cx="10735056" cy="1692771"/>
          </a:xfrm>
          <a:prstGeom prst="rect">
            <a:avLst/>
          </a:prstGeom>
        </p:spPr>
        <p:txBody>
          <a:bodyPr wrap="square">
            <a:spAutoFit/>
          </a:bodyPr>
          <a:lstStyle/>
          <a:p>
            <a:pPr algn="just" eaLnBrk="0" hangingPunct="0">
              <a:spcBef>
                <a:spcPts val="300"/>
              </a:spcBef>
              <a:buClr>
                <a:srgbClr val="A04DA3"/>
              </a:buClr>
            </a:pPr>
            <a:r>
              <a:rPr lang="es-MX" altLang="es-MX" sz="2600" dirty="0">
                <a:latin typeface="Bookman Old Style" panose="02050604050505020204" pitchFamily="18" charset="0"/>
              </a:rPr>
              <a:t>Si un fabricante desea diseñar un coche compacto que es más económico que el 90% de los automóviles compactos vendidos en USA. </a:t>
            </a:r>
            <a:r>
              <a:rPr lang="es-MX" altLang="es-MX" sz="2600" b="1" dirty="0">
                <a:solidFill>
                  <a:srgbClr val="C808B1"/>
                </a:solidFill>
                <a:latin typeface="Bookman Old Style" panose="02050604050505020204" pitchFamily="18" charset="0"/>
              </a:rPr>
              <a:t>¿Cuál debe ser el rendimiento mínimo del coche nuevo?</a:t>
            </a:r>
          </a:p>
        </p:txBody>
      </p:sp>
      <p:sp>
        <p:nvSpPr>
          <p:cNvPr id="5" name="Elipse 4"/>
          <p:cNvSpPr/>
          <p:nvPr/>
        </p:nvSpPr>
        <p:spPr>
          <a:xfrm>
            <a:off x="9083139" y="4083141"/>
            <a:ext cx="223902" cy="271679"/>
          </a:xfrm>
          <a:prstGeom prst="ellipse">
            <a:avLst/>
          </a:prstGeom>
          <a:solidFill>
            <a:srgbClr val="C808B1"/>
          </a:solidFill>
          <a:ln>
            <a:solidFill>
              <a:srgbClr val="C808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98126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animBg="1"/>
      <p:bldP spid="3"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3"/>
          <p:cNvSpPr txBox="1">
            <a:spLocks noChangeArrowheads="1"/>
          </p:cNvSpPr>
          <p:nvPr/>
        </p:nvSpPr>
        <p:spPr bwMode="auto">
          <a:xfrm>
            <a:off x="812800" y="1628112"/>
            <a:ext cx="10871200" cy="1269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50000"/>
              </a:spcBef>
              <a:buClrTx/>
              <a:buFontTx/>
              <a:buNone/>
            </a:pPr>
            <a:r>
              <a:rPr lang="es-MX" altLang="es-MX" sz="2600" b="1" dirty="0">
                <a:latin typeface="Bookman Old Style" pitchFamily="18" charset="0"/>
              </a:rPr>
              <a:t>Definición:</a:t>
            </a:r>
          </a:p>
          <a:p>
            <a:pPr algn="just">
              <a:buNone/>
            </a:pPr>
            <a:r>
              <a:rPr lang="es-MX" sz="2400" dirty="0">
                <a:latin typeface="Bookman Old Style" panose="02050604050505020204" pitchFamily="18" charset="0"/>
              </a:rPr>
              <a:t>La </a:t>
            </a:r>
            <a:r>
              <a:rPr lang="es-MX" sz="2400" b="1" dirty="0">
                <a:latin typeface="Bookman Old Style" panose="02050604050505020204" pitchFamily="18" charset="0"/>
              </a:rPr>
              <a:t>función de distribución acumulativa </a:t>
            </a:r>
            <a:r>
              <a:rPr lang="es-MX" sz="2400" i="1" dirty="0">
                <a:latin typeface="Bookman Old Style" panose="02050604050505020204" pitchFamily="18" charset="0"/>
              </a:rPr>
              <a:t>F</a:t>
            </a:r>
            <a:r>
              <a:rPr lang="es-MX" sz="2400" dirty="0">
                <a:latin typeface="Bookman Old Style" panose="02050604050505020204" pitchFamily="18" charset="0"/>
              </a:rPr>
              <a:t>(</a:t>
            </a:r>
            <a:r>
              <a:rPr lang="es-MX" sz="2400" i="1" dirty="0">
                <a:latin typeface="Bookman Old Style" panose="02050604050505020204" pitchFamily="18" charset="0"/>
              </a:rPr>
              <a:t>x</a:t>
            </a:r>
            <a:r>
              <a:rPr lang="es-MX" sz="2400" dirty="0">
                <a:latin typeface="Bookman Old Style" panose="02050604050505020204" pitchFamily="18" charset="0"/>
              </a:rPr>
              <a:t>) de una variable aleatoria continua </a:t>
            </a:r>
            <a:r>
              <a:rPr lang="es-MX" sz="2400" i="1" dirty="0">
                <a:latin typeface="Bookman Old Style" panose="02050604050505020204" pitchFamily="18" charset="0"/>
              </a:rPr>
              <a:t>X </a:t>
            </a:r>
            <a:r>
              <a:rPr lang="es-MX" sz="2400" dirty="0">
                <a:latin typeface="Bookman Old Style" panose="02050604050505020204" pitchFamily="18" charset="0"/>
              </a:rPr>
              <a:t>se define para todo número </a:t>
            </a:r>
            <a:r>
              <a:rPr lang="es-MX" sz="2400" i="1" dirty="0">
                <a:latin typeface="Bookman Old Style" panose="02050604050505020204" pitchFamily="18" charset="0"/>
              </a:rPr>
              <a:t>x </a:t>
            </a:r>
            <a:r>
              <a:rPr lang="es-MX" sz="2400" dirty="0">
                <a:latin typeface="Bookman Old Style" panose="02050604050505020204" pitchFamily="18" charset="0"/>
              </a:rPr>
              <a:t>como</a:t>
            </a:r>
            <a:endParaRPr lang="en-US" altLang="es-MX" sz="2600" dirty="0">
              <a:latin typeface="Bookman Old Style" pitchFamily="18" charset="0"/>
            </a:endParaRPr>
          </a:p>
        </p:txBody>
      </p:sp>
      <p:sp>
        <p:nvSpPr>
          <p:cNvPr id="2" name="Título 1"/>
          <p:cNvSpPr>
            <a:spLocks noGrp="1"/>
          </p:cNvSpPr>
          <p:nvPr>
            <p:ph type="title"/>
          </p:nvPr>
        </p:nvSpPr>
        <p:spPr>
          <a:xfrm>
            <a:off x="1317811" y="233252"/>
            <a:ext cx="9601200" cy="1485900"/>
          </a:xfrm>
        </p:spPr>
        <p:txBody>
          <a:bodyPr vert="horz" anchor="ctr">
            <a:normAutofit/>
          </a:bodyPr>
          <a:lstStyle/>
          <a:p>
            <a:r>
              <a:rPr lang="en-US" altLang="es-MX" sz="3200" cap="small" dirty="0" err="1"/>
              <a:t>Función</a:t>
            </a:r>
            <a:r>
              <a:rPr lang="en-US" altLang="es-MX" sz="3200" cap="small" dirty="0"/>
              <a:t> de </a:t>
            </a:r>
            <a:r>
              <a:rPr lang="en-US" altLang="es-MX" sz="3200" cap="small" dirty="0" err="1"/>
              <a:t>distribución</a:t>
            </a:r>
            <a:r>
              <a:rPr lang="en-US" altLang="es-MX" sz="3200" cap="small" dirty="0"/>
              <a:t> </a:t>
            </a:r>
            <a:r>
              <a:rPr lang="en-US" altLang="es-MX" sz="3200" cap="small" dirty="0" err="1"/>
              <a:t>acumulada</a:t>
            </a:r>
            <a:r>
              <a:rPr lang="en-US" altLang="es-MX" sz="3200" cap="small" dirty="0"/>
              <a:t> para VAC</a:t>
            </a:r>
            <a:endParaRPr lang="es-MX" sz="3200" cap="small" dirty="0"/>
          </a:p>
        </p:txBody>
      </p:sp>
      <mc:AlternateContent xmlns:mc="http://schemas.openxmlformats.org/markup-compatibility/2006" xmlns:a14="http://schemas.microsoft.com/office/drawing/2010/main">
        <mc:Choice Requires="a14">
          <p:sp>
            <p:nvSpPr>
              <p:cNvPr id="5" name="3 CuadroTexto"/>
              <p:cNvSpPr txBox="1"/>
              <p:nvPr/>
            </p:nvSpPr>
            <p:spPr>
              <a:xfrm>
                <a:off x="812800" y="3758996"/>
                <a:ext cx="3753335" cy="757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sz="2000" i="1">
                          <a:latin typeface="Cambria Math"/>
                        </a:rPr>
                        <m:t>𝐹</m:t>
                      </m:r>
                      <m:d>
                        <m:dPr>
                          <m:ctrlPr>
                            <a:rPr lang="es-MX" sz="2000" i="1">
                              <a:latin typeface="Cambria Math" panose="02040503050406030204" pitchFamily="18" charset="0"/>
                            </a:rPr>
                          </m:ctrlPr>
                        </m:dPr>
                        <m:e>
                          <m:r>
                            <a:rPr lang="es-MX" sz="2000" i="1">
                              <a:latin typeface="Cambria Math"/>
                            </a:rPr>
                            <m:t>𝑥</m:t>
                          </m:r>
                        </m:e>
                      </m:d>
                      <m:r>
                        <a:rPr lang="es-MX" sz="2000" i="1">
                          <a:latin typeface="Cambria Math"/>
                        </a:rPr>
                        <m:t>=</m:t>
                      </m:r>
                      <m:r>
                        <a:rPr lang="es-MX" sz="2000" i="1">
                          <a:latin typeface="Cambria Math"/>
                        </a:rPr>
                        <m:t>𝑃</m:t>
                      </m:r>
                      <m:d>
                        <m:dPr>
                          <m:ctrlPr>
                            <a:rPr lang="es-MX" sz="2000" i="1">
                              <a:latin typeface="Cambria Math" panose="02040503050406030204" pitchFamily="18" charset="0"/>
                            </a:rPr>
                          </m:ctrlPr>
                        </m:dPr>
                        <m:e>
                          <m:r>
                            <a:rPr lang="es-MX" sz="2000" i="1">
                              <a:latin typeface="Cambria Math"/>
                            </a:rPr>
                            <m:t>𝑋</m:t>
                          </m:r>
                          <m:r>
                            <a:rPr lang="es-MX" sz="2000" i="1">
                              <a:latin typeface="Cambria Math"/>
                            </a:rPr>
                            <m:t>≤</m:t>
                          </m:r>
                          <m:r>
                            <a:rPr lang="es-MX" sz="2000" i="1">
                              <a:latin typeface="Cambria Math"/>
                            </a:rPr>
                            <m:t>𝑥</m:t>
                          </m:r>
                        </m:e>
                      </m:d>
                      <m:r>
                        <a:rPr lang="es-MX" sz="2000" i="1">
                          <a:latin typeface="Cambria Math"/>
                        </a:rPr>
                        <m:t>=</m:t>
                      </m:r>
                      <m:nary>
                        <m:naryPr>
                          <m:ctrlPr>
                            <a:rPr lang="es-MX" sz="2000" i="1">
                              <a:latin typeface="Cambria Math" panose="02040503050406030204" pitchFamily="18" charset="0"/>
                            </a:rPr>
                          </m:ctrlPr>
                        </m:naryPr>
                        <m:sub>
                          <m:r>
                            <m:rPr>
                              <m:brk m:alnAt="23"/>
                            </m:rPr>
                            <a:rPr lang="es-MX" sz="2000" i="1">
                              <a:latin typeface="Cambria Math"/>
                            </a:rPr>
                            <m:t>−</m:t>
                          </m:r>
                          <m:r>
                            <a:rPr lang="es-MX" sz="2000" i="1">
                              <a:latin typeface="Cambria Math"/>
                            </a:rPr>
                            <m:t>∞</m:t>
                          </m:r>
                        </m:sub>
                        <m:sup>
                          <m:r>
                            <a:rPr lang="es-MX" sz="2000" i="1">
                              <a:latin typeface="Cambria Math"/>
                            </a:rPr>
                            <m:t>𝑥</m:t>
                          </m:r>
                        </m:sup>
                        <m:e>
                          <m:r>
                            <a:rPr lang="es-MX" sz="2000" i="1">
                              <a:latin typeface="Cambria Math"/>
                            </a:rPr>
                            <m:t>𝑓</m:t>
                          </m:r>
                          <m:d>
                            <m:dPr>
                              <m:ctrlPr>
                                <a:rPr lang="es-MX" sz="2000" i="1">
                                  <a:latin typeface="Cambria Math" panose="02040503050406030204" pitchFamily="18" charset="0"/>
                                </a:rPr>
                              </m:ctrlPr>
                            </m:dPr>
                            <m:e>
                              <m:r>
                                <a:rPr lang="es-MX" sz="2000" i="1">
                                  <a:latin typeface="Cambria Math" panose="02040503050406030204" pitchFamily="18" charset="0"/>
                                </a:rPr>
                                <m:t>𝑥</m:t>
                              </m:r>
                            </m:e>
                          </m:d>
                          <m:r>
                            <a:rPr lang="es-MX" sz="2000" i="1">
                              <a:latin typeface="Cambria Math" panose="02040503050406030204" pitchFamily="18" charset="0"/>
                            </a:rPr>
                            <m:t> </m:t>
                          </m:r>
                          <m:r>
                            <a:rPr lang="es-MX" sz="2000" i="1">
                              <a:latin typeface="Cambria Math"/>
                            </a:rPr>
                            <m:t>𝑑</m:t>
                          </m:r>
                          <m:r>
                            <a:rPr lang="es-MX" sz="2000" i="1">
                              <a:latin typeface="Cambria Math" panose="02040503050406030204" pitchFamily="18" charset="0"/>
                            </a:rPr>
                            <m:t>𝑥</m:t>
                          </m:r>
                        </m:e>
                      </m:nary>
                    </m:oMath>
                  </m:oMathPara>
                </a14:m>
                <a:endParaRPr lang="es-MX" sz="2000" dirty="0"/>
              </a:p>
            </p:txBody>
          </p:sp>
        </mc:Choice>
        <mc:Fallback xmlns="">
          <p:sp>
            <p:nvSpPr>
              <p:cNvPr id="5" name="3 CuadroTexto"/>
              <p:cNvSpPr txBox="1">
                <a:spLocks noRot="1" noChangeAspect="1" noMove="1" noResize="1" noEditPoints="1" noAdjustHandles="1" noChangeArrowheads="1" noChangeShapeType="1" noTextEdit="1"/>
              </p:cNvSpPr>
              <p:nvPr/>
            </p:nvSpPr>
            <p:spPr>
              <a:xfrm>
                <a:off x="812800" y="3758996"/>
                <a:ext cx="3753335" cy="757451"/>
              </a:xfrm>
              <a:prstGeom prst="rect">
                <a:avLst/>
              </a:prstGeom>
              <a:blipFill>
                <a:blip r:embed="rId2"/>
                <a:stretch>
                  <a:fillRect/>
                </a:stretch>
              </a:blipFill>
            </p:spPr>
            <p:txBody>
              <a:bodyPr/>
              <a:lstStyle/>
              <a:p>
                <a:r>
                  <a:rPr lang="es-MX">
                    <a:noFill/>
                  </a:rPr>
                  <a:t> </a:t>
                </a:r>
              </a:p>
            </p:txBody>
          </p:sp>
        </mc:Fallback>
      </mc:AlternateContent>
      <p:sp>
        <p:nvSpPr>
          <p:cNvPr id="6" name="Text Box 23"/>
          <p:cNvSpPr txBox="1">
            <a:spLocks noChangeArrowheads="1"/>
          </p:cNvSpPr>
          <p:nvPr/>
        </p:nvSpPr>
        <p:spPr bwMode="auto">
          <a:xfrm>
            <a:off x="812800" y="5532748"/>
            <a:ext cx="10871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a:buNone/>
            </a:pPr>
            <a:r>
              <a:rPr lang="es-MX" sz="2400" dirty="0">
                <a:latin typeface="Bookman Old Style" panose="02050604050505020204" pitchFamily="18" charset="0"/>
              </a:rPr>
              <a:t>Para cada </a:t>
            </a:r>
            <a:r>
              <a:rPr lang="es-MX" sz="2400" i="1" dirty="0">
                <a:latin typeface="Bookman Old Style" panose="02050604050505020204" pitchFamily="18" charset="0"/>
              </a:rPr>
              <a:t>x</a:t>
            </a:r>
            <a:r>
              <a:rPr lang="es-MX" sz="2400" dirty="0">
                <a:latin typeface="Bookman Old Style" panose="02050604050505020204" pitchFamily="18" charset="0"/>
              </a:rPr>
              <a:t>, </a:t>
            </a:r>
            <a:r>
              <a:rPr lang="es-MX" sz="2400" i="1" dirty="0">
                <a:latin typeface="Bookman Old Style" panose="02050604050505020204" pitchFamily="18" charset="0"/>
              </a:rPr>
              <a:t>F</a:t>
            </a:r>
            <a:r>
              <a:rPr lang="es-MX" sz="2400" dirty="0">
                <a:latin typeface="Bookman Old Style" panose="02050604050505020204" pitchFamily="18" charset="0"/>
              </a:rPr>
              <a:t>(</a:t>
            </a:r>
            <a:r>
              <a:rPr lang="es-MX" sz="2400" i="1" dirty="0">
                <a:latin typeface="Bookman Old Style" panose="02050604050505020204" pitchFamily="18" charset="0"/>
              </a:rPr>
              <a:t>x</a:t>
            </a:r>
            <a:r>
              <a:rPr lang="es-MX" sz="2400" dirty="0">
                <a:latin typeface="Bookman Old Style" panose="02050604050505020204" pitchFamily="18" charset="0"/>
              </a:rPr>
              <a:t>) es el área bajo la curva de densidad a la izquierda de </a:t>
            </a:r>
            <a:r>
              <a:rPr lang="es-MX" sz="2400" i="1" dirty="0">
                <a:latin typeface="Bookman Old Style" panose="02050604050505020204" pitchFamily="18" charset="0"/>
              </a:rPr>
              <a:t>x</a:t>
            </a:r>
            <a:r>
              <a:rPr lang="es-MX" sz="2400" dirty="0">
                <a:latin typeface="Bookman Old Style" panose="02050604050505020204" pitchFamily="18" charset="0"/>
              </a:rPr>
              <a:t>. </a:t>
            </a:r>
            <a:endParaRPr lang="en-US" altLang="es-MX" sz="2600" dirty="0">
              <a:latin typeface="Bookman Old Style" pitchFamily="18" charset="0"/>
            </a:endParaRPr>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2773" t="44365" r="15388" b="23350"/>
          <a:stretch/>
        </p:blipFill>
        <p:spPr bwMode="auto">
          <a:xfrm>
            <a:off x="5625794" y="3370096"/>
            <a:ext cx="5127172" cy="1796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86402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842" name="Rectangle 2"/>
              <p:cNvSpPr>
                <a:spLocks noGrp="1" noChangeArrowheads="1"/>
              </p:cNvSpPr>
              <p:nvPr>
                <p:ph sz="quarter" idx="4294967295"/>
              </p:nvPr>
            </p:nvSpPr>
            <p:spPr>
              <a:xfrm>
                <a:off x="9321800" y="2398713"/>
                <a:ext cx="2870200" cy="542925"/>
              </a:xfrm>
            </p:spPr>
            <p:txBody>
              <a:bodyPr vert="horz">
                <a:normAutofit fontScale="85000" lnSpcReduction="20000"/>
              </a:bodyPr>
              <a:lstStyle/>
              <a:p>
                <a:pPr marL="274320" indent="-274320">
                  <a:lnSpc>
                    <a:spcPct val="80000"/>
                  </a:lnSpc>
                  <a:spcBef>
                    <a:spcPts val="600"/>
                  </a:spcBef>
                  <a:buClr>
                    <a:schemeClr val="accent1"/>
                  </a:buClr>
                  <a:buSzPct val="70000"/>
                  <a:buFontTx/>
                  <a:buNone/>
                </a:pPr>
                <a:endParaRPr lang="es-MX" altLang="es-MX" sz="2400" dirty="0">
                  <a:solidFill>
                    <a:schemeClr val="tx1"/>
                  </a:solidFill>
                  <a:latin typeface="Bookman Old Style" pitchFamily="18" charset="0"/>
                </a:endParaRPr>
              </a:p>
              <a:p>
                <a:pPr marL="274320" indent="-274320">
                  <a:lnSpc>
                    <a:spcPct val="80000"/>
                  </a:lnSpc>
                  <a:spcBef>
                    <a:spcPts val="600"/>
                  </a:spcBef>
                  <a:buClr>
                    <a:schemeClr val="accent1"/>
                  </a:buClr>
                  <a:buSzPct val="70000"/>
                  <a:buFontTx/>
                  <a:buNone/>
                </a:pPr>
                <a14:m>
                  <m:oMathPara xmlns:m="http://schemas.openxmlformats.org/officeDocument/2006/math">
                    <m:oMathParaPr>
                      <m:jc m:val="centerGroup"/>
                    </m:oMathParaPr>
                    <m:oMath xmlns:m="http://schemas.openxmlformats.org/officeDocument/2006/math">
                      <m:r>
                        <a:rPr lang="es-MX" altLang="es-MX" sz="2400" dirty="0">
                          <a:solidFill>
                            <a:schemeClr val="tx1"/>
                          </a:solidFill>
                          <a:latin typeface="Cambria Math" panose="02040503050406030204" pitchFamily="18" charset="0"/>
                        </a:rPr>
                        <m:t>𝑃</m:t>
                      </m:r>
                      <m:d>
                        <m:dPr>
                          <m:ctrlPr>
                            <a:rPr lang="es-MX" altLang="es-MX" sz="2400" i="1" dirty="0">
                              <a:solidFill>
                                <a:schemeClr val="tx1"/>
                              </a:solidFill>
                              <a:latin typeface="Cambria Math" panose="02040503050406030204" pitchFamily="18" charset="0"/>
                            </a:rPr>
                          </m:ctrlPr>
                        </m:dPr>
                        <m:e>
                          <m:r>
                            <a:rPr lang="es-MX" altLang="es-MX" sz="2400" dirty="0">
                              <a:solidFill>
                                <a:schemeClr val="tx1"/>
                              </a:solidFill>
                              <a:latin typeface="Cambria Math" panose="02040503050406030204" pitchFamily="18" charset="0"/>
                            </a:rPr>
                            <m:t> </m:t>
                          </m:r>
                          <m:r>
                            <a:rPr lang="es-MX" altLang="es-MX" sz="2400" dirty="0">
                              <a:solidFill>
                                <a:schemeClr val="tx1"/>
                              </a:solidFill>
                              <a:latin typeface="Cambria Math" panose="02040503050406030204" pitchFamily="18" charset="0"/>
                            </a:rPr>
                            <m:t>𝑌</m:t>
                          </m:r>
                          <m:r>
                            <a:rPr lang="es-MX" altLang="es-MX" sz="2400" dirty="0">
                              <a:solidFill>
                                <a:schemeClr val="tx1"/>
                              </a:solidFill>
                              <a:latin typeface="Cambria Math" panose="02040503050406030204" pitchFamily="18" charset="0"/>
                            </a:rPr>
                            <m:t>≥ </m:t>
                          </m:r>
                          <m:sSub>
                            <m:sSubPr>
                              <m:ctrlPr>
                                <a:rPr lang="es-MX" altLang="es-MX" sz="2400" i="1" dirty="0">
                                  <a:solidFill>
                                    <a:schemeClr val="tx1"/>
                                  </a:solidFill>
                                  <a:latin typeface="Cambria Math" panose="02040503050406030204" pitchFamily="18" charset="0"/>
                                </a:rPr>
                              </m:ctrlPr>
                            </m:sSubPr>
                            <m:e>
                              <m:r>
                                <a:rPr lang="es-MX" altLang="es-MX" sz="2400" dirty="0">
                                  <a:solidFill>
                                    <a:schemeClr val="tx1"/>
                                  </a:solidFill>
                                  <a:latin typeface="Cambria Math" panose="02040503050406030204" pitchFamily="18" charset="0"/>
                                </a:rPr>
                                <m:t>𝑦</m:t>
                              </m:r>
                            </m:e>
                            <m:sub>
                              <m:r>
                                <a:rPr lang="es-MX" altLang="es-MX" sz="2400" dirty="0">
                                  <a:solidFill>
                                    <a:schemeClr val="tx1"/>
                                  </a:solidFill>
                                  <a:latin typeface="Cambria Math" panose="02040503050406030204" pitchFamily="18" charset="0"/>
                                </a:rPr>
                                <m:t>0</m:t>
                              </m:r>
                            </m:sub>
                          </m:sSub>
                        </m:e>
                      </m:d>
                      <m:r>
                        <a:rPr lang="es-MX" altLang="es-MX" sz="2400" dirty="0">
                          <a:solidFill>
                            <a:schemeClr val="tx1"/>
                          </a:solidFill>
                          <a:latin typeface="Cambria Math" panose="02040503050406030204" pitchFamily="18" charset="0"/>
                        </a:rPr>
                        <m:t>=  0.1</m:t>
                      </m:r>
                    </m:oMath>
                  </m:oMathPara>
                </a14:m>
                <a:endParaRPr lang="es-MX" altLang="es-MX" sz="2400" dirty="0">
                  <a:solidFill>
                    <a:schemeClr val="tx1"/>
                  </a:solidFill>
                  <a:latin typeface="Bookman Old Style" pitchFamily="18" charset="0"/>
                </a:endParaRPr>
              </a:p>
            </p:txBody>
          </p:sp>
        </mc:Choice>
        <mc:Fallback xmlns="">
          <p:sp>
            <p:nvSpPr>
              <p:cNvPr id="35842" name="Rectangle 2"/>
              <p:cNvSpPr>
                <a:spLocks noGrp="1" noRot="1" noChangeAspect="1" noMove="1" noResize="1" noEditPoints="1" noAdjustHandles="1" noChangeArrowheads="1" noChangeShapeType="1" noTextEdit="1"/>
              </p:cNvSpPr>
              <p:nvPr>
                <p:ph sz="quarter" idx="4294967295"/>
              </p:nvPr>
            </p:nvSpPr>
            <p:spPr>
              <a:xfrm>
                <a:off x="9321800" y="2398713"/>
                <a:ext cx="2870200" cy="542925"/>
              </a:xfrm>
              <a:blipFill>
                <a:blip r:embed="rId2"/>
                <a:stretch>
                  <a:fillRect b="-2222"/>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3" name="Rectangle 2"/>
              <p:cNvSpPr txBox="1">
                <a:spLocks noChangeArrowheads="1"/>
              </p:cNvSpPr>
              <p:nvPr/>
            </p:nvSpPr>
            <p:spPr>
              <a:xfrm>
                <a:off x="6238828" y="3499204"/>
                <a:ext cx="3725084" cy="935242"/>
              </a:xfrm>
              <a:prstGeom prst="rect">
                <a:avLst/>
              </a:prstGeom>
            </p:spPr>
            <p:txBody>
              <a:bodyPr vert="horz">
                <a:normAutofit fontScale="92500" lnSpcReduction="10000"/>
              </a:bodyPr>
              <a:lstStyle>
                <a:lvl1pPr marL="274320" indent="-274320">
                  <a:lnSpc>
                    <a:spcPct val="80000"/>
                  </a:lnSpc>
                  <a:spcBef>
                    <a:spcPts val="600"/>
                  </a:spcBef>
                  <a:buClr>
                    <a:schemeClr val="accent1"/>
                  </a:buClr>
                  <a:buSzPct val="70000"/>
                  <a:buFontTx/>
                  <a:buNone/>
                  <a:defRPr kumimoji="0" sz="2400">
                    <a:latin typeface="Bookman Old Style" pitchFamily="18" charset="0"/>
                  </a:defRPr>
                </a:lvl1pPr>
                <a:lvl2pPr marL="640080" indent="-274320">
                  <a:spcBef>
                    <a:spcPct val="20000"/>
                  </a:spcBef>
                  <a:buClr>
                    <a:schemeClr val="accent1"/>
                  </a:buClr>
                  <a:buSzPct val="80000"/>
                  <a:buFont typeface="Wingdings 2"/>
                  <a:buChar char=""/>
                  <a:defRPr kumimoji="0" sz="2100"/>
                </a:lvl2pPr>
                <a:lvl3pPr indent="-182880">
                  <a:spcBef>
                    <a:spcPct val="20000"/>
                  </a:spcBef>
                  <a:buClr>
                    <a:schemeClr val="accent1">
                      <a:shade val="75000"/>
                    </a:schemeClr>
                  </a:buClr>
                  <a:buSzPct val="60000"/>
                  <a:buFont typeface="Wingdings"/>
                  <a:buChar char=""/>
                  <a:defRPr kumimoji="0"/>
                </a:lvl3pPr>
                <a:lvl4pPr marL="1188720" indent="-182880">
                  <a:spcBef>
                    <a:spcPct val="20000"/>
                  </a:spcBef>
                  <a:buClr>
                    <a:schemeClr val="accent1">
                      <a:tint val="60000"/>
                    </a:schemeClr>
                  </a:buClr>
                  <a:buSzPct val="60000"/>
                  <a:buFont typeface="Wingdings"/>
                  <a:buChar char=""/>
                  <a:defRPr kumimoji="0"/>
                </a:lvl4pPr>
                <a:lvl5pPr marL="1463040" indent="-182880">
                  <a:spcBef>
                    <a:spcPct val="20000"/>
                  </a:spcBef>
                  <a:buClr>
                    <a:schemeClr val="accent2">
                      <a:tint val="60000"/>
                    </a:schemeClr>
                  </a:buClr>
                  <a:buSzPct val="68000"/>
                  <a:buFont typeface="Wingdings 2"/>
                  <a:buChar char=""/>
                  <a:defRPr kumimoji="0" sz="1600"/>
                </a:lvl5pPr>
                <a:lvl6pPr marL="1737360" indent="-182880">
                  <a:spcBef>
                    <a:spcPct val="20000"/>
                  </a:spcBef>
                  <a:buClr>
                    <a:schemeClr val="accent1"/>
                  </a:buClr>
                  <a:buChar char="•"/>
                  <a:defRPr kumimoji="0" sz="1600">
                    <a:solidFill>
                      <a:schemeClr val="tx2"/>
                    </a:solidFill>
                  </a:defRPr>
                </a:lvl6pPr>
                <a:lvl7pPr marL="2011680" indent="-182880">
                  <a:spcBef>
                    <a:spcPct val="20000"/>
                  </a:spcBef>
                  <a:buClr>
                    <a:schemeClr val="accent1">
                      <a:tint val="60000"/>
                    </a:schemeClr>
                  </a:buClr>
                  <a:buSzPct val="60000"/>
                  <a:buFont typeface="Wingdings"/>
                  <a:buChar char=""/>
                  <a:defRPr kumimoji="0" sz="1400" baseline="0">
                    <a:solidFill>
                      <a:schemeClr val="tx2"/>
                    </a:solidFill>
                  </a:defRPr>
                </a:lvl7pPr>
                <a:lvl8pPr marL="2286000" indent="-182880">
                  <a:spcBef>
                    <a:spcPct val="20000"/>
                  </a:spcBef>
                  <a:buClr>
                    <a:schemeClr val="accent2"/>
                  </a:buClr>
                  <a:buChar char="•"/>
                  <a:defRPr kumimoji="0" sz="1400" cap="small" baseline="0">
                    <a:solidFill>
                      <a:schemeClr val="tx2"/>
                    </a:solidFill>
                  </a:defRPr>
                </a:lvl8pPr>
                <a:lvl9pPr marL="2560320" indent="-182880">
                  <a:spcBef>
                    <a:spcPct val="20000"/>
                  </a:spcBef>
                  <a:buClr>
                    <a:schemeClr val="accent1">
                      <a:shade val="75000"/>
                    </a:schemeClr>
                  </a:buClr>
                  <a:buChar char="•"/>
                  <a:defRPr kumimoji="0" sz="1400" baseline="0">
                    <a:solidFill>
                      <a:schemeClr val="tx2"/>
                    </a:solidFill>
                  </a:defRPr>
                </a:lvl9pPr>
              </a:lstStyle>
              <a:p>
                <a:endParaRPr lang="es-MX" altLang="es-MX" dirty="0"/>
              </a:p>
              <a:p>
                <a:pPr/>
                <a14:m>
                  <m:oMathPara xmlns:m="http://schemas.openxmlformats.org/officeDocument/2006/math">
                    <m:oMathParaPr>
                      <m:jc m:val="centerGroup"/>
                    </m:oMathParaPr>
                    <m:oMath xmlns:m="http://schemas.openxmlformats.org/officeDocument/2006/math">
                      <m:r>
                        <a:rPr lang="es-MX" altLang="es-MX" dirty="0">
                          <a:latin typeface="Cambria Math" panose="02040503050406030204" pitchFamily="18" charset="0"/>
                        </a:rPr>
                        <m:t>𝑃</m:t>
                      </m:r>
                      <m:d>
                        <m:dPr>
                          <m:ctrlPr>
                            <a:rPr lang="es-MX" altLang="es-MX" i="1" dirty="0">
                              <a:latin typeface="Cambria Math" panose="02040503050406030204" pitchFamily="18" charset="0"/>
                            </a:rPr>
                          </m:ctrlPr>
                        </m:dPr>
                        <m:e>
                          <m:r>
                            <a:rPr lang="es-MX" altLang="es-MX" dirty="0">
                              <a:latin typeface="Cambria Math" panose="02040503050406030204" pitchFamily="18" charset="0"/>
                            </a:rPr>
                            <m:t> </m:t>
                          </m:r>
                          <m:r>
                            <a:rPr lang="es-MX" altLang="es-MX" dirty="0">
                              <a:latin typeface="Cambria Math" panose="02040503050406030204" pitchFamily="18" charset="0"/>
                            </a:rPr>
                            <m:t>𝑍</m:t>
                          </m:r>
                          <m:r>
                            <a:rPr lang="es-MX" altLang="es-MX" dirty="0">
                              <a:latin typeface="Cambria Math" panose="02040503050406030204" pitchFamily="18" charset="0"/>
                            </a:rPr>
                            <m:t>≥</m:t>
                          </m:r>
                          <m:f>
                            <m:fPr>
                              <m:ctrlPr>
                                <a:rPr lang="es-MX" altLang="es-MX" b="1" i="1" dirty="0">
                                  <a:latin typeface="Cambria Math" panose="02040503050406030204" pitchFamily="18" charset="0"/>
                                </a:rPr>
                              </m:ctrlPr>
                            </m:fPr>
                            <m:num>
                              <m:sSub>
                                <m:sSubPr>
                                  <m:ctrlPr>
                                    <a:rPr lang="es-MX" altLang="es-MX" b="1" i="1" dirty="0">
                                      <a:latin typeface="Cambria Math" panose="02040503050406030204" pitchFamily="18" charset="0"/>
                                    </a:rPr>
                                  </m:ctrlPr>
                                </m:sSubPr>
                                <m:e>
                                  <m:r>
                                    <a:rPr lang="es-MX" altLang="es-MX" b="1" i="1" dirty="0">
                                      <a:latin typeface="Cambria Math" panose="02040503050406030204" pitchFamily="18" charset="0"/>
                                    </a:rPr>
                                    <m:t>𝒚</m:t>
                                  </m:r>
                                </m:e>
                                <m:sub>
                                  <m:r>
                                    <a:rPr lang="es-MX" altLang="es-MX" b="1" i="1" dirty="0">
                                      <a:latin typeface="Cambria Math" panose="02040503050406030204" pitchFamily="18" charset="0"/>
                                    </a:rPr>
                                    <m:t>𝟎</m:t>
                                  </m:r>
                                </m:sub>
                              </m:sSub>
                              <m:r>
                                <a:rPr lang="es-MX" altLang="es-MX" b="1" dirty="0">
                                  <a:latin typeface="Cambria Math" panose="02040503050406030204" pitchFamily="18" charset="0"/>
                                </a:rPr>
                                <m:t>−</m:t>
                              </m:r>
                              <m:r>
                                <a:rPr lang="es-MX" altLang="es-MX" b="1" i="1" dirty="0">
                                  <a:latin typeface="Cambria Math" panose="02040503050406030204" pitchFamily="18" charset="0"/>
                                </a:rPr>
                                <m:t>𝟑𝟎</m:t>
                              </m:r>
                              <m:r>
                                <a:rPr lang="es-MX" altLang="es-MX" b="1" dirty="0">
                                  <a:latin typeface="Cambria Math" panose="02040503050406030204" pitchFamily="18" charset="0"/>
                                </a:rPr>
                                <m:t>.</m:t>
                              </m:r>
                              <m:r>
                                <a:rPr lang="es-MX" altLang="es-MX" b="1" i="1" dirty="0">
                                  <a:latin typeface="Cambria Math" panose="02040503050406030204" pitchFamily="18" charset="0"/>
                                </a:rPr>
                                <m:t>𝟒</m:t>
                              </m:r>
                            </m:num>
                            <m:den>
                              <m:r>
                                <a:rPr lang="es-MX" altLang="es-MX" b="1" i="1" dirty="0">
                                  <a:latin typeface="Cambria Math" panose="02040503050406030204" pitchFamily="18" charset="0"/>
                                </a:rPr>
                                <m:t>𝟒</m:t>
                              </m:r>
                              <m:r>
                                <a:rPr lang="es-MX" altLang="es-MX" b="1" dirty="0">
                                  <a:latin typeface="Cambria Math" panose="02040503050406030204" pitchFamily="18" charset="0"/>
                                </a:rPr>
                                <m:t>.</m:t>
                              </m:r>
                              <m:r>
                                <a:rPr lang="es-MX" altLang="es-MX" b="1" i="1" dirty="0">
                                  <a:latin typeface="Cambria Math" panose="02040503050406030204" pitchFamily="18" charset="0"/>
                                </a:rPr>
                                <m:t>𝟓</m:t>
                              </m:r>
                            </m:den>
                          </m:f>
                        </m:e>
                      </m:d>
                      <m:r>
                        <a:rPr lang="es-MX" altLang="es-MX" dirty="0">
                          <a:latin typeface="Cambria Math" panose="02040503050406030204" pitchFamily="18" charset="0"/>
                        </a:rPr>
                        <m:t>=  0.1</m:t>
                      </m:r>
                    </m:oMath>
                  </m:oMathPara>
                </a14:m>
                <a:endParaRPr lang="es-MX" altLang="es-MX" dirty="0"/>
              </a:p>
              <a:p>
                <a:endParaRPr lang="es-MX" altLang="es-MX" dirty="0"/>
              </a:p>
            </p:txBody>
          </p:sp>
        </mc:Choice>
        <mc:Fallback xmlns="">
          <p:sp>
            <p:nvSpPr>
              <p:cNvPr id="13" name="Rectangle 2"/>
              <p:cNvSpPr txBox="1">
                <a:spLocks noRot="1" noChangeAspect="1" noMove="1" noResize="1" noEditPoints="1" noAdjustHandles="1" noChangeArrowheads="1" noChangeShapeType="1" noTextEdit="1"/>
              </p:cNvSpPr>
              <p:nvPr/>
            </p:nvSpPr>
            <p:spPr>
              <a:xfrm>
                <a:off x="6238828" y="3499204"/>
                <a:ext cx="3725084" cy="935242"/>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4" name="Rectangle 2"/>
              <p:cNvSpPr txBox="1">
                <a:spLocks noChangeArrowheads="1"/>
              </p:cNvSpPr>
              <p:nvPr/>
            </p:nvSpPr>
            <p:spPr>
              <a:xfrm>
                <a:off x="7311278" y="4782830"/>
                <a:ext cx="2767911" cy="543531"/>
              </a:xfrm>
              <a:prstGeom prst="rect">
                <a:avLst/>
              </a:prstGeom>
            </p:spPr>
            <p:txBody>
              <a:bodyPr vert="horz">
                <a:normAutofit fontScale="85000" lnSpcReduction="20000"/>
              </a:bodyPr>
              <a:lstStyle>
                <a:defPPr>
                  <a:defRPr lang="es-MX"/>
                </a:defPPr>
                <a:lvl1pPr marL="274320" indent="-274320">
                  <a:lnSpc>
                    <a:spcPct val="80000"/>
                  </a:lnSpc>
                  <a:spcBef>
                    <a:spcPts val="600"/>
                  </a:spcBef>
                  <a:buClr>
                    <a:schemeClr val="accent1"/>
                  </a:buClr>
                  <a:buSzPct val="70000"/>
                  <a:buFontTx/>
                  <a:buNone/>
                  <a:defRPr kumimoji="0" sz="2400">
                    <a:latin typeface="Bookman Old Style" pitchFamily="18" charset="0"/>
                  </a:defRPr>
                </a:lvl1pPr>
                <a:lvl2pPr marL="640080" indent="-274320">
                  <a:spcBef>
                    <a:spcPct val="20000"/>
                  </a:spcBef>
                  <a:buClr>
                    <a:schemeClr val="accent1"/>
                  </a:buClr>
                  <a:buSzPct val="80000"/>
                  <a:buFont typeface="Wingdings 2"/>
                  <a:buChar char=""/>
                  <a:defRPr kumimoji="0" sz="2100"/>
                </a:lvl2pPr>
                <a:lvl3pPr indent="-182880">
                  <a:spcBef>
                    <a:spcPct val="20000"/>
                  </a:spcBef>
                  <a:buClr>
                    <a:schemeClr val="accent1">
                      <a:shade val="75000"/>
                    </a:schemeClr>
                  </a:buClr>
                  <a:buSzPct val="60000"/>
                  <a:buFont typeface="Wingdings"/>
                  <a:buChar char=""/>
                  <a:defRPr kumimoji="0"/>
                </a:lvl3pPr>
                <a:lvl4pPr marL="1188720" indent="-182880">
                  <a:spcBef>
                    <a:spcPct val="20000"/>
                  </a:spcBef>
                  <a:buClr>
                    <a:schemeClr val="accent1">
                      <a:tint val="60000"/>
                    </a:schemeClr>
                  </a:buClr>
                  <a:buSzPct val="60000"/>
                  <a:buFont typeface="Wingdings"/>
                  <a:buChar char=""/>
                  <a:defRPr kumimoji="0"/>
                </a:lvl4pPr>
                <a:lvl5pPr marL="1463040" indent="-182880">
                  <a:spcBef>
                    <a:spcPct val="20000"/>
                  </a:spcBef>
                  <a:buClr>
                    <a:schemeClr val="accent2">
                      <a:tint val="60000"/>
                    </a:schemeClr>
                  </a:buClr>
                  <a:buSzPct val="68000"/>
                  <a:buFont typeface="Wingdings 2"/>
                  <a:buChar char=""/>
                  <a:defRPr kumimoji="0" sz="1600"/>
                </a:lvl5pPr>
                <a:lvl6pPr marL="1737360" indent="-182880">
                  <a:spcBef>
                    <a:spcPct val="20000"/>
                  </a:spcBef>
                  <a:buClr>
                    <a:schemeClr val="accent1"/>
                  </a:buClr>
                  <a:buChar char="•"/>
                  <a:defRPr kumimoji="0" sz="1600">
                    <a:solidFill>
                      <a:schemeClr val="tx2"/>
                    </a:solidFill>
                  </a:defRPr>
                </a:lvl6pPr>
                <a:lvl7pPr marL="2011680" indent="-182880">
                  <a:spcBef>
                    <a:spcPct val="20000"/>
                  </a:spcBef>
                  <a:buClr>
                    <a:schemeClr val="accent1">
                      <a:tint val="60000"/>
                    </a:schemeClr>
                  </a:buClr>
                  <a:buSzPct val="60000"/>
                  <a:buFont typeface="Wingdings"/>
                  <a:buChar char=""/>
                  <a:defRPr kumimoji="0" sz="1400" baseline="0">
                    <a:solidFill>
                      <a:schemeClr val="tx2"/>
                    </a:solidFill>
                  </a:defRPr>
                </a:lvl7pPr>
                <a:lvl8pPr marL="2286000" indent="-182880">
                  <a:spcBef>
                    <a:spcPct val="20000"/>
                  </a:spcBef>
                  <a:buClr>
                    <a:schemeClr val="accent2"/>
                  </a:buClr>
                  <a:buChar char="•"/>
                  <a:defRPr kumimoji="0" sz="1400" cap="small" baseline="0">
                    <a:solidFill>
                      <a:schemeClr val="tx2"/>
                    </a:solidFill>
                  </a:defRPr>
                </a:lvl8pPr>
                <a:lvl9pPr marL="2560320" indent="-182880">
                  <a:spcBef>
                    <a:spcPct val="20000"/>
                  </a:spcBef>
                  <a:buClr>
                    <a:schemeClr val="accent1">
                      <a:shade val="75000"/>
                    </a:schemeClr>
                  </a:buClr>
                  <a:buChar char="•"/>
                  <a:defRPr kumimoji="0" sz="1400" baseline="0">
                    <a:solidFill>
                      <a:schemeClr val="tx2"/>
                    </a:solidFill>
                  </a:defRPr>
                </a:lvl9pPr>
              </a:lstStyle>
              <a:p>
                <a:endParaRPr lang="es-MX" altLang="es-MX" dirty="0"/>
              </a:p>
              <a:p>
                <a:pPr/>
                <a14:m>
                  <m:oMathPara xmlns:m="http://schemas.openxmlformats.org/officeDocument/2006/math">
                    <m:oMathParaPr>
                      <m:jc m:val="centerGroup"/>
                    </m:oMathParaPr>
                    <m:oMath xmlns:m="http://schemas.openxmlformats.org/officeDocument/2006/math">
                      <m:r>
                        <a:rPr lang="es-MX" altLang="es-MX" dirty="0">
                          <a:latin typeface="Cambria Math" panose="02040503050406030204" pitchFamily="18" charset="0"/>
                        </a:rPr>
                        <m:t>𝑃</m:t>
                      </m:r>
                      <m:d>
                        <m:dPr>
                          <m:ctrlPr>
                            <a:rPr lang="es-MX" altLang="es-MX" i="1" dirty="0">
                              <a:latin typeface="Cambria Math" panose="02040503050406030204" pitchFamily="18" charset="0"/>
                            </a:rPr>
                          </m:ctrlPr>
                        </m:dPr>
                        <m:e>
                          <m:r>
                            <a:rPr lang="es-MX" altLang="es-MX" dirty="0">
                              <a:latin typeface="Cambria Math" panose="02040503050406030204" pitchFamily="18" charset="0"/>
                            </a:rPr>
                            <m:t> </m:t>
                          </m:r>
                          <m:r>
                            <a:rPr lang="es-MX" altLang="es-MX" dirty="0">
                              <a:latin typeface="Cambria Math" panose="02040503050406030204" pitchFamily="18" charset="0"/>
                            </a:rPr>
                            <m:t>𝑍</m:t>
                          </m:r>
                          <m:r>
                            <a:rPr lang="es-MX" altLang="es-MX" dirty="0">
                              <a:latin typeface="Cambria Math" panose="02040503050406030204" pitchFamily="18" charset="0"/>
                            </a:rPr>
                            <m:t>≥</m:t>
                          </m:r>
                          <m:sSub>
                            <m:sSubPr>
                              <m:ctrlPr>
                                <a:rPr lang="es-MX" altLang="es-MX" b="1" i="1" dirty="0" smtClean="0">
                                  <a:latin typeface="Cambria Math" panose="02040503050406030204" pitchFamily="18" charset="0"/>
                                </a:rPr>
                              </m:ctrlPr>
                            </m:sSubPr>
                            <m:e>
                              <m:r>
                                <a:rPr lang="es-MX" altLang="es-MX" b="1" i="1" dirty="0" smtClean="0">
                                  <a:latin typeface="Cambria Math" panose="02040503050406030204" pitchFamily="18" charset="0"/>
                                </a:rPr>
                                <m:t>𝒛</m:t>
                              </m:r>
                            </m:e>
                            <m:sub>
                              <m:r>
                                <a:rPr lang="es-MX" altLang="es-MX" b="1" i="1" dirty="0">
                                  <a:latin typeface="Cambria Math" panose="02040503050406030204" pitchFamily="18" charset="0"/>
                                </a:rPr>
                                <m:t>𝟎</m:t>
                              </m:r>
                            </m:sub>
                          </m:sSub>
                        </m:e>
                      </m:d>
                      <m:r>
                        <a:rPr lang="es-MX" altLang="es-MX" dirty="0">
                          <a:latin typeface="Cambria Math" panose="02040503050406030204" pitchFamily="18" charset="0"/>
                        </a:rPr>
                        <m:t>=  0.1</m:t>
                      </m:r>
                    </m:oMath>
                  </m:oMathPara>
                </a14:m>
                <a:endParaRPr lang="es-MX" altLang="es-MX" dirty="0"/>
              </a:p>
              <a:p>
                <a:endParaRPr lang="es-MX" altLang="es-MX" dirty="0"/>
              </a:p>
            </p:txBody>
          </p:sp>
        </mc:Choice>
        <mc:Fallback xmlns="">
          <p:sp>
            <p:nvSpPr>
              <p:cNvPr id="14" name="Rectangle 2"/>
              <p:cNvSpPr txBox="1">
                <a:spLocks noRot="1" noChangeAspect="1" noMove="1" noResize="1" noEditPoints="1" noAdjustHandles="1" noChangeArrowheads="1" noChangeShapeType="1" noTextEdit="1"/>
              </p:cNvSpPr>
              <p:nvPr/>
            </p:nvSpPr>
            <p:spPr>
              <a:xfrm>
                <a:off x="7311278" y="4782830"/>
                <a:ext cx="2767911" cy="543531"/>
              </a:xfrm>
              <a:prstGeom prst="rect">
                <a:avLst/>
              </a:prstGeom>
              <a:blipFill>
                <a:blip r:embed="rId4"/>
                <a:stretch>
                  <a:fillRect/>
                </a:stretch>
              </a:blipFill>
            </p:spPr>
            <p:txBody>
              <a:bodyPr/>
              <a:lstStyle/>
              <a:p>
                <a:r>
                  <a:rPr lang="es-MX">
                    <a:noFill/>
                  </a:rPr>
                  <a:t> </a:t>
                </a:r>
              </a:p>
            </p:txBody>
          </p:sp>
        </mc:Fallback>
      </mc:AlternateContent>
      <p:pic>
        <p:nvPicPr>
          <p:cNvPr id="15" name="1 Imagen"/>
          <p:cNvPicPr>
            <a:picLocks noChangeAspect="1"/>
          </p:cNvPicPr>
          <p:nvPr/>
        </p:nvPicPr>
        <p:blipFill rotWithShape="1">
          <a:blip r:embed="rId5">
            <a:extLst>
              <a:ext uri="{28A0092B-C50C-407E-A947-70E740481C1C}">
                <a14:useLocalDpi xmlns:a14="http://schemas.microsoft.com/office/drawing/2010/main" val="0"/>
              </a:ext>
            </a:extLst>
          </a:blip>
          <a:srcRect l="7048" t="4836" r="3973" b="17417"/>
          <a:stretch/>
        </p:blipFill>
        <p:spPr>
          <a:xfrm>
            <a:off x="2051606" y="100584"/>
            <a:ext cx="3358595" cy="1865027"/>
          </a:xfrm>
          <a:prstGeom prst="rect">
            <a:avLst/>
          </a:prstGeom>
        </p:spPr>
      </p:pic>
      <p:pic>
        <p:nvPicPr>
          <p:cNvPr id="16" name="20 Imagen"/>
          <p:cNvPicPr>
            <a:picLocks noChangeAspect="1"/>
          </p:cNvPicPr>
          <p:nvPr/>
        </p:nvPicPr>
        <p:blipFill rotWithShape="1">
          <a:blip r:embed="rId5">
            <a:extLst>
              <a:ext uri="{28A0092B-C50C-407E-A947-70E740481C1C}">
                <a14:useLocalDpi xmlns:a14="http://schemas.microsoft.com/office/drawing/2010/main" val="0"/>
              </a:ext>
            </a:extLst>
          </a:blip>
          <a:srcRect l="7048" t="12303" r="3973" b="17417"/>
          <a:stretch/>
        </p:blipFill>
        <p:spPr>
          <a:xfrm>
            <a:off x="6354244" y="279709"/>
            <a:ext cx="3358595" cy="1685900"/>
          </a:xfrm>
          <a:prstGeom prst="rect">
            <a:avLst/>
          </a:prstGeom>
        </p:spPr>
      </p:pic>
      <mc:AlternateContent xmlns:mc="http://schemas.openxmlformats.org/markup-compatibility/2006" xmlns:a14="http://schemas.microsoft.com/office/drawing/2010/main">
        <mc:Choice Requires="a14">
          <p:sp>
            <p:nvSpPr>
              <p:cNvPr id="17" name="4 CuadroTexto"/>
              <p:cNvSpPr txBox="1"/>
              <p:nvPr/>
            </p:nvSpPr>
            <p:spPr>
              <a:xfrm>
                <a:off x="4190381" y="1928762"/>
                <a:ext cx="4626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a:rPr>
                            <m:t>𝑧</m:t>
                          </m:r>
                        </m:e>
                        <m:sub>
                          <m:r>
                            <a:rPr lang="es-MX" i="1">
                              <a:latin typeface="Cambria Math"/>
                            </a:rPr>
                            <m:t>0</m:t>
                          </m:r>
                        </m:sub>
                      </m:sSub>
                    </m:oMath>
                  </m:oMathPara>
                </a14:m>
                <a:endParaRPr lang="es-MX" dirty="0"/>
              </a:p>
            </p:txBody>
          </p:sp>
        </mc:Choice>
        <mc:Fallback xmlns="">
          <p:sp>
            <p:nvSpPr>
              <p:cNvPr id="17" name="4 CuadroTexto"/>
              <p:cNvSpPr txBox="1">
                <a:spLocks noRot="1" noChangeAspect="1" noMove="1" noResize="1" noEditPoints="1" noAdjustHandles="1" noChangeArrowheads="1" noChangeShapeType="1" noTextEdit="1"/>
              </p:cNvSpPr>
              <p:nvPr/>
            </p:nvSpPr>
            <p:spPr>
              <a:xfrm>
                <a:off x="4190381" y="1928762"/>
                <a:ext cx="462691" cy="369332"/>
              </a:xfrm>
              <a:prstGeom prst="rect">
                <a:avLst/>
              </a:prstGeom>
              <a:blipFill>
                <a:blip r:embed="rId6"/>
                <a:stretch>
                  <a:fillRect/>
                </a:stretch>
              </a:blipFill>
            </p:spPr>
            <p:txBody>
              <a:bodyPr/>
              <a:lstStyle/>
              <a:p>
                <a:r>
                  <a:rPr lang="es-MX">
                    <a:noFill/>
                  </a:rPr>
                  <a:t> </a:t>
                </a:r>
              </a:p>
            </p:txBody>
          </p:sp>
        </mc:Fallback>
      </mc:AlternateContent>
      <p:sp>
        <p:nvSpPr>
          <p:cNvPr id="18" name="15 CuadroTexto"/>
          <p:cNvSpPr txBox="1"/>
          <p:nvPr/>
        </p:nvSpPr>
        <p:spPr>
          <a:xfrm>
            <a:off x="4584534" y="1449967"/>
            <a:ext cx="669543" cy="307777"/>
          </a:xfrm>
          <a:prstGeom prst="rect">
            <a:avLst/>
          </a:prstGeom>
          <a:noFill/>
        </p:spPr>
        <p:txBody>
          <a:bodyPr wrap="square" rtlCol="0">
            <a:spAutoFit/>
          </a:bodyPr>
          <a:lstStyle/>
          <a:p>
            <a:pPr algn="ctr"/>
            <a:r>
              <a:rPr lang="es-MX" sz="1400" dirty="0">
                <a:latin typeface="Bookman Old Style" panose="02050604050505020204" pitchFamily="18" charset="0"/>
              </a:rPr>
              <a:t>10 %</a:t>
            </a:r>
          </a:p>
        </p:txBody>
      </p:sp>
      <p:sp>
        <p:nvSpPr>
          <p:cNvPr id="19" name="16 CuadroTexto"/>
          <p:cNvSpPr txBox="1"/>
          <p:nvPr/>
        </p:nvSpPr>
        <p:spPr>
          <a:xfrm>
            <a:off x="3058306" y="1230726"/>
            <a:ext cx="817739" cy="307777"/>
          </a:xfrm>
          <a:prstGeom prst="rect">
            <a:avLst/>
          </a:prstGeom>
          <a:noFill/>
        </p:spPr>
        <p:txBody>
          <a:bodyPr wrap="square" rtlCol="0">
            <a:spAutoFit/>
          </a:bodyPr>
          <a:lstStyle/>
          <a:p>
            <a:pPr algn="ctr"/>
            <a:r>
              <a:rPr lang="es-MX" sz="1400" dirty="0">
                <a:latin typeface="Bookman Old Style" panose="02050604050505020204" pitchFamily="18" charset="0"/>
              </a:rPr>
              <a:t>90 %</a:t>
            </a:r>
          </a:p>
        </p:txBody>
      </p:sp>
      <mc:AlternateContent xmlns:mc="http://schemas.openxmlformats.org/markup-compatibility/2006" xmlns:a14="http://schemas.microsoft.com/office/drawing/2010/main">
        <mc:Choice Requires="a14">
          <p:sp>
            <p:nvSpPr>
              <p:cNvPr id="20" name="22 CuadroTexto"/>
              <p:cNvSpPr txBox="1"/>
              <p:nvPr/>
            </p:nvSpPr>
            <p:spPr>
              <a:xfrm>
                <a:off x="8455747" y="1859914"/>
                <a:ext cx="4789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𝑦</m:t>
                          </m:r>
                        </m:e>
                        <m:sub>
                          <m:r>
                            <a:rPr lang="es-MX" i="1">
                              <a:latin typeface="Cambria Math"/>
                            </a:rPr>
                            <m:t>0</m:t>
                          </m:r>
                        </m:sub>
                      </m:sSub>
                    </m:oMath>
                  </m:oMathPara>
                </a14:m>
                <a:endParaRPr lang="es-MX" dirty="0"/>
              </a:p>
            </p:txBody>
          </p:sp>
        </mc:Choice>
        <mc:Fallback xmlns="">
          <p:sp>
            <p:nvSpPr>
              <p:cNvPr id="20" name="22 CuadroTexto"/>
              <p:cNvSpPr txBox="1">
                <a:spLocks noRot="1" noChangeAspect="1" noMove="1" noResize="1" noEditPoints="1" noAdjustHandles="1" noChangeArrowheads="1" noChangeShapeType="1" noTextEdit="1"/>
              </p:cNvSpPr>
              <p:nvPr/>
            </p:nvSpPr>
            <p:spPr>
              <a:xfrm>
                <a:off x="8455747" y="1859914"/>
                <a:ext cx="478977" cy="369332"/>
              </a:xfrm>
              <a:prstGeom prst="rect">
                <a:avLst/>
              </a:prstGeom>
              <a:blipFill>
                <a:blip r:embed="rId7"/>
                <a:stretch>
                  <a:fillRect b="-655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1" name="4 CuadroTexto"/>
              <p:cNvSpPr txBox="1"/>
              <p:nvPr/>
            </p:nvSpPr>
            <p:spPr>
              <a:xfrm>
                <a:off x="3378338" y="3081038"/>
                <a:ext cx="13251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a:rPr>
                            <m:t>𝑧</m:t>
                          </m:r>
                        </m:e>
                        <m:sub>
                          <m:r>
                            <a:rPr lang="es-MX" i="1">
                              <a:latin typeface="Cambria Math"/>
                            </a:rPr>
                            <m:t>0</m:t>
                          </m:r>
                        </m:sub>
                      </m:sSub>
                      <m:r>
                        <a:rPr lang="es-MX" i="1">
                          <a:latin typeface="Cambria Math" panose="02040503050406030204" pitchFamily="18" charset="0"/>
                        </a:rPr>
                        <m:t>=1.285</m:t>
                      </m:r>
                    </m:oMath>
                  </m:oMathPara>
                </a14:m>
                <a:endParaRPr lang="es-MX" dirty="0"/>
              </a:p>
            </p:txBody>
          </p:sp>
        </mc:Choice>
        <mc:Fallback xmlns="">
          <p:sp>
            <p:nvSpPr>
              <p:cNvPr id="21" name="4 CuadroTexto"/>
              <p:cNvSpPr txBox="1">
                <a:spLocks noRot="1" noChangeAspect="1" noMove="1" noResize="1" noEditPoints="1" noAdjustHandles="1" noChangeArrowheads="1" noChangeShapeType="1" noTextEdit="1"/>
              </p:cNvSpPr>
              <p:nvPr/>
            </p:nvSpPr>
            <p:spPr>
              <a:xfrm>
                <a:off x="3378338" y="3081038"/>
                <a:ext cx="1325106" cy="369332"/>
              </a:xfrm>
              <a:prstGeom prst="rect">
                <a:avLst/>
              </a:prstGeom>
              <a:blipFill>
                <a:blip r:embed="rId8"/>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2" name="28 CuadroTexto"/>
              <p:cNvSpPr txBox="1"/>
              <p:nvPr/>
            </p:nvSpPr>
            <p:spPr>
              <a:xfrm>
                <a:off x="7843845" y="5883202"/>
                <a:ext cx="172098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a:rPr>
                            <m:t>𝑧</m:t>
                          </m:r>
                        </m:e>
                        <m:sub>
                          <m:r>
                            <a:rPr lang="es-MX" i="1">
                              <a:latin typeface="Cambria Math"/>
                            </a:rPr>
                            <m:t>0</m:t>
                          </m:r>
                        </m:sub>
                      </m:sSub>
                      <m:r>
                        <a:rPr lang="es-MX" i="1">
                          <a:latin typeface="Cambria Math"/>
                        </a:rPr>
                        <m:t>=</m:t>
                      </m:r>
                      <m:f>
                        <m:fPr>
                          <m:ctrlPr>
                            <a:rPr lang="es-MX" i="1">
                              <a:latin typeface="Cambria Math" panose="02040503050406030204" pitchFamily="18" charset="0"/>
                            </a:rPr>
                          </m:ctrlPr>
                        </m:fPr>
                        <m:num>
                          <m:sSub>
                            <m:sSubPr>
                              <m:ctrlPr>
                                <a:rPr lang="es-MX" b="1" i="1">
                                  <a:latin typeface="Cambria Math" panose="02040503050406030204" pitchFamily="18" charset="0"/>
                                </a:rPr>
                              </m:ctrlPr>
                            </m:sSubPr>
                            <m:e>
                              <m:r>
                                <a:rPr lang="es-MX" b="1" i="1">
                                  <a:latin typeface="Cambria Math" panose="02040503050406030204" pitchFamily="18" charset="0"/>
                                </a:rPr>
                                <m:t>𝒚</m:t>
                              </m:r>
                            </m:e>
                            <m:sub>
                              <m:r>
                                <a:rPr lang="es-MX" b="1" i="1">
                                  <a:latin typeface="Cambria Math"/>
                                </a:rPr>
                                <m:t>𝟎</m:t>
                              </m:r>
                            </m:sub>
                          </m:sSub>
                          <m:r>
                            <a:rPr lang="es-MX" i="1">
                              <a:latin typeface="Cambria Math"/>
                            </a:rPr>
                            <m:t>−</m:t>
                          </m:r>
                          <m:r>
                            <a:rPr lang="es-MX" i="1">
                              <a:latin typeface="Cambria Math" panose="02040503050406030204" pitchFamily="18" charset="0"/>
                            </a:rPr>
                            <m:t>3</m:t>
                          </m:r>
                          <m:r>
                            <a:rPr lang="es-MX" i="1">
                              <a:latin typeface="Cambria Math"/>
                            </a:rPr>
                            <m:t>0</m:t>
                          </m:r>
                          <m:r>
                            <a:rPr lang="es-MX" i="1">
                              <a:latin typeface="Cambria Math" panose="02040503050406030204" pitchFamily="18" charset="0"/>
                            </a:rPr>
                            <m:t>.4</m:t>
                          </m:r>
                        </m:num>
                        <m:den>
                          <m:r>
                            <a:rPr lang="es-MX" i="1">
                              <a:latin typeface="Cambria Math" panose="02040503050406030204" pitchFamily="18" charset="0"/>
                            </a:rPr>
                            <m:t>4.5</m:t>
                          </m:r>
                        </m:den>
                      </m:f>
                    </m:oMath>
                  </m:oMathPara>
                </a14:m>
                <a:endParaRPr lang="es-MX" dirty="0"/>
              </a:p>
            </p:txBody>
          </p:sp>
        </mc:Choice>
        <mc:Fallback xmlns="">
          <p:sp>
            <p:nvSpPr>
              <p:cNvPr id="22" name="28 CuadroTexto"/>
              <p:cNvSpPr txBox="1">
                <a:spLocks noRot="1" noChangeAspect="1" noMove="1" noResize="1" noEditPoints="1" noAdjustHandles="1" noChangeArrowheads="1" noChangeShapeType="1" noTextEdit="1"/>
              </p:cNvSpPr>
              <p:nvPr/>
            </p:nvSpPr>
            <p:spPr>
              <a:xfrm>
                <a:off x="7843845" y="5883202"/>
                <a:ext cx="1720984" cy="612796"/>
              </a:xfrm>
              <a:prstGeom prst="rect">
                <a:avLst/>
              </a:prstGeom>
              <a:blipFill>
                <a:blip r:embed="rId9"/>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3" name="30 CuadroTexto"/>
              <p:cNvSpPr txBox="1"/>
              <p:nvPr/>
            </p:nvSpPr>
            <p:spPr>
              <a:xfrm>
                <a:off x="5077887" y="5883138"/>
                <a:ext cx="2049920"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i="1">
                          <a:latin typeface="Cambria Math"/>
                        </a:rPr>
                        <m:t>1.</m:t>
                      </m:r>
                      <m:r>
                        <a:rPr lang="es-MX" i="1">
                          <a:latin typeface="Cambria Math" panose="02040503050406030204" pitchFamily="18" charset="0"/>
                        </a:rPr>
                        <m:t>285</m:t>
                      </m:r>
                      <m:r>
                        <a:rPr lang="es-MX" i="1">
                          <a:latin typeface="Cambria Math"/>
                        </a:rPr>
                        <m:t>=</m:t>
                      </m:r>
                      <m:f>
                        <m:fPr>
                          <m:ctrlPr>
                            <a:rPr lang="es-MX" i="1">
                              <a:latin typeface="Cambria Math" panose="02040503050406030204" pitchFamily="18" charset="0"/>
                            </a:rPr>
                          </m:ctrlPr>
                        </m:fPr>
                        <m:num>
                          <m:sSub>
                            <m:sSubPr>
                              <m:ctrlPr>
                                <a:rPr lang="es-MX" i="1">
                                  <a:latin typeface="Cambria Math" panose="02040503050406030204" pitchFamily="18" charset="0"/>
                                </a:rPr>
                              </m:ctrlPr>
                            </m:sSubPr>
                            <m:e>
                              <m:r>
                                <a:rPr lang="es-MX" i="1">
                                  <a:latin typeface="Cambria Math" panose="02040503050406030204" pitchFamily="18" charset="0"/>
                                </a:rPr>
                                <m:t>𝑦</m:t>
                              </m:r>
                            </m:e>
                            <m:sub>
                              <m:r>
                                <a:rPr lang="es-MX" i="1">
                                  <a:latin typeface="Cambria Math"/>
                                </a:rPr>
                                <m:t>0</m:t>
                              </m:r>
                            </m:sub>
                          </m:sSub>
                          <m:r>
                            <a:rPr lang="es-MX" i="1">
                              <a:latin typeface="Cambria Math"/>
                            </a:rPr>
                            <m:t>−30</m:t>
                          </m:r>
                          <m:r>
                            <a:rPr lang="es-MX" i="1">
                              <a:latin typeface="Cambria Math" panose="02040503050406030204" pitchFamily="18" charset="0"/>
                            </a:rPr>
                            <m:t>.4</m:t>
                          </m:r>
                        </m:num>
                        <m:den>
                          <m:r>
                            <a:rPr lang="es-MX" i="1">
                              <a:latin typeface="Cambria Math" panose="02040503050406030204" pitchFamily="18" charset="0"/>
                            </a:rPr>
                            <m:t>4.5</m:t>
                          </m:r>
                        </m:den>
                      </m:f>
                    </m:oMath>
                  </m:oMathPara>
                </a14:m>
                <a:endParaRPr lang="es-MX" dirty="0"/>
              </a:p>
            </p:txBody>
          </p:sp>
        </mc:Choice>
        <mc:Fallback xmlns="">
          <p:sp>
            <p:nvSpPr>
              <p:cNvPr id="23" name="30 CuadroTexto"/>
              <p:cNvSpPr txBox="1">
                <a:spLocks noRot="1" noChangeAspect="1" noMove="1" noResize="1" noEditPoints="1" noAdjustHandles="1" noChangeArrowheads="1" noChangeShapeType="1" noTextEdit="1"/>
              </p:cNvSpPr>
              <p:nvPr/>
            </p:nvSpPr>
            <p:spPr>
              <a:xfrm>
                <a:off x="5077887" y="5883138"/>
                <a:ext cx="2049920" cy="612796"/>
              </a:xfrm>
              <a:prstGeom prst="rect">
                <a:avLst/>
              </a:prstGeom>
              <a:blipFill>
                <a:blip r:embed="rId10"/>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4" name="31 CuadroTexto"/>
              <p:cNvSpPr txBox="1"/>
              <p:nvPr/>
            </p:nvSpPr>
            <p:spPr>
              <a:xfrm>
                <a:off x="1813268" y="6004806"/>
                <a:ext cx="25460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𝑦</m:t>
                          </m:r>
                        </m:e>
                        <m:sub>
                          <m:r>
                            <a:rPr lang="es-MX" i="1">
                              <a:latin typeface="Cambria Math"/>
                            </a:rPr>
                            <m:t>0</m:t>
                          </m:r>
                        </m:sub>
                      </m:sSub>
                      <m:r>
                        <a:rPr lang="es-MX" i="1">
                          <a:latin typeface="Cambria Math"/>
                        </a:rPr>
                        <m:t>=1.</m:t>
                      </m:r>
                      <m:r>
                        <a:rPr lang="es-MX" i="1">
                          <a:latin typeface="Cambria Math" panose="02040503050406030204" pitchFamily="18" charset="0"/>
                        </a:rPr>
                        <m:t>285</m:t>
                      </m:r>
                      <m:d>
                        <m:dPr>
                          <m:ctrlPr>
                            <a:rPr lang="es-MX" i="1">
                              <a:latin typeface="Cambria Math" panose="02040503050406030204" pitchFamily="18" charset="0"/>
                            </a:rPr>
                          </m:ctrlPr>
                        </m:dPr>
                        <m:e>
                          <m:r>
                            <a:rPr lang="es-MX" i="1">
                              <a:latin typeface="Cambria Math" panose="02040503050406030204" pitchFamily="18" charset="0"/>
                            </a:rPr>
                            <m:t>4.5</m:t>
                          </m:r>
                        </m:e>
                      </m:d>
                      <m:r>
                        <a:rPr lang="es-MX" i="1">
                          <a:latin typeface="Cambria Math"/>
                        </a:rPr>
                        <m:t>+30</m:t>
                      </m:r>
                      <m:r>
                        <a:rPr lang="es-MX" i="1">
                          <a:latin typeface="Cambria Math" panose="02040503050406030204" pitchFamily="18" charset="0"/>
                        </a:rPr>
                        <m:t>.4</m:t>
                      </m:r>
                    </m:oMath>
                  </m:oMathPara>
                </a14:m>
                <a:endParaRPr lang="es-MX" dirty="0"/>
              </a:p>
            </p:txBody>
          </p:sp>
        </mc:Choice>
        <mc:Fallback xmlns="">
          <p:sp>
            <p:nvSpPr>
              <p:cNvPr id="24" name="31 CuadroTexto"/>
              <p:cNvSpPr txBox="1">
                <a:spLocks noRot="1" noChangeAspect="1" noMove="1" noResize="1" noEditPoints="1" noAdjustHandles="1" noChangeArrowheads="1" noChangeShapeType="1" noTextEdit="1"/>
              </p:cNvSpPr>
              <p:nvPr/>
            </p:nvSpPr>
            <p:spPr>
              <a:xfrm>
                <a:off x="1813268" y="6004806"/>
                <a:ext cx="2546082" cy="369332"/>
              </a:xfrm>
              <a:prstGeom prst="rect">
                <a:avLst/>
              </a:prstGeom>
              <a:blipFill>
                <a:blip r:embed="rId11"/>
                <a:stretch>
                  <a:fillRect b="-6557"/>
                </a:stretch>
              </a:blipFill>
            </p:spPr>
            <p:txBody>
              <a:bodyPr/>
              <a:lstStyle/>
              <a:p>
                <a:r>
                  <a:rPr lang="es-MX">
                    <a:noFill/>
                  </a:rPr>
                  <a:t> </a:t>
                </a:r>
              </a:p>
            </p:txBody>
          </p:sp>
        </mc:Fallback>
      </mc:AlternateContent>
      <p:cxnSp>
        <p:nvCxnSpPr>
          <p:cNvPr id="25" name="48 Conector angular"/>
          <p:cNvCxnSpPr>
            <a:stCxn id="22" idx="1"/>
            <a:endCxn id="23" idx="3"/>
          </p:cNvCxnSpPr>
          <p:nvPr/>
        </p:nvCxnSpPr>
        <p:spPr>
          <a:xfrm rot="10800000">
            <a:off x="7127807" y="6189536"/>
            <a:ext cx="716038" cy="64"/>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51 Conector angular"/>
          <p:cNvCxnSpPr>
            <a:stCxn id="23" idx="1"/>
            <a:endCxn id="24" idx="3"/>
          </p:cNvCxnSpPr>
          <p:nvPr/>
        </p:nvCxnSpPr>
        <p:spPr>
          <a:xfrm rot="10800000">
            <a:off x="4359352" y="6189472"/>
            <a:ext cx="718537" cy="64"/>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8" name="36 Rectángulo redondeado"/>
          <p:cNvSpPr/>
          <p:nvPr/>
        </p:nvSpPr>
        <p:spPr>
          <a:xfrm>
            <a:off x="3002919" y="4027703"/>
            <a:ext cx="1727200" cy="863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39" name="37 CuadroTexto"/>
              <p:cNvSpPr txBox="1"/>
              <p:nvPr/>
            </p:nvSpPr>
            <p:spPr>
              <a:xfrm>
                <a:off x="3081808" y="4242922"/>
                <a:ext cx="15978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𝑦</m:t>
                          </m:r>
                        </m:e>
                        <m:sub>
                          <m:r>
                            <a:rPr lang="es-MX" i="1">
                              <a:latin typeface="Cambria Math"/>
                            </a:rPr>
                            <m:t>0</m:t>
                          </m:r>
                        </m:sub>
                      </m:sSub>
                      <m:r>
                        <a:rPr lang="es-MX" i="1">
                          <a:latin typeface="Cambria Math"/>
                        </a:rPr>
                        <m:t>=</m:t>
                      </m:r>
                      <m:r>
                        <a:rPr lang="es-MX" i="1">
                          <a:latin typeface="Cambria Math" panose="02040503050406030204" pitchFamily="18" charset="0"/>
                        </a:rPr>
                        <m:t>36.1825</m:t>
                      </m:r>
                    </m:oMath>
                  </m:oMathPara>
                </a14:m>
                <a:endParaRPr lang="es-MX" dirty="0"/>
              </a:p>
            </p:txBody>
          </p:sp>
        </mc:Choice>
        <mc:Fallback xmlns="">
          <p:sp>
            <p:nvSpPr>
              <p:cNvPr id="39" name="37 CuadroTexto"/>
              <p:cNvSpPr txBox="1">
                <a:spLocks noRot="1" noChangeAspect="1" noMove="1" noResize="1" noEditPoints="1" noAdjustHandles="1" noChangeArrowheads="1" noChangeShapeType="1" noTextEdit="1"/>
              </p:cNvSpPr>
              <p:nvPr/>
            </p:nvSpPr>
            <p:spPr>
              <a:xfrm>
                <a:off x="3081808" y="4242922"/>
                <a:ext cx="1597873" cy="369332"/>
              </a:xfrm>
              <a:prstGeom prst="rect">
                <a:avLst/>
              </a:prstGeom>
              <a:blipFill>
                <a:blip r:embed="rId12"/>
                <a:stretch>
                  <a:fillRect b="-6557"/>
                </a:stretch>
              </a:blipFill>
            </p:spPr>
            <p:txBody>
              <a:bodyPr/>
              <a:lstStyle/>
              <a:p>
                <a:r>
                  <a:rPr lang="es-MX">
                    <a:noFill/>
                  </a:rPr>
                  <a:t> </a:t>
                </a:r>
              </a:p>
            </p:txBody>
          </p:sp>
        </mc:Fallback>
      </mc:AlternateContent>
      <p:cxnSp>
        <p:nvCxnSpPr>
          <p:cNvPr id="40" name="54 Conector angular"/>
          <p:cNvCxnSpPr>
            <a:stCxn id="24" idx="0"/>
            <a:endCxn id="38" idx="2"/>
          </p:cNvCxnSpPr>
          <p:nvPr/>
        </p:nvCxnSpPr>
        <p:spPr>
          <a:xfrm rot="5400000" flipH="1" flipV="1">
            <a:off x="2919459" y="5057745"/>
            <a:ext cx="1113913" cy="780210"/>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5848" name="Conector angular 35847"/>
          <p:cNvCxnSpPr>
            <a:stCxn id="35842" idx="2"/>
            <a:endCxn id="13" idx="0"/>
          </p:cNvCxnSpPr>
          <p:nvPr/>
        </p:nvCxnSpPr>
        <p:spPr>
          <a:xfrm rot="5400000">
            <a:off x="8200456" y="2843277"/>
            <a:ext cx="556841" cy="755012"/>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853" name="Conector angular 35852"/>
          <p:cNvCxnSpPr>
            <a:stCxn id="13" idx="2"/>
            <a:endCxn id="14" idx="0"/>
          </p:cNvCxnSpPr>
          <p:nvPr/>
        </p:nvCxnSpPr>
        <p:spPr>
          <a:xfrm rot="16200000" flipH="1">
            <a:off x="8224111" y="4311706"/>
            <a:ext cx="348383" cy="593863"/>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856" name="Conector angular 35855"/>
          <p:cNvCxnSpPr>
            <a:stCxn id="14" idx="2"/>
            <a:endCxn id="22" idx="0"/>
          </p:cNvCxnSpPr>
          <p:nvPr/>
        </p:nvCxnSpPr>
        <p:spPr>
          <a:xfrm rot="16200000" flipH="1">
            <a:off x="8421365" y="5600229"/>
            <a:ext cx="556841" cy="9103"/>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4 CuadroTexto"/>
              <p:cNvSpPr txBox="1"/>
              <p:nvPr/>
            </p:nvSpPr>
            <p:spPr>
              <a:xfrm>
                <a:off x="3275825" y="2437881"/>
                <a:ext cx="18525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𝑃</m:t>
                          </m:r>
                          <m:r>
                            <a:rPr lang="es-MX" i="1">
                              <a:latin typeface="Cambria Math" panose="02040503050406030204" pitchFamily="18" charset="0"/>
                            </a:rPr>
                            <m:t>(</m:t>
                          </m:r>
                          <m:r>
                            <a:rPr lang="es-MX" i="1">
                              <a:latin typeface="Cambria Math" panose="02040503050406030204" pitchFamily="18" charset="0"/>
                            </a:rPr>
                            <m:t>𝑍</m:t>
                          </m:r>
                          <m:r>
                            <a:rPr lang="es-MX" i="1">
                              <a:latin typeface="Cambria Math" panose="02040503050406030204" pitchFamily="18" charset="0"/>
                            </a:rPr>
                            <m:t>≥</m:t>
                          </m:r>
                          <m:r>
                            <a:rPr lang="es-MX" i="1">
                              <a:latin typeface="Cambria Math"/>
                            </a:rPr>
                            <m:t>𝑧</m:t>
                          </m:r>
                        </m:e>
                        <m:sub>
                          <m:r>
                            <a:rPr lang="es-MX" i="1">
                              <a:latin typeface="Cambria Math"/>
                            </a:rPr>
                            <m:t>0</m:t>
                          </m:r>
                        </m:sub>
                      </m:sSub>
                      <m:r>
                        <a:rPr lang="es-MX" i="1">
                          <a:latin typeface="Cambria Math" panose="02040503050406030204" pitchFamily="18" charset="0"/>
                        </a:rPr>
                        <m:t>)=0.1</m:t>
                      </m:r>
                    </m:oMath>
                  </m:oMathPara>
                </a14:m>
                <a:endParaRPr lang="es-MX" dirty="0"/>
              </a:p>
            </p:txBody>
          </p:sp>
        </mc:Choice>
        <mc:Fallback xmlns="">
          <p:sp>
            <p:nvSpPr>
              <p:cNvPr id="69" name="4 CuadroTexto"/>
              <p:cNvSpPr txBox="1">
                <a:spLocks noRot="1" noChangeAspect="1" noMove="1" noResize="1" noEditPoints="1" noAdjustHandles="1" noChangeArrowheads="1" noChangeShapeType="1" noTextEdit="1"/>
              </p:cNvSpPr>
              <p:nvPr/>
            </p:nvSpPr>
            <p:spPr>
              <a:xfrm>
                <a:off x="3275825" y="2437881"/>
                <a:ext cx="1852558" cy="369332"/>
              </a:xfrm>
              <a:prstGeom prst="rect">
                <a:avLst/>
              </a:prstGeom>
              <a:blipFill>
                <a:blip r:embed="rId13"/>
                <a:stretch>
                  <a:fillRect b="-11475"/>
                </a:stretch>
              </a:blipFill>
            </p:spPr>
            <p:txBody>
              <a:bodyPr/>
              <a:lstStyle/>
              <a:p>
                <a:r>
                  <a:rPr lang="es-MX">
                    <a:noFill/>
                  </a:rPr>
                  <a:t> </a:t>
                </a:r>
              </a:p>
            </p:txBody>
          </p:sp>
        </mc:Fallback>
      </mc:AlternateContent>
    </p:spTree>
    <p:extLst>
      <p:ext uri="{BB962C8B-B14F-4D97-AF65-F5344CB8AC3E}">
        <p14:creationId xmlns:p14="http://schemas.microsoft.com/office/powerpoint/2010/main" val="315509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84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8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8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8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p:bldP spid="13" grpId="0"/>
      <p:bldP spid="14" grpId="0"/>
      <p:bldP spid="20" grpId="0"/>
      <p:bldP spid="21" grpId="0"/>
      <p:bldP spid="22" grpId="0"/>
      <p:bldP spid="23" grpId="0"/>
      <p:bldP spid="24" grpId="0"/>
      <p:bldP spid="38" grpId="0" animBg="1"/>
      <p:bldP spid="3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sz="quarter" idx="1"/>
          </p:nvPr>
        </p:nvSpPr>
        <p:spPr>
          <a:xfrm>
            <a:off x="822241" y="1734485"/>
            <a:ext cx="7559675" cy="576262"/>
          </a:xfrm>
        </p:spPr>
        <p:txBody>
          <a:bodyPr>
            <a:normAutofit fontScale="92500"/>
          </a:bodyPr>
          <a:lstStyle/>
          <a:p>
            <a:pPr eaLnBrk="1" hangingPunct="1">
              <a:lnSpc>
                <a:spcPct val="80000"/>
              </a:lnSpc>
              <a:buFontTx/>
              <a:buNone/>
            </a:pPr>
            <a:r>
              <a:rPr lang="es-MX" altLang="es-MX" dirty="0">
                <a:latin typeface="Bookman Old Style" pitchFamily="18" charset="0"/>
              </a:rPr>
              <a:t>Así que para el ejercicio anterior tenemos:</a:t>
            </a:r>
          </a:p>
        </p:txBody>
      </p:sp>
      <p:sp>
        <p:nvSpPr>
          <p:cNvPr id="37892" name="Rectangle 33"/>
          <p:cNvSpPr>
            <a:spLocks noChangeArrowheads="1"/>
          </p:cNvSpPr>
          <p:nvPr/>
        </p:nvSpPr>
        <p:spPr bwMode="auto">
          <a:xfrm>
            <a:off x="6220968" y="3154343"/>
            <a:ext cx="5421136" cy="253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bIns="0"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0"/>
              </a:spcBef>
              <a:buClrTx/>
              <a:buFontTx/>
              <a:buNone/>
            </a:pPr>
            <a:r>
              <a:rPr lang="es-MX" altLang="es-MX" sz="2400" dirty="0">
                <a:latin typeface="Bookman Old Style" pitchFamily="18" charset="0"/>
              </a:rPr>
              <a:t>por tanto el nuevo coche debe desarrollar un rendimiento de 36.1825 </a:t>
            </a:r>
            <a:r>
              <a:rPr lang="es-MX" altLang="es-MX" sz="2400" dirty="0" err="1">
                <a:latin typeface="Bookman Old Style" pitchFamily="18" charset="0"/>
              </a:rPr>
              <a:t>mpg</a:t>
            </a:r>
            <a:r>
              <a:rPr lang="es-MX" altLang="es-MX" sz="2400" dirty="0">
                <a:latin typeface="Bookman Old Style" pitchFamily="18" charset="0"/>
              </a:rPr>
              <a:t>, para ser mejor que el 90% de los coches compactos que actualmente se venden en Estados Unidos.</a:t>
            </a:r>
          </a:p>
          <a:p>
            <a:pPr>
              <a:spcBef>
                <a:spcPct val="0"/>
              </a:spcBef>
              <a:buClrTx/>
              <a:buFontTx/>
              <a:buNone/>
            </a:pPr>
            <a:endParaRPr lang="es-MX" altLang="es-MX" sz="1800" dirty="0">
              <a:latin typeface="Arial" charset="0"/>
            </a:endParaRPr>
          </a:p>
        </p:txBody>
      </p:sp>
      <mc:AlternateContent xmlns:mc="http://schemas.openxmlformats.org/markup-compatibility/2006" xmlns:a14="http://schemas.microsoft.com/office/drawing/2010/main">
        <mc:Choice Requires="a14">
          <p:sp>
            <p:nvSpPr>
              <p:cNvPr id="15" name="28 CuadroTexto"/>
              <p:cNvSpPr txBox="1"/>
              <p:nvPr/>
            </p:nvSpPr>
            <p:spPr>
              <a:xfrm>
                <a:off x="1381072" y="2369642"/>
                <a:ext cx="2197140" cy="7861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sz="2400" i="1">
                              <a:latin typeface="Cambria Math" panose="02040503050406030204" pitchFamily="18" charset="0"/>
                            </a:rPr>
                          </m:ctrlPr>
                        </m:sSubPr>
                        <m:e>
                          <m:r>
                            <a:rPr lang="es-MX" sz="2400" i="1">
                              <a:latin typeface="Cambria Math"/>
                            </a:rPr>
                            <m:t>𝑧</m:t>
                          </m:r>
                        </m:e>
                        <m:sub>
                          <m:r>
                            <a:rPr lang="es-MX" sz="2400" i="1">
                              <a:latin typeface="Cambria Math"/>
                            </a:rPr>
                            <m:t>0</m:t>
                          </m:r>
                        </m:sub>
                      </m:sSub>
                      <m:r>
                        <a:rPr lang="es-MX" sz="2400" i="1">
                          <a:latin typeface="Cambria Math"/>
                        </a:rPr>
                        <m:t>=</m:t>
                      </m:r>
                      <m:f>
                        <m:fPr>
                          <m:ctrlPr>
                            <a:rPr lang="es-MX" sz="2400" i="1">
                              <a:latin typeface="Cambria Math" panose="02040503050406030204" pitchFamily="18" charset="0"/>
                            </a:rPr>
                          </m:ctrlPr>
                        </m:fPr>
                        <m:num>
                          <m:sSub>
                            <m:sSubPr>
                              <m:ctrlPr>
                                <a:rPr lang="es-MX" sz="2400" i="1">
                                  <a:latin typeface="Cambria Math" panose="02040503050406030204" pitchFamily="18" charset="0"/>
                                </a:rPr>
                              </m:ctrlPr>
                            </m:sSubPr>
                            <m:e>
                              <m:r>
                                <a:rPr lang="es-MX" sz="2400" i="1">
                                  <a:latin typeface="Cambria Math" panose="02040503050406030204" pitchFamily="18" charset="0"/>
                                </a:rPr>
                                <m:t>𝑦</m:t>
                              </m:r>
                            </m:e>
                            <m:sub>
                              <m:r>
                                <a:rPr lang="es-MX" sz="2400" i="1">
                                  <a:latin typeface="Cambria Math"/>
                                </a:rPr>
                                <m:t>0</m:t>
                              </m:r>
                            </m:sub>
                          </m:sSub>
                          <m:r>
                            <a:rPr lang="es-MX" sz="2400" i="1">
                              <a:latin typeface="Cambria Math"/>
                            </a:rPr>
                            <m:t>−</m:t>
                          </m:r>
                          <m:r>
                            <a:rPr lang="es-MX" sz="2400" i="1">
                              <a:latin typeface="Cambria Math" panose="02040503050406030204" pitchFamily="18" charset="0"/>
                            </a:rPr>
                            <m:t>3</m:t>
                          </m:r>
                          <m:r>
                            <a:rPr lang="es-MX" sz="2400" i="1">
                              <a:latin typeface="Cambria Math"/>
                            </a:rPr>
                            <m:t>0</m:t>
                          </m:r>
                          <m:r>
                            <a:rPr lang="es-MX" sz="2400" i="1">
                              <a:latin typeface="Cambria Math" panose="02040503050406030204" pitchFamily="18" charset="0"/>
                            </a:rPr>
                            <m:t>.4</m:t>
                          </m:r>
                        </m:num>
                        <m:den>
                          <m:r>
                            <a:rPr lang="es-MX" sz="2400" i="1">
                              <a:latin typeface="Cambria Math" panose="02040503050406030204" pitchFamily="18" charset="0"/>
                            </a:rPr>
                            <m:t>4.5</m:t>
                          </m:r>
                        </m:den>
                      </m:f>
                    </m:oMath>
                  </m:oMathPara>
                </a14:m>
                <a:endParaRPr lang="es-MX" sz="2400" dirty="0"/>
              </a:p>
            </p:txBody>
          </p:sp>
        </mc:Choice>
        <mc:Fallback xmlns="">
          <p:sp>
            <p:nvSpPr>
              <p:cNvPr id="15" name="28 CuadroTexto"/>
              <p:cNvSpPr txBox="1">
                <a:spLocks noRot="1" noChangeAspect="1" noMove="1" noResize="1" noEditPoints="1" noAdjustHandles="1" noChangeArrowheads="1" noChangeShapeType="1" noTextEdit="1"/>
              </p:cNvSpPr>
              <p:nvPr/>
            </p:nvSpPr>
            <p:spPr>
              <a:xfrm>
                <a:off x="1381072" y="2369642"/>
                <a:ext cx="2197140" cy="786177"/>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6" name="30 CuadroTexto"/>
              <p:cNvSpPr txBox="1"/>
              <p:nvPr/>
            </p:nvSpPr>
            <p:spPr>
              <a:xfrm>
                <a:off x="1326453" y="4147575"/>
                <a:ext cx="2653419" cy="7861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sz="2400" i="1">
                          <a:latin typeface="Cambria Math"/>
                        </a:rPr>
                        <m:t>1.</m:t>
                      </m:r>
                      <m:r>
                        <a:rPr lang="es-MX" sz="2400" i="1">
                          <a:latin typeface="Cambria Math" panose="02040503050406030204" pitchFamily="18" charset="0"/>
                        </a:rPr>
                        <m:t>285</m:t>
                      </m:r>
                      <m:r>
                        <a:rPr lang="es-MX" sz="2400" i="1">
                          <a:latin typeface="Cambria Math"/>
                        </a:rPr>
                        <m:t>=</m:t>
                      </m:r>
                      <m:f>
                        <m:fPr>
                          <m:ctrlPr>
                            <a:rPr lang="es-MX" sz="2400" i="1">
                              <a:latin typeface="Cambria Math" panose="02040503050406030204" pitchFamily="18" charset="0"/>
                            </a:rPr>
                          </m:ctrlPr>
                        </m:fPr>
                        <m:num>
                          <m:sSub>
                            <m:sSubPr>
                              <m:ctrlPr>
                                <a:rPr lang="es-MX" sz="2400" i="1">
                                  <a:latin typeface="Cambria Math" panose="02040503050406030204" pitchFamily="18" charset="0"/>
                                </a:rPr>
                              </m:ctrlPr>
                            </m:sSubPr>
                            <m:e>
                              <m:r>
                                <a:rPr lang="es-MX" sz="2400" i="1">
                                  <a:latin typeface="Cambria Math"/>
                                </a:rPr>
                                <m:t>𝑥</m:t>
                              </m:r>
                            </m:e>
                            <m:sub>
                              <m:r>
                                <a:rPr lang="es-MX" sz="2400" i="1">
                                  <a:latin typeface="Cambria Math"/>
                                </a:rPr>
                                <m:t>0</m:t>
                              </m:r>
                            </m:sub>
                          </m:sSub>
                          <m:r>
                            <a:rPr lang="es-MX" sz="2400" i="1">
                              <a:latin typeface="Cambria Math"/>
                            </a:rPr>
                            <m:t>−30</m:t>
                          </m:r>
                          <m:r>
                            <a:rPr lang="es-MX" sz="2400" i="1">
                              <a:latin typeface="Cambria Math" panose="02040503050406030204" pitchFamily="18" charset="0"/>
                            </a:rPr>
                            <m:t>.4</m:t>
                          </m:r>
                        </m:num>
                        <m:den>
                          <m:r>
                            <a:rPr lang="es-MX" sz="2400" i="1">
                              <a:latin typeface="Cambria Math" panose="02040503050406030204" pitchFamily="18" charset="0"/>
                            </a:rPr>
                            <m:t>4.5</m:t>
                          </m:r>
                        </m:den>
                      </m:f>
                    </m:oMath>
                  </m:oMathPara>
                </a14:m>
                <a:endParaRPr lang="es-MX" sz="2400" dirty="0"/>
              </a:p>
            </p:txBody>
          </p:sp>
        </mc:Choice>
        <mc:Fallback xmlns="">
          <p:sp>
            <p:nvSpPr>
              <p:cNvPr id="16" name="30 CuadroTexto"/>
              <p:cNvSpPr txBox="1">
                <a:spLocks noRot="1" noChangeAspect="1" noMove="1" noResize="1" noEditPoints="1" noAdjustHandles="1" noChangeArrowheads="1" noChangeShapeType="1" noTextEdit="1"/>
              </p:cNvSpPr>
              <p:nvPr/>
            </p:nvSpPr>
            <p:spPr>
              <a:xfrm>
                <a:off x="1326453" y="4147575"/>
                <a:ext cx="2653419" cy="786177"/>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7" name="31 CuadroTexto"/>
              <p:cNvSpPr txBox="1"/>
              <p:nvPr/>
            </p:nvSpPr>
            <p:spPr>
              <a:xfrm>
                <a:off x="1472000" y="5673866"/>
                <a:ext cx="331295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sz="2400" i="1">
                              <a:latin typeface="Cambria Math" panose="02040503050406030204" pitchFamily="18" charset="0"/>
                            </a:rPr>
                          </m:ctrlPr>
                        </m:sSubPr>
                        <m:e>
                          <m:r>
                            <a:rPr lang="es-MX" sz="2400" i="1">
                              <a:latin typeface="Cambria Math" panose="02040503050406030204" pitchFamily="18" charset="0"/>
                            </a:rPr>
                            <m:t>𝑦</m:t>
                          </m:r>
                        </m:e>
                        <m:sub>
                          <m:r>
                            <a:rPr lang="es-MX" sz="2400" i="1">
                              <a:latin typeface="Cambria Math"/>
                            </a:rPr>
                            <m:t>0</m:t>
                          </m:r>
                        </m:sub>
                      </m:sSub>
                      <m:r>
                        <a:rPr lang="es-MX" sz="2400" i="1">
                          <a:latin typeface="Cambria Math"/>
                        </a:rPr>
                        <m:t>=1.</m:t>
                      </m:r>
                      <m:r>
                        <a:rPr lang="es-MX" sz="2400" i="1">
                          <a:latin typeface="Cambria Math" panose="02040503050406030204" pitchFamily="18" charset="0"/>
                        </a:rPr>
                        <m:t>285</m:t>
                      </m:r>
                      <m:d>
                        <m:dPr>
                          <m:ctrlPr>
                            <a:rPr lang="es-MX" sz="2400" i="1">
                              <a:latin typeface="Cambria Math" panose="02040503050406030204" pitchFamily="18" charset="0"/>
                            </a:rPr>
                          </m:ctrlPr>
                        </m:dPr>
                        <m:e>
                          <m:r>
                            <a:rPr lang="es-MX" sz="2400" i="1">
                              <a:latin typeface="Cambria Math" panose="02040503050406030204" pitchFamily="18" charset="0"/>
                            </a:rPr>
                            <m:t>4.5</m:t>
                          </m:r>
                        </m:e>
                      </m:d>
                      <m:r>
                        <a:rPr lang="es-MX" sz="2400" i="1">
                          <a:latin typeface="Cambria Math"/>
                        </a:rPr>
                        <m:t>+30</m:t>
                      </m:r>
                      <m:r>
                        <a:rPr lang="es-MX" sz="2400" i="1">
                          <a:latin typeface="Cambria Math" panose="02040503050406030204" pitchFamily="18" charset="0"/>
                        </a:rPr>
                        <m:t>.4</m:t>
                      </m:r>
                    </m:oMath>
                  </m:oMathPara>
                </a14:m>
                <a:endParaRPr lang="es-MX" sz="2400" dirty="0"/>
              </a:p>
            </p:txBody>
          </p:sp>
        </mc:Choice>
        <mc:Fallback xmlns="">
          <p:sp>
            <p:nvSpPr>
              <p:cNvPr id="17" name="31 CuadroTexto"/>
              <p:cNvSpPr txBox="1">
                <a:spLocks noRot="1" noChangeAspect="1" noMove="1" noResize="1" noEditPoints="1" noAdjustHandles="1" noChangeArrowheads="1" noChangeShapeType="1" noTextEdit="1"/>
              </p:cNvSpPr>
              <p:nvPr/>
            </p:nvSpPr>
            <p:spPr>
              <a:xfrm>
                <a:off x="1472000" y="5673866"/>
                <a:ext cx="3312958" cy="461665"/>
              </a:xfrm>
              <a:prstGeom prst="rect">
                <a:avLst/>
              </a:prstGeom>
              <a:blipFill>
                <a:blip r:embed="rId4"/>
                <a:stretch>
                  <a:fillRect b="-10667"/>
                </a:stretch>
              </a:blipFill>
            </p:spPr>
            <p:txBody>
              <a:bodyPr/>
              <a:lstStyle/>
              <a:p>
                <a:r>
                  <a:rPr lang="es-MX">
                    <a:noFill/>
                  </a:rPr>
                  <a:t> </a:t>
                </a:r>
              </a:p>
            </p:txBody>
          </p:sp>
        </mc:Fallback>
      </mc:AlternateContent>
      <p:cxnSp>
        <p:nvCxnSpPr>
          <p:cNvPr id="18" name="48 Conector angular"/>
          <p:cNvCxnSpPr>
            <a:stCxn id="15" idx="1"/>
            <a:endCxn id="16" idx="1"/>
          </p:cNvCxnSpPr>
          <p:nvPr/>
        </p:nvCxnSpPr>
        <p:spPr>
          <a:xfrm rot="10800000" flipV="1">
            <a:off x="1326452" y="2762730"/>
            <a:ext cx="54620" cy="1777933"/>
          </a:xfrm>
          <a:prstGeom prst="bentConnector3">
            <a:avLst>
              <a:gd name="adj1" fmla="val 518528"/>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51 Conector angular"/>
          <p:cNvCxnSpPr>
            <a:stCxn id="16" idx="1"/>
            <a:endCxn id="17" idx="1"/>
          </p:cNvCxnSpPr>
          <p:nvPr/>
        </p:nvCxnSpPr>
        <p:spPr>
          <a:xfrm rot="10800000" flipH="1" flipV="1">
            <a:off x="1326452" y="4540663"/>
            <a:ext cx="145548" cy="1364035"/>
          </a:xfrm>
          <a:prstGeom prst="bentConnector3">
            <a:avLst>
              <a:gd name="adj1" fmla="val -157062"/>
            </a:avLst>
          </a:prstGeom>
          <a:ln w="28575">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uadroTexto 9"/>
              <p:cNvSpPr txBox="1"/>
              <p:nvPr/>
            </p:nvSpPr>
            <p:spPr>
              <a:xfrm>
                <a:off x="1728668" y="3410349"/>
                <a:ext cx="1849545" cy="400110"/>
              </a:xfrm>
              <a:prstGeom prst="rect">
                <a:avLst/>
              </a:prstGeom>
              <a:noFill/>
            </p:spPr>
            <p:txBody>
              <a:bodyPr wrap="none" rtlCol="0">
                <a:spAutoFit/>
              </a:bodyPr>
              <a:lstStyle/>
              <a:p>
                <a:r>
                  <a:rPr lang="es-MX" sz="2000" dirty="0"/>
                  <a:t>con </a:t>
                </a:r>
                <a14:m>
                  <m:oMath xmlns:m="http://schemas.openxmlformats.org/officeDocument/2006/math">
                    <m:sSub>
                      <m:sSubPr>
                        <m:ctrlPr>
                          <a:rPr lang="es-MX" sz="2000" i="1">
                            <a:solidFill>
                              <a:srgbClr val="006600"/>
                            </a:solidFill>
                            <a:latin typeface="Cambria Math" panose="02040503050406030204" pitchFamily="18" charset="0"/>
                          </a:rPr>
                        </m:ctrlPr>
                      </m:sSubPr>
                      <m:e>
                        <m:r>
                          <a:rPr lang="es-MX" sz="2000" i="1">
                            <a:solidFill>
                              <a:srgbClr val="006600"/>
                            </a:solidFill>
                            <a:latin typeface="Cambria Math" panose="02040503050406030204" pitchFamily="18" charset="0"/>
                          </a:rPr>
                          <m:t>𝑧</m:t>
                        </m:r>
                      </m:e>
                      <m:sub>
                        <m:r>
                          <a:rPr lang="es-MX" sz="2000" i="1">
                            <a:solidFill>
                              <a:srgbClr val="006600"/>
                            </a:solidFill>
                            <a:latin typeface="Cambria Math" panose="02040503050406030204" pitchFamily="18" charset="0"/>
                          </a:rPr>
                          <m:t>0</m:t>
                        </m:r>
                      </m:sub>
                    </m:sSub>
                    <m:r>
                      <a:rPr lang="es-MX" sz="2000" i="1">
                        <a:solidFill>
                          <a:srgbClr val="006600"/>
                        </a:solidFill>
                        <a:latin typeface="Cambria Math" panose="02040503050406030204" pitchFamily="18" charset="0"/>
                      </a:rPr>
                      <m:t>=1.285</m:t>
                    </m:r>
                  </m:oMath>
                </a14:m>
                <a:endParaRPr lang="es-MX" sz="2000" dirty="0">
                  <a:solidFill>
                    <a:srgbClr val="006600"/>
                  </a:solidFill>
                </a:endParaRPr>
              </a:p>
            </p:txBody>
          </p:sp>
        </mc:Choice>
        <mc:Fallback xmlns="">
          <p:sp>
            <p:nvSpPr>
              <p:cNvPr id="10" name="CuadroTexto 9"/>
              <p:cNvSpPr txBox="1">
                <a:spLocks noRot="1" noChangeAspect="1" noMove="1" noResize="1" noEditPoints="1" noAdjustHandles="1" noChangeArrowheads="1" noChangeShapeType="1" noTextEdit="1"/>
              </p:cNvSpPr>
              <p:nvPr/>
            </p:nvSpPr>
            <p:spPr>
              <a:xfrm>
                <a:off x="1728668" y="3410349"/>
                <a:ext cx="1849545" cy="400110"/>
              </a:xfrm>
              <a:prstGeom prst="rect">
                <a:avLst/>
              </a:prstGeom>
              <a:blipFill>
                <a:blip r:embed="rId5"/>
                <a:stretch>
                  <a:fillRect l="-3630" t="-7576" b="-25758"/>
                </a:stretch>
              </a:blipFill>
            </p:spPr>
            <p:txBody>
              <a:bodyPr/>
              <a:lstStyle/>
              <a:p>
                <a:r>
                  <a:rPr lang="es-MX">
                    <a:noFill/>
                  </a:rPr>
                  <a:t> </a:t>
                </a:r>
              </a:p>
            </p:txBody>
          </p:sp>
        </mc:Fallback>
      </mc:AlternateContent>
    </p:spTree>
    <p:extLst>
      <p:ext uri="{BB962C8B-B14F-4D97-AF65-F5344CB8AC3E}">
        <p14:creationId xmlns:p14="http://schemas.microsoft.com/office/powerpoint/2010/main" val="368401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sz="quarter" idx="1"/>
          </p:nvPr>
        </p:nvSpPr>
        <p:spPr/>
        <p:txBody>
          <a:bodyPr/>
          <a:lstStyle/>
          <a:p>
            <a:pPr marL="0" indent="0">
              <a:buNone/>
            </a:pPr>
            <a:r>
              <a:rPr lang="es-MX" dirty="0"/>
              <a:t>¿Cuál es el rendimiento promedio, mínimo y máximo, que tiene el 95% de los autos compactos?</a:t>
            </a:r>
          </a:p>
        </p:txBody>
      </p:sp>
    </p:spTree>
    <p:extLst>
      <p:ext uri="{BB962C8B-B14F-4D97-AF65-F5344CB8AC3E}">
        <p14:creationId xmlns:p14="http://schemas.microsoft.com/office/powerpoint/2010/main" val="26135048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3816" y="521526"/>
            <a:ext cx="8554302" cy="630618"/>
          </a:xfrm>
        </p:spPr>
        <p:txBody>
          <a:bodyPr vert="horz" anchor="ctr">
            <a:normAutofit fontScale="90000"/>
          </a:bodyPr>
          <a:lstStyle/>
          <a:p>
            <a:r>
              <a:rPr lang="es-MX" cap="small" dirty="0">
                <a:solidFill>
                  <a:schemeClr val="tx2"/>
                </a:solidFill>
              </a:rPr>
              <a:t>En general el uso de la inversa es:</a:t>
            </a:r>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a:xfrm>
                <a:off x="813816" y="1618488"/>
                <a:ext cx="10588752" cy="508406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s-MX" sz="3200" i="1">
                          <a:latin typeface="Cambria Math" panose="02040503050406030204" pitchFamily="18" charset="0"/>
                        </a:rPr>
                        <m:t>𝑃</m:t>
                      </m:r>
                      <m:d>
                        <m:dPr>
                          <m:ctrlPr>
                            <a:rPr lang="es-MX" sz="3200" i="1">
                              <a:latin typeface="Cambria Math" panose="02040503050406030204" pitchFamily="18" charset="0"/>
                            </a:rPr>
                          </m:ctrlPr>
                        </m:dPr>
                        <m:e>
                          <m:sSub>
                            <m:sSubPr>
                              <m:ctrlPr>
                                <a:rPr lang="es-MX" sz="3200" i="1">
                                  <a:latin typeface="Cambria Math" panose="02040503050406030204" pitchFamily="18" charset="0"/>
                                </a:rPr>
                              </m:ctrlPr>
                            </m:sSubPr>
                            <m:e>
                              <m:r>
                                <a:rPr lang="es-MX" sz="3200" i="1">
                                  <a:latin typeface="Cambria Math" panose="02040503050406030204" pitchFamily="18" charset="0"/>
                                </a:rPr>
                                <m:t>𝑧</m:t>
                              </m:r>
                            </m:e>
                            <m:sub>
                              <m:r>
                                <a:rPr lang="es-MX" sz="3200" i="1">
                                  <a:latin typeface="Cambria Math" panose="02040503050406030204" pitchFamily="18" charset="0"/>
                                </a:rPr>
                                <m:t>0</m:t>
                              </m:r>
                            </m:sub>
                          </m:sSub>
                          <m:f>
                            <m:fPr>
                              <m:type m:val="noBar"/>
                              <m:ctrlPr>
                                <a:rPr lang="es-MX" sz="3200" i="1">
                                  <a:solidFill>
                                    <a:srgbClr val="FF0000"/>
                                  </a:solidFill>
                                  <a:latin typeface="Cambria Math" panose="02040503050406030204" pitchFamily="18" charset="0"/>
                                </a:rPr>
                              </m:ctrlPr>
                            </m:fPr>
                            <m:num>
                              <m:eqArr>
                                <m:eqArrPr>
                                  <m:ctrlPr>
                                    <a:rPr lang="es-MX" sz="3200" i="1">
                                      <a:solidFill>
                                        <a:srgbClr val="FF0000"/>
                                      </a:solidFill>
                                      <a:latin typeface="Cambria Math" panose="02040503050406030204" pitchFamily="18" charset="0"/>
                                    </a:rPr>
                                  </m:ctrlPr>
                                </m:eqArrPr>
                                <m:e>
                                  <m:r>
                                    <a:rPr lang="es-MX" sz="3200" i="1">
                                      <a:solidFill>
                                        <a:srgbClr val="FF0000"/>
                                      </a:solidFill>
                                      <a:latin typeface="Cambria Math" panose="02040503050406030204" pitchFamily="18" charset="0"/>
                                    </a:rPr>
                                    <m:t>≤</m:t>
                                  </m:r>
                                </m:e>
                                <m:e>
                                  <m:r>
                                    <a:rPr lang="es-MX" sz="3200" i="1">
                                      <a:solidFill>
                                        <a:srgbClr val="FF0000"/>
                                      </a:solidFill>
                                      <a:latin typeface="Cambria Math" panose="02040503050406030204" pitchFamily="18" charset="0"/>
                                    </a:rPr>
                                    <m:t>𝑜</m:t>
                                  </m:r>
                                </m:e>
                              </m:eqArr>
                            </m:num>
                            <m:den>
                              <m:r>
                                <a:rPr lang="es-MX" sz="3200" i="1">
                                  <a:solidFill>
                                    <a:srgbClr val="FF0000"/>
                                  </a:solidFill>
                                  <a:latin typeface="Cambria Math" panose="02040503050406030204" pitchFamily="18" charset="0"/>
                                </a:rPr>
                                <m:t>&lt;</m:t>
                              </m:r>
                            </m:den>
                          </m:f>
                          <m:r>
                            <a:rPr lang="es-MX" sz="3200" i="1">
                              <a:latin typeface="Cambria Math" panose="02040503050406030204" pitchFamily="18" charset="0"/>
                            </a:rPr>
                            <m:t>𝑍</m:t>
                          </m:r>
                          <m:f>
                            <m:fPr>
                              <m:type m:val="noBar"/>
                              <m:ctrlPr>
                                <a:rPr lang="es-MX" sz="3200" i="1">
                                  <a:solidFill>
                                    <a:srgbClr val="FF0000"/>
                                  </a:solidFill>
                                  <a:latin typeface="Cambria Math" panose="02040503050406030204" pitchFamily="18" charset="0"/>
                                </a:rPr>
                              </m:ctrlPr>
                            </m:fPr>
                            <m:num>
                              <m:eqArr>
                                <m:eqArrPr>
                                  <m:ctrlPr>
                                    <a:rPr lang="es-MX" sz="3200" i="1">
                                      <a:solidFill>
                                        <a:srgbClr val="FF0000"/>
                                      </a:solidFill>
                                      <a:latin typeface="Cambria Math" panose="02040503050406030204" pitchFamily="18" charset="0"/>
                                    </a:rPr>
                                  </m:ctrlPr>
                                </m:eqArrPr>
                                <m:e>
                                  <m:r>
                                    <a:rPr lang="es-MX" sz="3200" i="1">
                                      <a:solidFill>
                                        <a:srgbClr val="FF0000"/>
                                      </a:solidFill>
                                      <a:latin typeface="Cambria Math" panose="02040503050406030204" pitchFamily="18" charset="0"/>
                                    </a:rPr>
                                    <m:t>≤</m:t>
                                  </m:r>
                                </m:e>
                                <m:e>
                                  <m:r>
                                    <a:rPr lang="es-MX" sz="3200" i="1">
                                      <a:solidFill>
                                        <a:srgbClr val="FF0000"/>
                                      </a:solidFill>
                                      <a:latin typeface="Cambria Math" panose="02040503050406030204" pitchFamily="18" charset="0"/>
                                    </a:rPr>
                                    <m:t>𝑜</m:t>
                                  </m:r>
                                </m:e>
                              </m:eqArr>
                            </m:num>
                            <m:den>
                              <m:r>
                                <a:rPr lang="es-MX" sz="3200" i="1">
                                  <a:solidFill>
                                    <a:srgbClr val="FF0000"/>
                                  </a:solidFill>
                                  <a:latin typeface="Cambria Math" panose="02040503050406030204" pitchFamily="18" charset="0"/>
                                </a:rPr>
                                <m:t>&lt;</m:t>
                              </m:r>
                            </m:den>
                          </m:f>
                          <m:sSub>
                            <m:sSubPr>
                              <m:ctrlPr>
                                <a:rPr lang="es-MX" sz="3200" i="1">
                                  <a:latin typeface="Cambria Math" panose="02040503050406030204" pitchFamily="18" charset="0"/>
                                </a:rPr>
                              </m:ctrlPr>
                            </m:sSubPr>
                            <m:e>
                              <m:r>
                                <a:rPr lang="es-MX" sz="3200" i="1">
                                  <a:latin typeface="Cambria Math" panose="02040503050406030204" pitchFamily="18" charset="0"/>
                                </a:rPr>
                                <m:t>𝑧</m:t>
                              </m:r>
                            </m:e>
                            <m:sub>
                              <m:r>
                                <a:rPr lang="es-MX" sz="3200" i="1">
                                  <a:latin typeface="Cambria Math" panose="02040503050406030204" pitchFamily="18" charset="0"/>
                                </a:rPr>
                                <m:t>1</m:t>
                              </m:r>
                            </m:sub>
                          </m:sSub>
                        </m:e>
                      </m:d>
                      <m:r>
                        <a:rPr lang="es-MX" sz="3200" i="1">
                          <a:latin typeface="Cambria Math" panose="02040503050406030204" pitchFamily="18" charset="0"/>
                        </a:rPr>
                        <m:t>=</m:t>
                      </m:r>
                      <m:r>
                        <a:rPr lang="es-MX" sz="3200" i="1">
                          <a:latin typeface="Cambria Math" panose="02040503050406030204" pitchFamily="18" charset="0"/>
                        </a:rPr>
                        <m:t>𝑃</m:t>
                      </m:r>
                      <m:d>
                        <m:dPr>
                          <m:ctrlPr>
                            <a:rPr lang="es-MX" sz="3200" i="1">
                              <a:latin typeface="Cambria Math" panose="02040503050406030204" pitchFamily="18" charset="0"/>
                            </a:rPr>
                          </m:ctrlPr>
                        </m:dPr>
                        <m:e>
                          <m:f>
                            <m:fPr>
                              <m:ctrlPr>
                                <a:rPr lang="es-MX" sz="3200" i="1">
                                  <a:latin typeface="Cambria Math" panose="02040503050406030204" pitchFamily="18" charset="0"/>
                                </a:rPr>
                              </m:ctrlPr>
                            </m:fPr>
                            <m:num>
                              <m:sSub>
                                <m:sSubPr>
                                  <m:ctrlPr>
                                    <a:rPr lang="es-MX" sz="3200" i="1">
                                      <a:latin typeface="Cambria Math" panose="02040503050406030204" pitchFamily="18" charset="0"/>
                                    </a:rPr>
                                  </m:ctrlPr>
                                </m:sSubPr>
                                <m:e>
                                  <m:r>
                                    <a:rPr lang="es-MX" sz="3200" i="1">
                                      <a:latin typeface="Cambria Math" panose="02040503050406030204" pitchFamily="18" charset="0"/>
                                    </a:rPr>
                                    <m:t>𝑥</m:t>
                                  </m:r>
                                </m:e>
                                <m:sub>
                                  <m:r>
                                    <a:rPr lang="es-MX" sz="3200" i="1">
                                      <a:latin typeface="Cambria Math" panose="02040503050406030204" pitchFamily="18" charset="0"/>
                                    </a:rPr>
                                    <m:t>0</m:t>
                                  </m:r>
                                </m:sub>
                              </m:sSub>
                              <m:r>
                                <a:rPr lang="es-MX" sz="3200" i="1">
                                  <a:latin typeface="Cambria Math" panose="02040503050406030204" pitchFamily="18" charset="0"/>
                                </a:rPr>
                                <m:t>−</m:t>
                              </m:r>
                              <m:r>
                                <a:rPr lang="es-MX" sz="3200" i="1">
                                  <a:latin typeface="Cambria Math" panose="02040503050406030204" pitchFamily="18" charset="0"/>
                                </a:rPr>
                                <m:t>𝜇</m:t>
                              </m:r>
                            </m:num>
                            <m:den>
                              <m:r>
                                <a:rPr lang="es-MX" sz="3200" i="1">
                                  <a:latin typeface="Cambria Math" panose="02040503050406030204" pitchFamily="18" charset="0"/>
                                </a:rPr>
                                <m:t>𝜎</m:t>
                              </m:r>
                            </m:den>
                          </m:f>
                          <m:f>
                            <m:fPr>
                              <m:type m:val="noBar"/>
                              <m:ctrlPr>
                                <a:rPr lang="es-MX" sz="3200" i="1">
                                  <a:solidFill>
                                    <a:srgbClr val="FF0000"/>
                                  </a:solidFill>
                                  <a:latin typeface="Cambria Math" panose="02040503050406030204" pitchFamily="18" charset="0"/>
                                </a:rPr>
                              </m:ctrlPr>
                            </m:fPr>
                            <m:num>
                              <m:eqArr>
                                <m:eqArrPr>
                                  <m:ctrlPr>
                                    <a:rPr lang="es-MX" sz="3200" i="1">
                                      <a:solidFill>
                                        <a:srgbClr val="FF0000"/>
                                      </a:solidFill>
                                      <a:latin typeface="Cambria Math" panose="02040503050406030204" pitchFamily="18" charset="0"/>
                                    </a:rPr>
                                  </m:ctrlPr>
                                </m:eqArrPr>
                                <m:e>
                                  <m:r>
                                    <a:rPr lang="es-MX" sz="3200" i="1">
                                      <a:solidFill>
                                        <a:srgbClr val="FF0000"/>
                                      </a:solidFill>
                                      <a:latin typeface="Cambria Math" panose="02040503050406030204" pitchFamily="18" charset="0"/>
                                    </a:rPr>
                                    <m:t>≤</m:t>
                                  </m:r>
                                </m:e>
                                <m:e>
                                  <m:r>
                                    <a:rPr lang="es-MX" sz="3200" i="1">
                                      <a:solidFill>
                                        <a:srgbClr val="FF0000"/>
                                      </a:solidFill>
                                      <a:latin typeface="Cambria Math" panose="02040503050406030204" pitchFamily="18" charset="0"/>
                                    </a:rPr>
                                    <m:t>𝑜</m:t>
                                  </m:r>
                                </m:e>
                              </m:eqArr>
                            </m:num>
                            <m:den>
                              <m:r>
                                <a:rPr lang="es-MX" sz="3200" i="1">
                                  <a:solidFill>
                                    <a:srgbClr val="FF0000"/>
                                  </a:solidFill>
                                  <a:latin typeface="Cambria Math" panose="02040503050406030204" pitchFamily="18" charset="0"/>
                                </a:rPr>
                                <m:t>&lt;</m:t>
                              </m:r>
                            </m:den>
                          </m:f>
                          <m:r>
                            <a:rPr lang="es-MX" sz="3200" i="1">
                              <a:latin typeface="Cambria Math" panose="02040503050406030204" pitchFamily="18" charset="0"/>
                            </a:rPr>
                            <m:t>𝑍</m:t>
                          </m:r>
                          <m:f>
                            <m:fPr>
                              <m:type m:val="noBar"/>
                              <m:ctrlPr>
                                <a:rPr lang="es-MX" sz="3200" i="1">
                                  <a:solidFill>
                                    <a:srgbClr val="FF0000"/>
                                  </a:solidFill>
                                  <a:latin typeface="Cambria Math" panose="02040503050406030204" pitchFamily="18" charset="0"/>
                                </a:rPr>
                              </m:ctrlPr>
                            </m:fPr>
                            <m:num>
                              <m:eqArr>
                                <m:eqArrPr>
                                  <m:ctrlPr>
                                    <a:rPr lang="es-MX" sz="3200" i="1">
                                      <a:solidFill>
                                        <a:srgbClr val="FF0000"/>
                                      </a:solidFill>
                                      <a:latin typeface="Cambria Math" panose="02040503050406030204" pitchFamily="18" charset="0"/>
                                    </a:rPr>
                                  </m:ctrlPr>
                                </m:eqArrPr>
                                <m:e>
                                  <m:r>
                                    <a:rPr lang="es-MX" sz="3200" i="1">
                                      <a:solidFill>
                                        <a:srgbClr val="FF0000"/>
                                      </a:solidFill>
                                      <a:latin typeface="Cambria Math" panose="02040503050406030204" pitchFamily="18" charset="0"/>
                                    </a:rPr>
                                    <m:t>≤</m:t>
                                  </m:r>
                                </m:e>
                                <m:e>
                                  <m:r>
                                    <a:rPr lang="es-MX" sz="3200" i="1">
                                      <a:solidFill>
                                        <a:srgbClr val="FF0000"/>
                                      </a:solidFill>
                                      <a:latin typeface="Cambria Math" panose="02040503050406030204" pitchFamily="18" charset="0"/>
                                    </a:rPr>
                                    <m:t>𝑜</m:t>
                                  </m:r>
                                </m:e>
                              </m:eqArr>
                            </m:num>
                            <m:den>
                              <m:r>
                                <a:rPr lang="es-MX" sz="3200" i="1">
                                  <a:solidFill>
                                    <a:srgbClr val="FF0000"/>
                                  </a:solidFill>
                                  <a:latin typeface="Cambria Math" panose="02040503050406030204" pitchFamily="18" charset="0"/>
                                </a:rPr>
                                <m:t>&lt;</m:t>
                              </m:r>
                            </m:den>
                          </m:f>
                          <m:f>
                            <m:fPr>
                              <m:ctrlPr>
                                <a:rPr lang="es-MX" sz="3200" i="1">
                                  <a:latin typeface="Cambria Math" panose="02040503050406030204" pitchFamily="18" charset="0"/>
                                </a:rPr>
                              </m:ctrlPr>
                            </m:fPr>
                            <m:num>
                              <m:sSub>
                                <m:sSubPr>
                                  <m:ctrlPr>
                                    <a:rPr lang="es-MX" sz="3200" i="1">
                                      <a:latin typeface="Cambria Math" panose="02040503050406030204" pitchFamily="18" charset="0"/>
                                    </a:rPr>
                                  </m:ctrlPr>
                                </m:sSubPr>
                                <m:e>
                                  <m:r>
                                    <a:rPr lang="es-MX" sz="3200" i="1">
                                      <a:latin typeface="Cambria Math" panose="02040503050406030204" pitchFamily="18" charset="0"/>
                                    </a:rPr>
                                    <m:t>𝑥</m:t>
                                  </m:r>
                                </m:e>
                                <m:sub>
                                  <m:r>
                                    <a:rPr lang="es-MX" sz="3200" i="1">
                                      <a:latin typeface="Cambria Math" panose="02040503050406030204" pitchFamily="18" charset="0"/>
                                    </a:rPr>
                                    <m:t>1</m:t>
                                  </m:r>
                                </m:sub>
                              </m:sSub>
                              <m:r>
                                <a:rPr lang="es-MX" sz="3200" i="1">
                                  <a:latin typeface="Cambria Math" panose="02040503050406030204" pitchFamily="18" charset="0"/>
                                </a:rPr>
                                <m:t>−</m:t>
                              </m:r>
                              <m:r>
                                <a:rPr lang="es-MX" sz="3200" i="1">
                                  <a:latin typeface="Cambria Math" panose="02040503050406030204" pitchFamily="18" charset="0"/>
                                </a:rPr>
                                <m:t>𝜇</m:t>
                              </m:r>
                            </m:num>
                            <m:den>
                              <m:r>
                                <a:rPr lang="es-MX" sz="3200" i="1">
                                  <a:latin typeface="Cambria Math" panose="02040503050406030204" pitchFamily="18" charset="0"/>
                                </a:rPr>
                                <m:t>𝜎</m:t>
                              </m:r>
                            </m:den>
                          </m:f>
                        </m:e>
                      </m:d>
                    </m:oMath>
                  </m:oMathPara>
                </a14:m>
                <a:endParaRPr lang="es-MX" dirty="0"/>
              </a:p>
              <a:p>
                <a:pPr marL="0" indent="0">
                  <a:buNone/>
                </a:pPr>
                <a:endParaRPr lang="es-MX" dirty="0"/>
              </a:p>
              <a:p>
                <a:pPr marL="0" indent="0">
                  <a:buNone/>
                </a:pPr>
                <a:r>
                  <a:rPr lang="es-MX" sz="3200" dirty="0"/>
                  <a:t>Entonces</a:t>
                </a:r>
                <a:endParaRPr lang="es-MX" sz="3200" i="1" dirty="0">
                  <a:latin typeface="Cambria Math" panose="02040503050406030204" pitchFamily="18" charset="0"/>
                </a:endParaRPr>
              </a:p>
              <a:p>
                <a:pPr marL="0" indent="0" algn="ctr">
                  <a:buNone/>
                </a:pPr>
                <a14:m>
                  <m:oMath xmlns:m="http://schemas.openxmlformats.org/officeDocument/2006/math">
                    <m:sSub>
                      <m:sSubPr>
                        <m:ctrlPr>
                          <a:rPr lang="es-MX" sz="3200" i="1">
                            <a:latin typeface="Cambria Math" panose="02040503050406030204" pitchFamily="18" charset="0"/>
                          </a:rPr>
                        </m:ctrlPr>
                      </m:sSubPr>
                      <m:e>
                        <m:r>
                          <a:rPr lang="es-MX" sz="3200" i="1">
                            <a:latin typeface="Cambria Math" panose="02040503050406030204" pitchFamily="18" charset="0"/>
                          </a:rPr>
                          <m:t>𝑧</m:t>
                        </m:r>
                      </m:e>
                      <m:sub>
                        <m:r>
                          <a:rPr lang="es-MX" sz="3200" i="1">
                            <a:latin typeface="Cambria Math" panose="02040503050406030204" pitchFamily="18" charset="0"/>
                          </a:rPr>
                          <m:t>0</m:t>
                        </m:r>
                      </m:sub>
                    </m:sSub>
                    <m:r>
                      <a:rPr lang="es-MX" sz="3200" i="1">
                        <a:latin typeface="Cambria Math" panose="02040503050406030204" pitchFamily="18" charset="0"/>
                      </a:rPr>
                      <m:t>=</m:t>
                    </m:r>
                    <m:f>
                      <m:fPr>
                        <m:ctrlPr>
                          <a:rPr lang="es-MX" sz="3200" i="1">
                            <a:latin typeface="Cambria Math" panose="02040503050406030204" pitchFamily="18" charset="0"/>
                          </a:rPr>
                        </m:ctrlPr>
                      </m:fPr>
                      <m:num>
                        <m:sSub>
                          <m:sSubPr>
                            <m:ctrlPr>
                              <a:rPr lang="es-MX" sz="3200" i="1">
                                <a:latin typeface="Cambria Math" panose="02040503050406030204" pitchFamily="18" charset="0"/>
                              </a:rPr>
                            </m:ctrlPr>
                          </m:sSubPr>
                          <m:e>
                            <m:r>
                              <a:rPr lang="es-MX" sz="3200" i="1">
                                <a:latin typeface="Cambria Math" panose="02040503050406030204" pitchFamily="18" charset="0"/>
                              </a:rPr>
                              <m:t>𝑥</m:t>
                            </m:r>
                          </m:e>
                          <m:sub>
                            <m:r>
                              <a:rPr lang="es-MX" sz="3200" i="1">
                                <a:latin typeface="Cambria Math" panose="02040503050406030204" pitchFamily="18" charset="0"/>
                              </a:rPr>
                              <m:t>0</m:t>
                            </m:r>
                          </m:sub>
                        </m:sSub>
                        <m:r>
                          <a:rPr lang="es-MX" sz="3200" i="1">
                            <a:latin typeface="Cambria Math" panose="02040503050406030204" pitchFamily="18" charset="0"/>
                          </a:rPr>
                          <m:t>−</m:t>
                        </m:r>
                        <m:r>
                          <a:rPr lang="es-MX" sz="3200" i="1">
                            <a:latin typeface="Cambria Math" panose="02040503050406030204" pitchFamily="18" charset="0"/>
                          </a:rPr>
                          <m:t>𝜇</m:t>
                        </m:r>
                      </m:num>
                      <m:den>
                        <m:r>
                          <a:rPr lang="es-MX" sz="3200" i="1">
                            <a:latin typeface="Cambria Math" panose="02040503050406030204" pitchFamily="18" charset="0"/>
                          </a:rPr>
                          <m:t>𝜎</m:t>
                        </m:r>
                      </m:den>
                    </m:f>
                  </m:oMath>
                </a14:m>
                <a:r>
                  <a:rPr lang="es-MX" sz="3200" dirty="0"/>
                  <a:t>, así que </a:t>
                </a:r>
                <a14:m>
                  <m:oMath xmlns:m="http://schemas.openxmlformats.org/officeDocument/2006/math">
                    <m:sSub>
                      <m:sSubPr>
                        <m:ctrlPr>
                          <a:rPr lang="es-MX" sz="3200" i="1">
                            <a:latin typeface="Cambria Math" panose="02040503050406030204" pitchFamily="18" charset="0"/>
                          </a:rPr>
                        </m:ctrlPr>
                      </m:sSubPr>
                      <m:e>
                        <m:r>
                          <a:rPr lang="es-MX" sz="3200" i="1">
                            <a:latin typeface="Cambria Math" panose="02040503050406030204" pitchFamily="18" charset="0"/>
                          </a:rPr>
                          <m:t>𝑥</m:t>
                        </m:r>
                      </m:e>
                      <m:sub>
                        <m:r>
                          <a:rPr lang="es-MX" sz="3200" i="1">
                            <a:latin typeface="Cambria Math" panose="02040503050406030204" pitchFamily="18" charset="0"/>
                          </a:rPr>
                          <m:t>0</m:t>
                        </m:r>
                      </m:sub>
                    </m:sSub>
                    <m:r>
                      <a:rPr lang="es-MX" sz="3200" i="1">
                        <a:latin typeface="Cambria Math" panose="02040503050406030204" pitchFamily="18" charset="0"/>
                      </a:rPr>
                      <m:t>=</m:t>
                    </m:r>
                    <m:sSub>
                      <m:sSubPr>
                        <m:ctrlPr>
                          <a:rPr lang="es-MX" sz="3200" i="1">
                            <a:latin typeface="Cambria Math" panose="02040503050406030204" pitchFamily="18" charset="0"/>
                          </a:rPr>
                        </m:ctrlPr>
                      </m:sSubPr>
                      <m:e>
                        <m:r>
                          <a:rPr lang="es-MX" sz="3200" i="1">
                            <a:latin typeface="Cambria Math" panose="02040503050406030204" pitchFamily="18" charset="0"/>
                          </a:rPr>
                          <m:t>𝑧</m:t>
                        </m:r>
                      </m:e>
                      <m:sub>
                        <m:r>
                          <a:rPr lang="es-MX" sz="3200" i="1">
                            <a:latin typeface="Cambria Math" panose="02040503050406030204" pitchFamily="18" charset="0"/>
                          </a:rPr>
                          <m:t>0</m:t>
                        </m:r>
                      </m:sub>
                    </m:sSub>
                    <m:r>
                      <a:rPr lang="es-MX" sz="3200" i="1">
                        <a:latin typeface="Cambria Math" panose="02040503050406030204" pitchFamily="18" charset="0"/>
                      </a:rPr>
                      <m:t>𝜎</m:t>
                    </m:r>
                    <m:r>
                      <a:rPr lang="es-MX" sz="3200" i="1">
                        <a:latin typeface="Cambria Math" panose="02040503050406030204" pitchFamily="18" charset="0"/>
                      </a:rPr>
                      <m:t>+</m:t>
                    </m:r>
                    <m:r>
                      <a:rPr lang="es-MX" sz="3200" i="1">
                        <a:latin typeface="Cambria Math" panose="02040503050406030204" pitchFamily="18" charset="0"/>
                      </a:rPr>
                      <m:t>𝜇</m:t>
                    </m:r>
                    <m:r>
                      <a:rPr lang="es-MX" sz="3200" i="1">
                        <a:latin typeface="Cambria Math" panose="02040503050406030204" pitchFamily="18" charset="0"/>
                      </a:rPr>
                      <m:t> </m:t>
                    </m:r>
                  </m:oMath>
                </a14:m>
                <a:endParaRPr lang="es-MX" sz="3200" dirty="0">
                  <a:latin typeface="Arial Black" panose="020B0A04020102020204" pitchFamily="34" charset="0"/>
                </a:endParaRPr>
              </a:p>
              <a:p>
                <a:pPr marL="0" indent="0">
                  <a:buNone/>
                </a:pPr>
                <a:endParaRPr lang="es-MX" sz="3200" dirty="0"/>
              </a:p>
              <a:p>
                <a:pPr marL="0" indent="0">
                  <a:buNone/>
                </a:pPr>
                <a:r>
                  <a:rPr lang="es-MX" sz="3200" dirty="0"/>
                  <a:t>y </a:t>
                </a:r>
              </a:p>
              <a:p>
                <a:pPr marL="0" indent="0" algn="ctr">
                  <a:buNone/>
                </a:pPr>
                <a14:m>
                  <m:oMath xmlns:m="http://schemas.openxmlformats.org/officeDocument/2006/math">
                    <m:sSub>
                      <m:sSubPr>
                        <m:ctrlPr>
                          <a:rPr lang="es-MX" sz="3200" i="1">
                            <a:latin typeface="Cambria Math" panose="02040503050406030204" pitchFamily="18" charset="0"/>
                          </a:rPr>
                        </m:ctrlPr>
                      </m:sSubPr>
                      <m:e>
                        <m:r>
                          <a:rPr lang="es-MX" sz="3200" i="1">
                            <a:latin typeface="Cambria Math" panose="02040503050406030204" pitchFamily="18" charset="0"/>
                          </a:rPr>
                          <m:t>𝑧</m:t>
                        </m:r>
                      </m:e>
                      <m:sub>
                        <m:r>
                          <a:rPr lang="es-MX" sz="3200" i="1">
                            <a:latin typeface="Cambria Math" panose="02040503050406030204" pitchFamily="18" charset="0"/>
                          </a:rPr>
                          <m:t>1</m:t>
                        </m:r>
                      </m:sub>
                    </m:sSub>
                    <m:r>
                      <a:rPr lang="es-MX" sz="3200" i="1">
                        <a:latin typeface="Cambria Math" panose="02040503050406030204" pitchFamily="18" charset="0"/>
                      </a:rPr>
                      <m:t>=</m:t>
                    </m:r>
                    <m:f>
                      <m:fPr>
                        <m:ctrlPr>
                          <a:rPr lang="es-MX" sz="3200" i="1">
                            <a:latin typeface="Cambria Math" panose="02040503050406030204" pitchFamily="18" charset="0"/>
                          </a:rPr>
                        </m:ctrlPr>
                      </m:fPr>
                      <m:num>
                        <m:sSub>
                          <m:sSubPr>
                            <m:ctrlPr>
                              <a:rPr lang="es-MX" sz="3200" i="1">
                                <a:latin typeface="Cambria Math" panose="02040503050406030204" pitchFamily="18" charset="0"/>
                              </a:rPr>
                            </m:ctrlPr>
                          </m:sSubPr>
                          <m:e>
                            <m:r>
                              <a:rPr lang="es-MX" sz="3200" i="1">
                                <a:latin typeface="Cambria Math" panose="02040503050406030204" pitchFamily="18" charset="0"/>
                              </a:rPr>
                              <m:t>𝑥</m:t>
                            </m:r>
                          </m:e>
                          <m:sub>
                            <m:r>
                              <a:rPr lang="es-MX" sz="3200" i="1">
                                <a:latin typeface="Cambria Math" panose="02040503050406030204" pitchFamily="18" charset="0"/>
                              </a:rPr>
                              <m:t>1</m:t>
                            </m:r>
                          </m:sub>
                        </m:sSub>
                        <m:r>
                          <a:rPr lang="es-MX" sz="3200" i="1">
                            <a:latin typeface="Cambria Math" panose="02040503050406030204" pitchFamily="18" charset="0"/>
                          </a:rPr>
                          <m:t>−</m:t>
                        </m:r>
                        <m:r>
                          <a:rPr lang="es-MX" sz="3200" i="1">
                            <a:latin typeface="Cambria Math" panose="02040503050406030204" pitchFamily="18" charset="0"/>
                          </a:rPr>
                          <m:t>𝜇</m:t>
                        </m:r>
                      </m:num>
                      <m:den>
                        <m:r>
                          <a:rPr lang="es-MX" sz="3200" i="1">
                            <a:latin typeface="Cambria Math" panose="02040503050406030204" pitchFamily="18" charset="0"/>
                          </a:rPr>
                          <m:t>𝜎</m:t>
                        </m:r>
                      </m:den>
                    </m:f>
                  </m:oMath>
                </a14:m>
                <a:r>
                  <a:rPr lang="es-MX" sz="3200" dirty="0"/>
                  <a:t>, así que </a:t>
                </a:r>
                <a14:m>
                  <m:oMath xmlns:m="http://schemas.openxmlformats.org/officeDocument/2006/math">
                    <m:sSub>
                      <m:sSubPr>
                        <m:ctrlPr>
                          <a:rPr lang="es-MX" sz="3200" i="1">
                            <a:latin typeface="Cambria Math" panose="02040503050406030204" pitchFamily="18" charset="0"/>
                          </a:rPr>
                        </m:ctrlPr>
                      </m:sSubPr>
                      <m:e>
                        <m:r>
                          <a:rPr lang="es-MX" sz="3200" i="1">
                            <a:latin typeface="Cambria Math" panose="02040503050406030204" pitchFamily="18" charset="0"/>
                          </a:rPr>
                          <m:t>𝑥</m:t>
                        </m:r>
                      </m:e>
                      <m:sub>
                        <m:r>
                          <a:rPr lang="es-MX" sz="3200" i="1">
                            <a:latin typeface="Cambria Math" panose="02040503050406030204" pitchFamily="18" charset="0"/>
                          </a:rPr>
                          <m:t>1</m:t>
                        </m:r>
                      </m:sub>
                    </m:sSub>
                    <m:r>
                      <a:rPr lang="es-MX" sz="3200" i="1">
                        <a:latin typeface="Cambria Math" panose="02040503050406030204" pitchFamily="18" charset="0"/>
                      </a:rPr>
                      <m:t>=</m:t>
                    </m:r>
                    <m:sSub>
                      <m:sSubPr>
                        <m:ctrlPr>
                          <a:rPr lang="es-MX" sz="3200" i="1">
                            <a:latin typeface="Cambria Math" panose="02040503050406030204" pitchFamily="18" charset="0"/>
                          </a:rPr>
                        </m:ctrlPr>
                      </m:sSubPr>
                      <m:e>
                        <m:r>
                          <a:rPr lang="es-MX" sz="3200" i="1">
                            <a:latin typeface="Cambria Math" panose="02040503050406030204" pitchFamily="18" charset="0"/>
                          </a:rPr>
                          <m:t>𝑧</m:t>
                        </m:r>
                      </m:e>
                      <m:sub>
                        <m:r>
                          <a:rPr lang="es-MX" sz="3200" i="1">
                            <a:latin typeface="Cambria Math" panose="02040503050406030204" pitchFamily="18" charset="0"/>
                          </a:rPr>
                          <m:t>1</m:t>
                        </m:r>
                      </m:sub>
                    </m:sSub>
                    <m:r>
                      <a:rPr lang="es-MX" sz="3200" i="1">
                        <a:latin typeface="Cambria Math" panose="02040503050406030204" pitchFamily="18" charset="0"/>
                      </a:rPr>
                      <m:t>𝜎</m:t>
                    </m:r>
                    <m:r>
                      <a:rPr lang="es-MX" sz="3200" i="1">
                        <a:latin typeface="Cambria Math" panose="02040503050406030204" pitchFamily="18" charset="0"/>
                      </a:rPr>
                      <m:t>+</m:t>
                    </m:r>
                    <m:r>
                      <a:rPr lang="es-MX" sz="3200" i="1">
                        <a:latin typeface="Cambria Math" panose="02040503050406030204" pitchFamily="18" charset="0"/>
                      </a:rPr>
                      <m:t>𝜇</m:t>
                    </m:r>
                  </m:oMath>
                </a14:m>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xfrm>
                <a:off x="813816" y="1618488"/>
                <a:ext cx="10588752" cy="5084064"/>
              </a:xfrm>
              <a:blipFill>
                <a:blip r:embed="rId2"/>
                <a:stretch>
                  <a:fillRect l="-1497" b="-360"/>
                </a:stretch>
              </a:blipFill>
            </p:spPr>
            <p:txBody>
              <a:bodyPr/>
              <a:lstStyle/>
              <a:p>
                <a:r>
                  <a:rPr lang="es-MX">
                    <a:noFill/>
                  </a:rPr>
                  <a:t> </a:t>
                </a:r>
              </a:p>
            </p:txBody>
          </p:sp>
        </mc:Fallback>
      </mc:AlternateContent>
    </p:spTree>
    <p:extLst>
      <p:ext uri="{BB962C8B-B14F-4D97-AF65-F5344CB8AC3E}">
        <p14:creationId xmlns:p14="http://schemas.microsoft.com/office/powerpoint/2010/main" val="10567224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1 CuadroTexto"/>
          <p:cNvSpPr txBox="1">
            <a:spLocks noChangeArrowheads="1"/>
          </p:cNvSpPr>
          <p:nvPr/>
        </p:nvSpPr>
        <p:spPr bwMode="auto">
          <a:xfrm>
            <a:off x="1192048" y="1179950"/>
            <a:ext cx="980738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ctr" eaLnBrk="1" hangingPunct="1">
              <a:lnSpc>
                <a:spcPct val="150000"/>
              </a:lnSpc>
              <a:spcBef>
                <a:spcPct val="0"/>
              </a:spcBef>
              <a:buClrTx/>
              <a:buNone/>
            </a:pPr>
            <a:r>
              <a:rPr lang="es-MX" altLang="es-MX" sz="3000" cap="small" dirty="0">
                <a:solidFill>
                  <a:schemeClr val="tx2"/>
                </a:solidFill>
                <a:latin typeface="+mj-lt"/>
                <a:ea typeface="+mj-ea"/>
                <a:cs typeface="+mj-cs"/>
              </a:rPr>
              <a:t>APROXIMACION DE LA DISTRIBUCIÓN BINOMIAL </a:t>
            </a:r>
          </a:p>
          <a:p>
            <a:pPr algn="ctr" eaLnBrk="1" hangingPunct="1">
              <a:lnSpc>
                <a:spcPct val="150000"/>
              </a:lnSpc>
              <a:spcBef>
                <a:spcPct val="0"/>
              </a:spcBef>
              <a:buClrTx/>
              <a:buNone/>
            </a:pPr>
            <a:r>
              <a:rPr lang="es-MX" altLang="es-MX" sz="3000" cap="small" dirty="0">
                <a:solidFill>
                  <a:schemeClr val="tx2"/>
                </a:solidFill>
                <a:latin typeface="+mj-lt"/>
                <a:ea typeface="+mj-ea"/>
                <a:cs typeface="+mj-cs"/>
              </a:rPr>
              <a:t>CON LA DISRTRIBUCIÓN NORMAL</a:t>
            </a:r>
          </a:p>
        </p:txBody>
      </p:sp>
      <p:sp>
        <p:nvSpPr>
          <p:cNvPr id="3" name="Rectángulo 2"/>
          <p:cNvSpPr/>
          <p:nvPr/>
        </p:nvSpPr>
        <p:spPr>
          <a:xfrm>
            <a:off x="1393753" y="3522272"/>
            <a:ext cx="9403976" cy="1938992"/>
          </a:xfrm>
          <a:prstGeom prst="rect">
            <a:avLst/>
          </a:prstGeom>
        </p:spPr>
        <p:txBody>
          <a:bodyPr wrap="square">
            <a:spAutoFit/>
          </a:bodyPr>
          <a:lstStyle/>
          <a:p>
            <a:pPr algn="just"/>
            <a:r>
              <a:rPr lang="es-MX" sz="2400" dirty="0">
                <a:latin typeface="Bookman Old Style" panose="02050604050505020204" pitchFamily="18" charset="0"/>
              </a:rPr>
              <a:t>En algunas ocasiones la distribución normal se usa como una aproximación a la distribución de valores en una población discreta. En estas situaciones, se debe tener un cuidado especial para asegurarse de que las probabilidades se calculen con precisión.</a:t>
            </a:r>
            <a:endParaRPr lang="es-MX" altLang="es-MX" sz="3200" b="1" dirty="0">
              <a:solidFill>
                <a:srgbClr val="C808B1"/>
              </a:solidFill>
              <a:latin typeface="Bookman Old Style" panose="02050604050505020204" pitchFamily="18" charset="0"/>
            </a:endParaRPr>
          </a:p>
        </p:txBody>
      </p:sp>
    </p:spTree>
    <p:extLst>
      <p:ext uri="{BB962C8B-B14F-4D97-AF65-F5344CB8AC3E}">
        <p14:creationId xmlns:p14="http://schemas.microsoft.com/office/powerpoint/2010/main" val="293318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896471" y="1886712"/>
                <a:ext cx="10714377" cy="4154984"/>
              </a:xfrm>
              <a:prstGeom prst="rect">
                <a:avLst/>
              </a:prstGeom>
            </p:spPr>
            <p:txBody>
              <a:bodyPr wrap="square">
                <a:spAutoFit/>
              </a:bodyPr>
              <a:lstStyle/>
              <a:p>
                <a:pPr algn="just"/>
                <a:r>
                  <a:rPr lang="es-MX" sz="2400" dirty="0">
                    <a:latin typeface="Bookman Old Style" panose="02050604050505020204" pitchFamily="18" charset="0"/>
                  </a:rPr>
                  <a:t>Se sabe que el coeficiente intelectual en una población particular (medido con una prueba estándar) está más o menos normalmente distribuido con  </a:t>
                </a:r>
                <a14:m>
                  <m:oMath xmlns:m="http://schemas.openxmlformats.org/officeDocument/2006/math">
                    <m:r>
                      <a:rPr lang="es-MX" sz="2400" i="1" dirty="0">
                        <a:latin typeface="Cambria Math" panose="02040503050406030204" pitchFamily="18" charset="0"/>
                      </a:rPr>
                      <m:t>𝜇</m:t>
                    </m:r>
                    <m:r>
                      <a:rPr lang="es-MX" sz="2400" i="1" dirty="0">
                        <a:latin typeface="Cambria Math" panose="02040503050406030204" pitchFamily="18" charset="0"/>
                      </a:rPr>
                      <m:t>=100</m:t>
                    </m:r>
                  </m:oMath>
                </a14:m>
                <a:r>
                  <a:rPr lang="es-MX" sz="2400" dirty="0">
                    <a:latin typeface="Bookman Old Style" panose="02050604050505020204" pitchFamily="18" charset="0"/>
                  </a:rPr>
                  <a:t> y </a:t>
                </a:r>
                <a14:m>
                  <m:oMath xmlns:m="http://schemas.openxmlformats.org/officeDocument/2006/math">
                    <m:r>
                      <a:rPr lang="es-MX" sz="2400" i="1" dirty="0">
                        <a:latin typeface="Cambria Math" panose="02040503050406030204" pitchFamily="18" charset="0"/>
                      </a:rPr>
                      <m:t>𝜎</m:t>
                    </m:r>
                    <m:r>
                      <a:rPr lang="es-MX" sz="2400" i="1" dirty="0">
                        <a:latin typeface="Cambria Math" panose="02040503050406030204" pitchFamily="18" charset="0"/>
                      </a:rPr>
                      <m:t>=15</m:t>
                    </m:r>
                  </m:oMath>
                </a14:m>
                <a:r>
                  <a:rPr lang="es-MX" sz="2400" dirty="0">
                    <a:latin typeface="Bookman Old Style" panose="02050604050505020204" pitchFamily="18" charset="0"/>
                  </a:rPr>
                  <a:t>. ¿Cuál es la probabilidad de que un individuo seleccionado al azar tenga un CI de por lo menos 125?</a:t>
                </a:r>
              </a:p>
              <a:p>
                <a:pPr algn="just"/>
                <a:endParaRPr lang="es-MX" sz="2400" dirty="0">
                  <a:latin typeface="Bookman Old Style" panose="02050604050505020204" pitchFamily="18" charset="0"/>
                </a:endParaRPr>
              </a:p>
              <a:p>
                <a:pPr algn="just"/>
                <a14:m>
                  <m:oMath xmlns:m="http://schemas.openxmlformats.org/officeDocument/2006/math">
                    <m:r>
                      <a:rPr lang="es-MX" sz="2400" i="1" dirty="0">
                        <a:latin typeface="Cambria Math" panose="02040503050406030204" pitchFamily="18" charset="0"/>
                      </a:rPr>
                      <m:t>𝑋</m:t>
                    </m:r>
                  </m:oMath>
                </a14:m>
                <a:r>
                  <a:rPr lang="es-MX" sz="2400" dirty="0">
                    <a:latin typeface="Bookman Old Style" panose="02050604050505020204" pitchFamily="18" charset="0"/>
                  </a:rPr>
                  <a:t>: el CI de una persona seleccionada al azar.</a:t>
                </a:r>
              </a:p>
              <a:p>
                <a:pPr algn="just"/>
                <a14:m>
                  <m:oMathPara xmlns:m="http://schemas.openxmlformats.org/officeDocument/2006/math">
                    <m:oMathParaPr>
                      <m:jc m:val="center"/>
                    </m:oMathParaPr>
                    <m:oMath xmlns:m="http://schemas.openxmlformats.org/officeDocument/2006/math">
                      <m:r>
                        <a:rPr lang="es-MX" sz="2400" i="1">
                          <a:latin typeface="Cambria Math" panose="02040503050406030204" pitchFamily="18" charset="0"/>
                        </a:rPr>
                        <m:t>𝑃</m:t>
                      </m:r>
                      <m:r>
                        <a:rPr lang="es-MX" sz="2400" i="1">
                          <a:latin typeface="Cambria Math" panose="02040503050406030204" pitchFamily="18" charset="0"/>
                        </a:rPr>
                        <m:t>(</m:t>
                      </m:r>
                      <m:r>
                        <a:rPr lang="es-MX" sz="2400" i="1">
                          <a:latin typeface="Cambria Math" panose="02040503050406030204" pitchFamily="18" charset="0"/>
                        </a:rPr>
                        <m:t>𝑋</m:t>
                      </m:r>
                      <m:r>
                        <a:rPr lang="es-MX" sz="2400" i="1">
                          <a:latin typeface="Cambria Math" panose="02040503050406030204" pitchFamily="18" charset="0"/>
                        </a:rPr>
                        <m:t>≥125)</m:t>
                      </m:r>
                    </m:oMath>
                  </m:oMathPara>
                </a14:m>
                <a:endParaRPr lang="es-MX" sz="2400" dirty="0">
                  <a:latin typeface="Bookman Old Style" panose="02050604050505020204" pitchFamily="18" charset="0"/>
                </a:endParaRPr>
              </a:p>
              <a:p>
                <a:pPr algn="just"/>
                <a:endParaRPr lang="es-MX" sz="2400" dirty="0">
                  <a:latin typeface="Bookman Old Style" panose="02050604050505020204" pitchFamily="18" charset="0"/>
                </a:endParaRPr>
              </a:p>
              <a:p>
                <a:pPr algn="just"/>
                <a:r>
                  <a:rPr lang="es-MX" sz="2400" dirty="0">
                    <a:latin typeface="Bookman Old Style" panose="02050604050505020204" pitchFamily="18" charset="0"/>
                  </a:rPr>
                  <a:t>lo obvio aquí sería estandarizar la </a:t>
                </a:r>
                <a:r>
                  <a:rPr lang="es-MX" sz="2400" dirty="0" err="1">
                    <a:latin typeface="Bookman Old Style" panose="02050604050505020204" pitchFamily="18" charset="0"/>
                  </a:rPr>
                  <a:t>v.a</a:t>
                </a:r>
                <a:r>
                  <a:rPr lang="es-MX" sz="2400" dirty="0">
                    <a:latin typeface="Bookman Old Style" panose="02050604050505020204" pitchFamily="18" charset="0"/>
                  </a:rPr>
                  <a:t> X, pero los coeficientes intelectuales se miden en valores enteros, por lo que la distribución de la población de coeficientes intelectuales en realidad es discreta.</a:t>
                </a:r>
              </a:p>
            </p:txBody>
          </p:sp>
        </mc:Choice>
        <mc:Fallback xmlns="">
          <p:sp>
            <p:nvSpPr>
              <p:cNvPr id="4" name="Rectángulo 3"/>
              <p:cNvSpPr>
                <a:spLocks noRot="1" noChangeAspect="1" noMove="1" noResize="1" noEditPoints="1" noAdjustHandles="1" noChangeArrowheads="1" noChangeShapeType="1" noTextEdit="1"/>
              </p:cNvSpPr>
              <p:nvPr/>
            </p:nvSpPr>
            <p:spPr>
              <a:xfrm>
                <a:off x="896471" y="1886712"/>
                <a:ext cx="10714377" cy="4154984"/>
              </a:xfrm>
              <a:prstGeom prst="rect">
                <a:avLst/>
              </a:prstGeom>
              <a:blipFill>
                <a:blip r:embed="rId2"/>
                <a:stretch>
                  <a:fillRect l="-853" t="-1028" r="-910" b="-2496"/>
                </a:stretch>
              </a:blipFill>
            </p:spPr>
            <p:txBody>
              <a:bodyPr/>
              <a:lstStyle/>
              <a:p>
                <a:r>
                  <a:rPr lang="es-MX">
                    <a:noFill/>
                  </a:rPr>
                  <a:t> </a:t>
                </a:r>
              </a:p>
            </p:txBody>
          </p:sp>
        </mc:Fallback>
      </mc:AlternateContent>
      <p:sp>
        <p:nvSpPr>
          <p:cNvPr id="5" name="1 CuadroTexto"/>
          <p:cNvSpPr txBox="1">
            <a:spLocks noChangeArrowheads="1"/>
          </p:cNvSpPr>
          <p:nvPr/>
        </p:nvSpPr>
        <p:spPr bwMode="auto">
          <a:xfrm>
            <a:off x="842682" y="-84790"/>
            <a:ext cx="10821954" cy="130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ctr" eaLnBrk="1" hangingPunct="1">
              <a:lnSpc>
                <a:spcPct val="150000"/>
              </a:lnSpc>
              <a:spcBef>
                <a:spcPct val="0"/>
              </a:spcBef>
              <a:buClrTx/>
              <a:buNone/>
            </a:pPr>
            <a:r>
              <a:rPr lang="es-MX" altLang="es-MX" cap="small" dirty="0">
                <a:solidFill>
                  <a:schemeClr val="tx2"/>
                </a:solidFill>
                <a:latin typeface="+mj-lt"/>
                <a:ea typeface="+mj-ea"/>
                <a:cs typeface="+mj-cs"/>
              </a:rPr>
              <a:t>APROXIMACION DE LA  DISTRIBUCIÓN BINOMIAL </a:t>
            </a:r>
          </a:p>
          <a:p>
            <a:pPr algn="ctr" eaLnBrk="1" hangingPunct="1">
              <a:lnSpc>
                <a:spcPct val="150000"/>
              </a:lnSpc>
              <a:spcBef>
                <a:spcPct val="0"/>
              </a:spcBef>
              <a:buClrTx/>
              <a:buNone/>
            </a:pPr>
            <a:r>
              <a:rPr lang="es-MX" altLang="es-MX" cap="small" dirty="0">
                <a:solidFill>
                  <a:schemeClr val="tx2"/>
                </a:solidFill>
                <a:latin typeface="+mj-lt"/>
                <a:ea typeface="+mj-ea"/>
                <a:cs typeface="+mj-cs"/>
              </a:rPr>
              <a:t>CON LA DISRTRIBUCIÓN NORMAL</a:t>
            </a:r>
          </a:p>
        </p:txBody>
      </p:sp>
    </p:spTree>
    <p:extLst>
      <p:ext uri="{BB962C8B-B14F-4D97-AF65-F5344CB8AC3E}">
        <p14:creationId xmlns:p14="http://schemas.microsoft.com/office/powerpoint/2010/main" val="23294391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0255" t="20295" r="7216" b="7900"/>
          <a:stretch/>
        </p:blipFill>
        <p:spPr>
          <a:xfrm>
            <a:off x="1770890" y="528486"/>
            <a:ext cx="3971855" cy="2211900"/>
          </a:xfrm>
          <a:prstGeom prst="rect">
            <a:avLst/>
          </a:prstGeom>
        </p:spPr>
      </p:pic>
      <p:sp>
        <p:nvSpPr>
          <p:cNvPr id="3" name="Rectángulo 2"/>
          <p:cNvSpPr/>
          <p:nvPr/>
        </p:nvSpPr>
        <p:spPr>
          <a:xfrm>
            <a:off x="6535449" y="711488"/>
            <a:ext cx="4983480" cy="1477328"/>
          </a:xfrm>
          <a:prstGeom prst="rect">
            <a:avLst/>
          </a:prstGeom>
        </p:spPr>
        <p:txBody>
          <a:bodyPr wrap="square">
            <a:spAutoFit/>
          </a:bodyPr>
          <a:lstStyle/>
          <a:p>
            <a:pPr marL="285750" indent="-285750" algn="just">
              <a:buFont typeface="Wingdings" panose="05000000000000000000" pitchFamily="2" charset="2"/>
              <a:buChar char="ü"/>
            </a:pPr>
            <a:r>
              <a:rPr lang="es-MX" dirty="0">
                <a:latin typeface="Bookman Old Style" panose="02050604050505020204" pitchFamily="18" charset="0"/>
              </a:rPr>
              <a:t>Los rectángulos del histograma están </a:t>
            </a:r>
            <a:r>
              <a:rPr lang="es-MX" i="1" dirty="0">
                <a:latin typeface="Bookman Old Style" panose="02050604050505020204" pitchFamily="18" charset="0"/>
              </a:rPr>
              <a:t>centrados </a:t>
            </a:r>
            <a:r>
              <a:rPr lang="es-MX" dirty="0">
                <a:latin typeface="Bookman Old Style" panose="02050604050505020204" pitchFamily="18" charset="0"/>
              </a:rPr>
              <a:t>en enteros, por lo que los coeficientes intelectuales de por lo menos 125 corresponden a rectángulos que  comienzan en 124.5.</a:t>
            </a:r>
          </a:p>
        </p:txBody>
      </p:sp>
      <mc:AlternateContent xmlns:mc="http://schemas.openxmlformats.org/markup-compatibility/2006" xmlns:a14="http://schemas.microsoft.com/office/drawing/2010/main">
        <mc:Choice Requires="a14">
          <p:sp>
            <p:nvSpPr>
              <p:cNvPr id="4" name="Rectángulo 3"/>
              <p:cNvSpPr/>
              <p:nvPr/>
            </p:nvSpPr>
            <p:spPr>
              <a:xfrm>
                <a:off x="818746" y="3607632"/>
                <a:ext cx="10960877" cy="2860398"/>
              </a:xfrm>
              <a:prstGeom prst="rect">
                <a:avLst/>
              </a:prstGeom>
            </p:spPr>
            <p:txBody>
              <a:bodyPr wrap="square">
                <a:spAutoFit/>
              </a:bodyPr>
              <a:lstStyle/>
              <a:p>
                <a:pPr marL="285750" indent="-285750" algn="just">
                  <a:buFont typeface="Wingdings" panose="05000000000000000000" pitchFamily="2" charset="2"/>
                  <a:buChar char="ü"/>
                </a:pPr>
                <a:r>
                  <a:rPr lang="es-MX" dirty="0">
                    <a:latin typeface="Bookman Old Style" panose="02050604050505020204" pitchFamily="18" charset="0"/>
                  </a:rPr>
                  <a:t>En realidad se desea el área bajo la curva aproximadamente normal a la derecha de 124.5.</a:t>
                </a:r>
              </a:p>
              <a:p>
                <a:pPr marL="285750" indent="-285750" algn="just">
                  <a:buFont typeface="Wingdings" panose="05000000000000000000" pitchFamily="2" charset="2"/>
                  <a:buChar char="ü"/>
                </a:pPr>
                <a:endParaRPr lang="es-MX" dirty="0">
                  <a:latin typeface="Bookman Old Style" panose="02050604050505020204" pitchFamily="18" charset="0"/>
                </a:endParaRPr>
              </a:p>
              <a:p>
                <a:pPr marL="285750" indent="-285750" algn="just">
                  <a:buFont typeface="Wingdings" panose="05000000000000000000" pitchFamily="2" charset="2"/>
                  <a:buChar char="ü"/>
                </a:pPr>
                <a:r>
                  <a:rPr lang="es-MX" dirty="0">
                    <a:latin typeface="Bookman Old Style" panose="02050604050505020204" pitchFamily="18" charset="0"/>
                  </a:rPr>
                  <a:t>Si se estandariza este valor:</a:t>
                </a:r>
                <a:endParaRPr lang="es-MX" dirty="0">
                  <a:latin typeface="Cambria Math" panose="02040503050406030204" pitchFamily="18" charset="0"/>
                </a:endParaRPr>
              </a:p>
              <a:p>
                <a:pPr algn="ctr"/>
                <a14:m>
                  <m:oMath xmlns:m="http://schemas.openxmlformats.org/officeDocument/2006/math">
                    <m:r>
                      <a:rPr lang="es-MX" i="1" dirty="0">
                        <a:latin typeface="Cambria Math" panose="02040503050406030204" pitchFamily="18" charset="0"/>
                      </a:rPr>
                      <m:t>𝑃</m:t>
                    </m:r>
                    <m:r>
                      <a:rPr lang="es-MX" i="1" dirty="0">
                        <a:latin typeface="Cambria Math" panose="02040503050406030204" pitchFamily="18" charset="0"/>
                      </a:rPr>
                      <m:t>(</m:t>
                    </m:r>
                    <m:r>
                      <a:rPr lang="es-MX" i="1" dirty="0">
                        <a:latin typeface="Cambria Math" panose="02040503050406030204" pitchFamily="18" charset="0"/>
                      </a:rPr>
                      <m:t>𝑋</m:t>
                    </m:r>
                    <m:r>
                      <a:rPr lang="es-MX" i="1" dirty="0">
                        <a:latin typeface="Cambria Math" panose="02040503050406030204" pitchFamily="18" charset="0"/>
                      </a:rPr>
                      <m:t>≥124.5)=</m:t>
                    </m:r>
                    <m:r>
                      <a:rPr lang="es-MX" i="1" dirty="0">
                        <a:latin typeface="Cambria Math" panose="02040503050406030204" pitchFamily="18" charset="0"/>
                      </a:rPr>
                      <m:t>𝑃</m:t>
                    </m:r>
                    <m:d>
                      <m:dPr>
                        <m:ctrlPr>
                          <a:rPr lang="es-MX" i="1" dirty="0">
                            <a:latin typeface="Cambria Math" panose="02040503050406030204" pitchFamily="18" charset="0"/>
                          </a:rPr>
                        </m:ctrlPr>
                      </m:dPr>
                      <m:e>
                        <m:r>
                          <a:rPr lang="es-MX" i="1" dirty="0">
                            <a:latin typeface="Cambria Math" panose="02040503050406030204" pitchFamily="18" charset="0"/>
                          </a:rPr>
                          <m:t>𝑍</m:t>
                        </m:r>
                        <m:r>
                          <a:rPr lang="es-MX" i="1" dirty="0">
                            <a:latin typeface="Cambria Math" panose="02040503050406030204" pitchFamily="18" charset="0"/>
                          </a:rPr>
                          <m:t>≥</m:t>
                        </m:r>
                        <m:f>
                          <m:fPr>
                            <m:ctrlPr>
                              <a:rPr lang="es-MX" i="1" dirty="0">
                                <a:latin typeface="Cambria Math" panose="02040503050406030204" pitchFamily="18" charset="0"/>
                              </a:rPr>
                            </m:ctrlPr>
                          </m:fPr>
                          <m:num>
                            <m:r>
                              <a:rPr lang="es-MX" i="1" dirty="0">
                                <a:latin typeface="Cambria Math" panose="02040503050406030204" pitchFamily="18" charset="0"/>
                              </a:rPr>
                              <m:t>124.5−100</m:t>
                            </m:r>
                          </m:num>
                          <m:den>
                            <m:r>
                              <a:rPr lang="es-MX" i="1" dirty="0">
                                <a:latin typeface="Cambria Math" panose="02040503050406030204" pitchFamily="18" charset="0"/>
                              </a:rPr>
                              <m:t>15</m:t>
                            </m:r>
                          </m:den>
                        </m:f>
                      </m:e>
                    </m:d>
                    <m:r>
                      <a:rPr lang="es-MX" i="1" dirty="0">
                        <a:latin typeface="Cambria Math" panose="02040503050406030204" pitchFamily="18" charset="0"/>
                      </a:rPr>
                      <m:t>=</m:t>
                    </m:r>
                    <m:r>
                      <a:rPr lang="es-MX" i="1" dirty="0">
                        <a:latin typeface="Cambria Math" panose="02040503050406030204" pitchFamily="18" charset="0"/>
                      </a:rPr>
                      <m:t>𝑃</m:t>
                    </m:r>
                    <m:d>
                      <m:dPr>
                        <m:ctrlPr>
                          <a:rPr lang="es-MX" i="1" dirty="0">
                            <a:latin typeface="Cambria Math" panose="02040503050406030204" pitchFamily="18" charset="0"/>
                          </a:rPr>
                        </m:ctrlPr>
                      </m:dPr>
                      <m:e>
                        <m:r>
                          <a:rPr lang="es-MX" i="1" dirty="0">
                            <a:latin typeface="Cambria Math" panose="02040503050406030204" pitchFamily="18" charset="0"/>
                          </a:rPr>
                          <m:t>𝑍</m:t>
                        </m:r>
                        <m:r>
                          <a:rPr lang="es-MX" i="1" dirty="0">
                            <a:latin typeface="Cambria Math" panose="02040503050406030204" pitchFamily="18" charset="0"/>
                          </a:rPr>
                          <m:t>≥1.63</m:t>
                        </m:r>
                      </m:e>
                    </m:d>
                    <m:r>
                      <a:rPr lang="es-MX" i="1" dirty="0">
                        <a:latin typeface="Cambria Math" panose="02040503050406030204" pitchFamily="18" charset="0"/>
                      </a:rPr>
                      <m:t>=0.0516</m:t>
                    </m:r>
                  </m:oMath>
                </a14:m>
                <a:r>
                  <a:rPr lang="es-MX" dirty="0">
                    <a:latin typeface="Bookman Old Style" panose="02050604050505020204" pitchFamily="18" charset="0"/>
                  </a:rPr>
                  <a:t>.</a:t>
                </a:r>
              </a:p>
              <a:p>
                <a:pPr marL="285750" indent="-285750" algn="just">
                  <a:buFont typeface="Wingdings" panose="05000000000000000000" pitchFamily="2" charset="2"/>
                  <a:buChar char="ü"/>
                </a:pPr>
                <a:endParaRPr lang="es-MX" dirty="0">
                  <a:latin typeface="Bookman Old Style" panose="02050604050505020204" pitchFamily="18" charset="0"/>
                </a:endParaRPr>
              </a:p>
              <a:p>
                <a:pPr marL="285750" indent="-285750" algn="just">
                  <a:buFont typeface="Wingdings" panose="05000000000000000000" pitchFamily="2" charset="2"/>
                  <a:buChar char="ü"/>
                </a:pPr>
                <a:r>
                  <a:rPr lang="es-MX" dirty="0"/>
                  <a:t>Si se estandariza 125 se obtiene</a:t>
                </a:r>
              </a:p>
              <a:p>
                <a:pPr algn="ctr"/>
                <a14:m>
                  <m:oMath xmlns:m="http://schemas.openxmlformats.org/officeDocument/2006/math">
                    <m:r>
                      <a:rPr lang="es-MX" i="1" dirty="0">
                        <a:latin typeface="Cambria Math" panose="02040503050406030204" pitchFamily="18" charset="0"/>
                      </a:rPr>
                      <m:t>𝑃</m:t>
                    </m:r>
                    <m:r>
                      <a:rPr lang="es-MX" i="1" dirty="0">
                        <a:latin typeface="Cambria Math" panose="02040503050406030204" pitchFamily="18" charset="0"/>
                      </a:rPr>
                      <m:t>(</m:t>
                    </m:r>
                    <m:r>
                      <a:rPr lang="es-MX" i="1" dirty="0">
                        <a:latin typeface="Cambria Math" panose="02040503050406030204" pitchFamily="18" charset="0"/>
                      </a:rPr>
                      <m:t>𝑋</m:t>
                    </m:r>
                    <m:r>
                      <a:rPr lang="es-MX" i="1" dirty="0">
                        <a:latin typeface="Cambria Math" panose="02040503050406030204" pitchFamily="18" charset="0"/>
                      </a:rPr>
                      <m:t>≥125)=</m:t>
                    </m:r>
                    <m:r>
                      <a:rPr lang="es-MX" i="1" dirty="0">
                        <a:latin typeface="Cambria Math" panose="02040503050406030204" pitchFamily="18" charset="0"/>
                      </a:rPr>
                      <m:t>𝑃</m:t>
                    </m:r>
                    <m:d>
                      <m:dPr>
                        <m:ctrlPr>
                          <a:rPr lang="es-MX" i="1" dirty="0">
                            <a:latin typeface="Cambria Math" panose="02040503050406030204" pitchFamily="18" charset="0"/>
                          </a:rPr>
                        </m:ctrlPr>
                      </m:dPr>
                      <m:e>
                        <m:r>
                          <a:rPr lang="es-MX" i="1" dirty="0">
                            <a:latin typeface="Cambria Math" panose="02040503050406030204" pitchFamily="18" charset="0"/>
                          </a:rPr>
                          <m:t>𝑍</m:t>
                        </m:r>
                        <m:r>
                          <a:rPr lang="es-MX" i="1" dirty="0">
                            <a:latin typeface="Cambria Math" panose="02040503050406030204" pitchFamily="18" charset="0"/>
                          </a:rPr>
                          <m:t>≥</m:t>
                        </m:r>
                        <m:f>
                          <m:fPr>
                            <m:ctrlPr>
                              <a:rPr lang="es-MX" i="1" dirty="0">
                                <a:latin typeface="Cambria Math" panose="02040503050406030204" pitchFamily="18" charset="0"/>
                              </a:rPr>
                            </m:ctrlPr>
                          </m:fPr>
                          <m:num>
                            <m:r>
                              <a:rPr lang="es-MX" i="1" dirty="0">
                                <a:latin typeface="Cambria Math" panose="02040503050406030204" pitchFamily="18" charset="0"/>
                              </a:rPr>
                              <m:t>125−100</m:t>
                            </m:r>
                          </m:num>
                          <m:den>
                            <m:r>
                              <a:rPr lang="es-MX" i="1" dirty="0">
                                <a:latin typeface="Cambria Math" panose="02040503050406030204" pitchFamily="18" charset="0"/>
                              </a:rPr>
                              <m:t>15</m:t>
                            </m:r>
                          </m:den>
                        </m:f>
                      </m:e>
                    </m:d>
                    <m:r>
                      <a:rPr lang="es-MX" i="1" dirty="0">
                        <a:latin typeface="Cambria Math" panose="02040503050406030204" pitchFamily="18" charset="0"/>
                      </a:rPr>
                      <m:t>=</m:t>
                    </m:r>
                    <m:r>
                      <a:rPr lang="es-MX" i="1" dirty="0">
                        <a:latin typeface="Cambria Math" panose="02040503050406030204" pitchFamily="18" charset="0"/>
                      </a:rPr>
                      <m:t>𝑃</m:t>
                    </m:r>
                    <m:d>
                      <m:dPr>
                        <m:ctrlPr>
                          <a:rPr lang="es-MX" i="1" dirty="0">
                            <a:latin typeface="Cambria Math" panose="02040503050406030204" pitchFamily="18" charset="0"/>
                          </a:rPr>
                        </m:ctrlPr>
                      </m:dPr>
                      <m:e>
                        <m:r>
                          <a:rPr lang="es-MX" i="1" dirty="0">
                            <a:latin typeface="Cambria Math" panose="02040503050406030204" pitchFamily="18" charset="0"/>
                          </a:rPr>
                          <m:t>𝑍</m:t>
                        </m:r>
                        <m:r>
                          <a:rPr lang="es-MX" i="1" dirty="0">
                            <a:latin typeface="Cambria Math" panose="02040503050406030204" pitchFamily="18" charset="0"/>
                          </a:rPr>
                          <m:t>≥1.67</m:t>
                        </m:r>
                      </m:e>
                    </m:d>
                    <m:r>
                      <a:rPr lang="es-MX" i="1" dirty="0">
                        <a:latin typeface="Cambria Math" panose="02040503050406030204" pitchFamily="18" charset="0"/>
                      </a:rPr>
                      <m:t>= 0.0475</m:t>
                    </m:r>
                  </m:oMath>
                </a14:m>
                <a:r>
                  <a:rPr lang="es-MX" dirty="0"/>
                  <a:t>.</a:t>
                </a:r>
              </a:p>
              <a:p>
                <a:pPr algn="ctr"/>
                <a:endParaRPr lang="es-MX" dirty="0"/>
              </a:p>
              <a:p>
                <a:pPr marL="285750" indent="-285750" algn="just">
                  <a:buFont typeface="Wingdings" panose="05000000000000000000" pitchFamily="2" charset="2"/>
                  <a:buChar char="ü"/>
                </a:pPr>
                <a14:m>
                  <m:oMath xmlns:m="http://schemas.openxmlformats.org/officeDocument/2006/math">
                    <m:r>
                      <a:rPr lang="es-MX" i="1">
                        <a:latin typeface="Cambria Math" panose="02040503050406030204" pitchFamily="18" charset="0"/>
                      </a:rPr>
                      <m:t>0.0516−0.0475=0.0041</m:t>
                    </m:r>
                  </m:oMath>
                </a14:m>
                <a:r>
                  <a:rPr lang="es-MX" dirty="0"/>
                  <a:t> la diferencia no es grande, pero 0.0516 es una respuesta más precisa.</a:t>
                </a:r>
              </a:p>
            </p:txBody>
          </p:sp>
        </mc:Choice>
        <mc:Fallback xmlns="">
          <p:sp>
            <p:nvSpPr>
              <p:cNvPr id="4" name="Rectángulo 3"/>
              <p:cNvSpPr>
                <a:spLocks noRot="1" noChangeAspect="1" noMove="1" noResize="1" noEditPoints="1" noAdjustHandles="1" noChangeArrowheads="1" noChangeShapeType="1" noTextEdit="1"/>
              </p:cNvSpPr>
              <p:nvPr/>
            </p:nvSpPr>
            <p:spPr>
              <a:xfrm>
                <a:off x="818746" y="3607632"/>
                <a:ext cx="10960877" cy="2860398"/>
              </a:xfrm>
              <a:prstGeom prst="rect">
                <a:avLst/>
              </a:prstGeom>
              <a:blipFill>
                <a:blip r:embed="rId3"/>
                <a:stretch>
                  <a:fillRect l="-334" t="-1066" r="-111" b="-2345"/>
                </a:stretch>
              </a:blipFill>
            </p:spPr>
            <p:txBody>
              <a:bodyPr/>
              <a:lstStyle/>
              <a:p>
                <a:r>
                  <a:rPr lang="es-MX">
                    <a:noFill/>
                  </a:rPr>
                  <a:t> </a:t>
                </a:r>
              </a:p>
            </p:txBody>
          </p:sp>
        </mc:Fallback>
      </mc:AlternateContent>
    </p:spTree>
    <p:extLst>
      <p:ext uri="{BB962C8B-B14F-4D97-AF65-F5344CB8AC3E}">
        <p14:creationId xmlns:p14="http://schemas.microsoft.com/office/powerpoint/2010/main" val="561071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12800" y="1825218"/>
            <a:ext cx="10772648" cy="1569660"/>
          </a:xfrm>
          <a:prstGeom prst="rect">
            <a:avLst/>
          </a:prstGeom>
        </p:spPr>
        <p:txBody>
          <a:bodyPr wrap="square">
            <a:spAutoFit/>
          </a:bodyPr>
          <a:lstStyle/>
          <a:p>
            <a:pPr algn="just"/>
            <a:r>
              <a:rPr lang="es-MX" sz="2400" dirty="0">
                <a:latin typeface="Bookman Old Style" panose="02050604050505020204" pitchFamily="18" charset="0"/>
              </a:rPr>
              <a:t>La corrección que se ha realizado en el ejemplo anterior se llama </a:t>
            </a:r>
            <a:r>
              <a:rPr lang="es-MX" sz="2400" b="1" dirty="0">
                <a:latin typeface="Bookman Old Style" panose="02050604050505020204" pitchFamily="18" charset="0"/>
              </a:rPr>
              <a:t>corrección por continuidad, </a:t>
            </a:r>
            <a:r>
              <a:rPr lang="es-MX" sz="2400" dirty="0">
                <a:latin typeface="Bookman Old Style" panose="02050604050505020204" pitchFamily="18" charset="0"/>
              </a:rPr>
              <a:t>y emerge de la discrecionalidad de la distribución subyacente. Es útil en la siguiente aplicación de la distribución normal al cálculo de probabilidades binomiales.</a:t>
            </a:r>
            <a:endParaRPr lang="es-MX" sz="3200" dirty="0">
              <a:latin typeface="Bookman Old Style" panose="02050604050505020204" pitchFamily="18" charset="0"/>
            </a:endParaRPr>
          </a:p>
        </p:txBody>
      </p:sp>
      <p:sp>
        <p:nvSpPr>
          <p:cNvPr id="2" name="Título 1"/>
          <p:cNvSpPr>
            <a:spLocks noGrp="1"/>
          </p:cNvSpPr>
          <p:nvPr>
            <p:ph type="title"/>
          </p:nvPr>
        </p:nvSpPr>
        <p:spPr>
          <a:xfrm>
            <a:off x="812800" y="76200"/>
            <a:ext cx="10957859" cy="1485900"/>
          </a:xfrm>
        </p:spPr>
        <p:txBody>
          <a:bodyPr vert="horz" anchor="ctr">
            <a:normAutofit/>
          </a:bodyPr>
          <a:lstStyle/>
          <a:p>
            <a:r>
              <a:rPr lang="es-MX" cap="small" dirty="0"/>
              <a:t>Aproximación de la binomial</a:t>
            </a:r>
          </a:p>
        </p:txBody>
      </p:sp>
    </p:spTree>
    <p:extLst>
      <p:ext uri="{BB962C8B-B14F-4D97-AF65-F5344CB8AC3E}">
        <p14:creationId xmlns:p14="http://schemas.microsoft.com/office/powerpoint/2010/main" val="1701055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812800" y="1871386"/>
                <a:ext cx="4664456" cy="1580113"/>
              </a:xfrm>
              <a:prstGeom prst="rect">
                <a:avLst/>
              </a:prstGeom>
            </p:spPr>
            <p:txBody>
              <a:bodyPr wrap="square">
                <a:spAutoFit/>
              </a:bodyPr>
              <a:lstStyle/>
              <a:p>
                <a:pPr algn="just"/>
                <a:r>
                  <a:rPr lang="es-MX" sz="2400" dirty="0">
                    <a:latin typeface="Bookman Old Style" panose="02050604050505020204" pitchFamily="18" charset="0"/>
                  </a:rPr>
                  <a:t>La media y desviación estándar de una </a:t>
                </a:r>
                <a:r>
                  <a:rPr lang="es-MX" sz="2400" dirty="0" err="1">
                    <a:latin typeface="Bookman Old Style" panose="02050604050505020204" pitchFamily="18" charset="0"/>
                  </a:rPr>
                  <a:t>v.a.</a:t>
                </a:r>
                <a:r>
                  <a:rPr lang="es-MX" sz="2400" dirty="0">
                    <a:latin typeface="Bookman Old Style" panose="02050604050505020204" pitchFamily="18" charset="0"/>
                  </a:rPr>
                  <a:t> binomial </a:t>
                </a:r>
                <a:r>
                  <a:rPr lang="es-MX" sz="2400" i="1" dirty="0">
                    <a:latin typeface="Bookman Old Style" panose="02050604050505020204" pitchFamily="18" charset="0"/>
                  </a:rPr>
                  <a:t>X </a:t>
                </a:r>
                <a:r>
                  <a:rPr lang="es-MX" sz="2400" dirty="0">
                    <a:latin typeface="Bookman Old Style" panose="02050604050505020204" pitchFamily="18" charset="0"/>
                  </a:rPr>
                  <a:t>son </a:t>
                </a:r>
                <a14:m>
                  <m:oMath xmlns:m="http://schemas.openxmlformats.org/officeDocument/2006/math">
                    <m:r>
                      <a:rPr lang="es-MX" sz="2400" i="1" dirty="0">
                        <a:latin typeface="Cambria Math" panose="02040503050406030204" pitchFamily="18" charset="0"/>
                      </a:rPr>
                      <m:t>𝜇</m:t>
                    </m:r>
                    <m:r>
                      <a:rPr lang="es-MX" sz="2400" i="1" dirty="0">
                        <a:latin typeface="Cambria Math" panose="02040503050406030204" pitchFamily="18" charset="0"/>
                      </a:rPr>
                      <m:t>=</m:t>
                    </m:r>
                    <m:r>
                      <a:rPr lang="es-MX" sz="2400" i="1" dirty="0">
                        <a:latin typeface="Cambria Math" panose="02040503050406030204" pitchFamily="18" charset="0"/>
                      </a:rPr>
                      <m:t>𝑛𝑝</m:t>
                    </m:r>
                  </m:oMath>
                </a14:m>
                <a:r>
                  <a:rPr lang="es-MX" sz="2400" i="1" dirty="0">
                    <a:latin typeface="Bookman Old Style" panose="02050604050505020204" pitchFamily="18" charset="0"/>
                  </a:rPr>
                  <a:t> </a:t>
                </a:r>
                <a:r>
                  <a:rPr lang="es-MX" sz="2400" dirty="0">
                    <a:latin typeface="Bookman Old Style" panose="02050604050505020204" pitchFamily="18" charset="0"/>
                  </a:rPr>
                  <a:t>y </a:t>
                </a:r>
                <a14:m>
                  <m:oMath xmlns:m="http://schemas.openxmlformats.org/officeDocument/2006/math">
                    <m:r>
                      <a:rPr lang="es-MX" sz="2400" i="1">
                        <a:latin typeface="Cambria Math" panose="02040503050406030204" pitchFamily="18" charset="0"/>
                      </a:rPr>
                      <m:t>𝜎</m:t>
                    </m:r>
                    <m:r>
                      <a:rPr lang="es-MX" sz="2400" i="1">
                        <a:latin typeface="Cambria Math" panose="02040503050406030204" pitchFamily="18" charset="0"/>
                      </a:rPr>
                      <m:t>=</m:t>
                    </m:r>
                    <m:rad>
                      <m:radPr>
                        <m:degHide m:val="on"/>
                        <m:ctrlPr>
                          <a:rPr lang="es-MX" sz="2400" i="1">
                            <a:latin typeface="Cambria Math" panose="02040503050406030204" pitchFamily="18" charset="0"/>
                          </a:rPr>
                        </m:ctrlPr>
                      </m:radPr>
                      <m:deg/>
                      <m:e>
                        <m:r>
                          <a:rPr lang="es-MX" sz="2400" i="1">
                            <a:latin typeface="Cambria Math" panose="02040503050406030204" pitchFamily="18" charset="0"/>
                          </a:rPr>
                          <m:t>𝑛𝑝𝑞</m:t>
                        </m:r>
                      </m:e>
                    </m:rad>
                  </m:oMath>
                </a14:m>
                <a:r>
                  <a:rPr lang="es-MX" sz="2400" dirty="0">
                    <a:latin typeface="Bookman Old Style" panose="02050604050505020204" pitchFamily="18" charset="0"/>
                  </a:rPr>
                  <a:t>, respectivamente. </a:t>
                </a:r>
              </a:p>
            </p:txBody>
          </p:sp>
        </mc:Choice>
        <mc:Fallback xmlns="">
          <p:sp>
            <p:nvSpPr>
              <p:cNvPr id="4" name="Rectángulo 3"/>
              <p:cNvSpPr>
                <a:spLocks noRot="1" noChangeAspect="1" noMove="1" noResize="1" noEditPoints="1" noAdjustHandles="1" noChangeArrowheads="1" noChangeShapeType="1" noTextEdit="1"/>
              </p:cNvSpPr>
              <p:nvPr/>
            </p:nvSpPr>
            <p:spPr>
              <a:xfrm>
                <a:off x="812800" y="1871386"/>
                <a:ext cx="4664456" cy="1580113"/>
              </a:xfrm>
              <a:prstGeom prst="rect">
                <a:avLst/>
              </a:prstGeom>
              <a:blipFill>
                <a:blip r:embed="rId2"/>
                <a:stretch>
                  <a:fillRect l="-1958" t="-2703" r="-1958" b="-8108"/>
                </a:stretch>
              </a:blipFill>
            </p:spPr>
            <p:txBody>
              <a:bodyPr/>
              <a:lstStyle/>
              <a:p>
                <a:r>
                  <a:rPr lang="es-MX">
                    <a:noFill/>
                  </a:rPr>
                  <a:t> </a:t>
                </a:r>
              </a:p>
            </p:txBody>
          </p:sp>
        </mc:Fallback>
      </mc:AlternateContent>
      <p:pic>
        <p:nvPicPr>
          <p:cNvPr id="2" name="Imagen 1"/>
          <p:cNvPicPr>
            <a:picLocks noChangeAspect="1"/>
          </p:cNvPicPr>
          <p:nvPr/>
        </p:nvPicPr>
        <p:blipFill rotWithShape="1">
          <a:blip r:embed="rId3"/>
          <a:srcRect l="5969" t="19478" r="18725" b="7778"/>
          <a:stretch/>
        </p:blipFill>
        <p:spPr>
          <a:xfrm>
            <a:off x="5708406" y="2011680"/>
            <a:ext cx="5364076" cy="2914627"/>
          </a:xfrm>
          <a:prstGeom prst="rect">
            <a:avLst/>
          </a:prstGeom>
        </p:spPr>
      </p:pic>
      <p:sp>
        <p:nvSpPr>
          <p:cNvPr id="5" name="Rectángulo 4"/>
          <p:cNvSpPr/>
          <p:nvPr/>
        </p:nvSpPr>
        <p:spPr>
          <a:xfrm>
            <a:off x="812800" y="5118622"/>
            <a:ext cx="10736072" cy="1200329"/>
          </a:xfrm>
          <a:prstGeom prst="rect">
            <a:avLst/>
          </a:prstGeom>
        </p:spPr>
        <p:txBody>
          <a:bodyPr wrap="square">
            <a:spAutoFit/>
          </a:bodyPr>
          <a:lstStyle/>
          <a:p>
            <a:pPr algn="just"/>
            <a:r>
              <a:rPr lang="es-MX" sz="2400" dirty="0">
                <a:latin typeface="Bookman Old Style" panose="02050604050505020204" pitchFamily="18" charset="0"/>
              </a:rPr>
              <a:t>Sobre el histograma de probabilidad se superpuso una curva normal. Aunque el histograma es un poco asimétrico, la curva normal da una muy buena aproximación, sobre todo en la parte media.</a:t>
            </a:r>
            <a:endParaRPr lang="es-MX" sz="4000" dirty="0">
              <a:latin typeface="Bookman Old Style" panose="02050604050505020204" pitchFamily="18" charset="0"/>
            </a:endParaRPr>
          </a:p>
        </p:txBody>
      </p:sp>
      <mc:AlternateContent xmlns:mc="http://schemas.openxmlformats.org/markup-compatibility/2006" xmlns:a14="http://schemas.microsoft.com/office/drawing/2010/main">
        <mc:Choice Requires="a14">
          <p:sp>
            <p:nvSpPr>
              <p:cNvPr id="6" name="CuadroTexto 5"/>
              <p:cNvSpPr txBox="1"/>
              <p:nvPr/>
            </p:nvSpPr>
            <p:spPr>
              <a:xfrm>
                <a:off x="6452195" y="1642348"/>
                <a:ext cx="2190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𝑛</m:t>
                      </m:r>
                      <m:r>
                        <a:rPr lang="es-MX" i="1">
                          <a:latin typeface="Cambria Math" panose="02040503050406030204" pitchFamily="18" charset="0"/>
                        </a:rPr>
                        <m:t>=20,  </m:t>
                      </m:r>
                      <m:r>
                        <a:rPr lang="es-MX" i="1">
                          <a:latin typeface="Cambria Math" panose="02040503050406030204" pitchFamily="18" charset="0"/>
                        </a:rPr>
                        <m:t>𝑝</m:t>
                      </m:r>
                      <m:r>
                        <a:rPr lang="es-MX" i="1">
                          <a:latin typeface="Cambria Math" panose="02040503050406030204" pitchFamily="18" charset="0"/>
                        </a:rPr>
                        <m:t>=0.6</m:t>
                      </m:r>
                    </m:oMath>
                  </m:oMathPara>
                </a14:m>
                <a:endParaRPr lang="es-MX" dirty="0"/>
              </a:p>
            </p:txBody>
          </p:sp>
        </mc:Choice>
        <mc:Fallback xmlns="">
          <p:sp>
            <p:nvSpPr>
              <p:cNvPr id="6" name="CuadroTexto 5"/>
              <p:cNvSpPr txBox="1">
                <a:spLocks noRot="1" noChangeAspect="1" noMove="1" noResize="1" noEditPoints="1" noAdjustHandles="1" noChangeArrowheads="1" noChangeShapeType="1" noTextEdit="1"/>
              </p:cNvSpPr>
              <p:nvPr/>
            </p:nvSpPr>
            <p:spPr>
              <a:xfrm>
                <a:off x="6452195" y="1642348"/>
                <a:ext cx="2190408" cy="369332"/>
              </a:xfrm>
              <a:prstGeom prst="rect">
                <a:avLst/>
              </a:prstGeom>
              <a:blipFill>
                <a:blip r:embed="rId4"/>
                <a:stretch>
                  <a:fillRect b="-6557"/>
                </a:stretch>
              </a:blipFill>
            </p:spPr>
            <p:txBody>
              <a:bodyPr/>
              <a:lstStyle/>
              <a:p>
                <a:r>
                  <a:rPr lang="es-MX">
                    <a:noFill/>
                  </a:rPr>
                  <a:t> </a:t>
                </a:r>
              </a:p>
            </p:txBody>
          </p:sp>
        </mc:Fallback>
      </mc:AlternateContent>
      <p:sp>
        <p:nvSpPr>
          <p:cNvPr id="7" name="Título 6"/>
          <p:cNvSpPr>
            <a:spLocks noGrp="1"/>
          </p:cNvSpPr>
          <p:nvPr>
            <p:ph type="title"/>
          </p:nvPr>
        </p:nvSpPr>
        <p:spPr>
          <a:xfrm>
            <a:off x="812800" y="193171"/>
            <a:ext cx="9601200" cy="1485900"/>
          </a:xfrm>
        </p:spPr>
        <p:txBody>
          <a:bodyPr vert="horz" anchor="ctr">
            <a:normAutofit/>
          </a:bodyPr>
          <a:lstStyle/>
          <a:p>
            <a:r>
              <a:rPr lang="es-MX" cap="small" dirty="0"/>
              <a:t>Aproximación de la binomial</a:t>
            </a:r>
          </a:p>
        </p:txBody>
      </p:sp>
    </p:spTree>
    <p:extLst>
      <p:ext uri="{BB962C8B-B14F-4D97-AF65-F5344CB8AC3E}">
        <p14:creationId xmlns:p14="http://schemas.microsoft.com/office/powerpoint/2010/main" val="31576303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875792" y="4845644"/>
            <a:ext cx="10745216" cy="1569660"/>
          </a:xfrm>
          <a:prstGeom prst="rect">
            <a:avLst/>
          </a:prstGeom>
        </p:spPr>
        <p:txBody>
          <a:bodyPr wrap="square">
            <a:spAutoFit/>
          </a:bodyPr>
          <a:lstStyle/>
          <a:p>
            <a:pPr algn="just"/>
            <a:r>
              <a:rPr lang="es-MX" sz="2400" dirty="0">
                <a:latin typeface="Bookman Old Style" panose="02050604050505020204" pitchFamily="18" charset="0"/>
              </a:rPr>
              <a:t>En general, mientras que el histograma no sea demasiado asimétrico, las probabilidades binomiales pueden ser aproximadas muy bien por áreas de la curva normal. Entonces, se dice que X tiene aproximadamente una distribución normal.</a:t>
            </a:r>
          </a:p>
        </p:txBody>
      </p:sp>
      <p:grpSp>
        <p:nvGrpSpPr>
          <p:cNvPr id="7" name="Grupo 6"/>
          <p:cNvGrpSpPr/>
          <p:nvPr/>
        </p:nvGrpSpPr>
        <p:grpSpPr>
          <a:xfrm>
            <a:off x="3483615" y="1754557"/>
            <a:ext cx="4703562" cy="2555730"/>
            <a:chOff x="1852686" y="1946581"/>
            <a:chExt cx="4703562" cy="2555730"/>
          </a:xfrm>
        </p:grpSpPr>
        <p:pic>
          <p:nvPicPr>
            <p:cNvPr id="2" name="Imagen 1"/>
            <p:cNvPicPr>
              <a:picLocks noChangeAspect="1"/>
            </p:cNvPicPr>
            <p:nvPr/>
          </p:nvPicPr>
          <p:blipFill rotWithShape="1">
            <a:blip r:embed="rId2"/>
            <a:srcRect l="5969" t="19478" r="18725" b="7778"/>
            <a:stretch/>
          </p:blipFill>
          <p:spPr>
            <a:xfrm>
              <a:off x="1852686" y="1946581"/>
              <a:ext cx="4703562" cy="2555730"/>
            </a:xfrm>
            <a:prstGeom prst="rect">
              <a:avLst/>
            </a:prstGeom>
          </p:spPr>
        </p:pic>
        <mc:AlternateContent xmlns:mc="http://schemas.openxmlformats.org/markup-compatibility/2006" xmlns:a14="http://schemas.microsoft.com/office/drawing/2010/main">
          <mc:Choice Requires="a14">
            <p:sp>
              <p:nvSpPr>
                <p:cNvPr id="6" name="CuadroTexto 5"/>
                <p:cNvSpPr txBox="1"/>
                <p:nvPr/>
              </p:nvSpPr>
              <p:spPr>
                <a:xfrm>
                  <a:off x="2249003" y="2370477"/>
                  <a:ext cx="2190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𝑛</m:t>
                        </m:r>
                        <m:r>
                          <a:rPr lang="es-MX" i="1">
                            <a:latin typeface="Cambria Math" panose="02040503050406030204" pitchFamily="18" charset="0"/>
                          </a:rPr>
                          <m:t>=20,  </m:t>
                        </m:r>
                        <m:r>
                          <a:rPr lang="es-MX" i="1">
                            <a:latin typeface="Cambria Math" panose="02040503050406030204" pitchFamily="18" charset="0"/>
                          </a:rPr>
                          <m:t>𝑝</m:t>
                        </m:r>
                        <m:r>
                          <a:rPr lang="es-MX" i="1">
                            <a:latin typeface="Cambria Math" panose="02040503050406030204" pitchFamily="18" charset="0"/>
                          </a:rPr>
                          <m:t>=0.6</m:t>
                        </m:r>
                      </m:oMath>
                    </m:oMathPara>
                  </a14:m>
                  <a:endParaRPr lang="es-MX" dirty="0"/>
                </a:p>
              </p:txBody>
            </p:sp>
          </mc:Choice>
          <mc:Fallback xmlns="">
            <p:sp>
              <p:nvSpPr>
                <p:cNvPr id="6" name="CuadroTexto 5"/>
                <p:cNvSpPr txBox="1">
                  <a:spLocks noRot="1" noChangeAspect="1" noMove="1" noResize="1" noEditPoints="1" noAdjustHandles="1" noChangeArrowheads="1" noChangeShapeType="1" noTextEdit="1"/>
                </p:cNvSpPr>
                <p:nvPr/>
              </p:nvSpPr>
              <p:spPr>
                <a:xfrm>
                  <a:off x="2249003" y="2370477"/>
                  <a:ext cx="2190408" cy="369332"/>
                </a:xfrm>
                <a:prstGeom prst="rect">
                  <a:avLst/>
                </a:prstGeom>
                <a:blipFill>
                  <a:blip r:embed="rId3"/>
                  <a:stretch>
                    <a:fillRect b="-9836"/>
                  </a:stretch>
                </a:blipFill>
              </p:spPr>
              <p:txBody>
                <a:bodyPr/>
                <a:lstStyle/>
                <a:p>
                  <a:r>
                    <a:rPr lang="es-MX">
                      <a:noFill/>
                    </a:rPr>
                    <a:t> </a:t>
                  </a:r>
                </a:p>
              </p:txBody>
            </p:sp>
          </mc:Fallback>
        </mc:AlternateContent>
      </p:grpSp>
      <p:sp>
        <p:nvSpPr>
          <p:cNvPr id="4" name="Título 3"/>
          <p:cNvSpPr>
            <a:spLocks noGrp="1"/>
          </p:cNvSpPr>
          <p:nvPr>
            <p:ph type="title"/>
          </p:nvPr>
        </p:nvSpPr>
        <p:spPr>
          <a:xfrm>
            <a:off x="788328" y="20482"/>
            <a:ext cx="9601200" cy="1485900"/>
          </a:xfrm>
        </p:spPr>
        <p:txBody>
          <a:bodyPr vert="horz" anchor="ctr">
            <a:normAutofit/>
          </a:bodyPr>
          <a:lstStyle/>
          <a:p>
            <a:r>
              <a:rPr lang="es-MX" cap="small" dirty="0"/>
              <a:t>Aproximación de la binomial</a:t>
            </a:r>
          </a:p>
        </p:txBody>
      </p:sp>
    </p:spTree>
    <p:extLst>
      <p:ext uri="{BB962C8B-B14F-4D97-AF65-F5344CB8AC3E}">
        <p14:creationId xmlns:p14="http://schemas.microsoft.com/office/powerpoint/2010/main" val="3290821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92479" y="325667"/>
            <a:ext cx="11140439" cy="849172"/>
          </a:xfrm>
        </p:spPr>
        <p:txBody>
          <a:bodyPr vert="horz" anchor="ctr">
            <a:normAutofit/>
          </a:bodyPr>
          <a:lstStyle/>
          <a:p>
            <a:r>
              <a:rPr lang="es-MX" cap="small" dirty="0">
                <a:solidFill>
                  <a:schemeClr val="tx2"/>
                </a:solidFill>
              </a:rPr>
              <a:t>Uso de FDA para calcular probabilidades</a:t>
            </a:r>
          </a:p>
        </p:txBody>
      </p:sp>
      <mc:AlternateContent xmlns:mc="http://schemas.openxmlformats.org/markup-compatibility/2006" xmlns:a14="http://schemas.microsoft.com/office/drawing/2010/main">
        <mc:Choice Requires="a14">
          <p:sp>
            <p:nvSpPr>
              <p:cNvPr id="4" name="5 CuadroTexto"/>
              <p:cNvSpPr txBox="1">
                <a:spLocks noGrp="1"/>
              </p:cNvSpPr>
              <p:nvPr>
                <p:ph sz="quarter" idx="1"/>
              </p:nvPr>
            </p:nvSpPr>
            <p:spPr>
              <a:xfrm>
                <a:off x="890778" y="1519863"/>
                <a:ext cx="11042141" cy="4185761"/>
              </a:xfrm>
              <a:prstGeom prst="rect">
                <a:avLst/>
              </a:prstGeom>
              <a:noFill/>
            </p:spPr>
            <p:txBody>
              <a:bodyPr wrap="square" rtlCol="0">
                <a:spAutoFit/>
              </a:bodyPr>
              <a:lstStyle/>
              <a:p>
                <a:pPr marL="0" indent="0" algn="just">
                  <a:buNone/>
                </a:pPr>
                <a:r>
                  <a:rPr lang="es-MX" b="1" dirty="0">
                    <a:latin typeface="Bookman Old Style" panose="02050604050505020204" pitchFamily="18" charset="0"/>
                  </a:rPr>
                  <a:t>Proposicón:</a:t>
                </a:r>
              </a:p>
              <a:p>
                <a:pPr marL="0" indent="0" algn="just">
                  <a:buNone/>
                </a:pPr>
                <a:r>
                  <a:rPr lang="es-MX" sz="2400" dirty="0">
                    <a:latin typeface="Bookman Old Style" panose="02050604050505020204" pitchFamily="18" charset="0"/>
                  </a:rPr>
                  <a:t>Para una </a:t>
                </a:r>
                <a:r>
                  <a:rPr lang="es-MX" sz="2400" dirty="0" err="1">
                    <a:latin typeface="Bookman Old Style" panose="02050604050505020204" pitchFamily="18" charset="0"/>
                  </a:rPr>
                  <a:t>v.a.c</a:t>
                </a:r>
                <a:r>
                  <a:rPr lang="es-MX" sz="2400" dirty="0">
                    <a:latin typeface="Bookman Old Style" panose="02050604050505020204" pitchFamily="18" charset="0"/>
                  </a:rPr>
                  <a:t>. con </a:t>
                </a:r>
                <a:r>
                  <a:rPr lang="es-MX" sz="2400" dirty="0" err="1">
                    <a:latin typeface="Bookman Old Style" panose="02050604050505020204" pitchFamily="18" charset="0"/>
                  </a:rPr>
                  <a:t>fdp</a:t>
                </a:r>
                <a:r>
                  <a:rPr lang="es-MX" sz="2400" dirty="0">
                    <a:latin typeface="Bookman Old Style" panose="02050604050505020204" pitchFamily="18" charset="0"/>
                  </a:rPr>
                  <a:t>. f(x) y </a:t>
                </a:r>
                <a:r>
                  <a:rPr lang="es-MX" sz="2400" dirty="0" err="1">
                    <a:latin typeface="Bookman Old Style" panose="02050604050505020204" pitchFamily="18" charset="0"/>
                  </a:rPr>
                  <a:t>fda.</a:t>
                </a:r>
                <a:r>
                  <a:rPr lang="es-MX" sz="2400" dirty="0">
                    <a:latin typeface="Bookman Old Style" panose="02050604050505020204" pitchFamily="18" charset="0"/>
                  </a:rPr>
                  <a:t> F(x):</a:t>
                </a:r>
              </a:p>
              <a:p>
                <a:pPr marL="320040" lvl="1" indent="-320040">
                  <a:spcBef>
                    <a:spcPts val="700"/>
                  </a:spcBef>
                  <a:buSzPct val="100000"/>
                  <a:buFont typeface="Wingdings" panose="05000000000000000000" pitchFamily="2" charset="2"/>
                  <a:buChar char="§"/>
                </a:pPr>
                <a:r>
                  <a:rPr lang="es-MX" sz="2900" dirty="0"/>
                  <a:t>Para cualquier número a</a:t>
                </a:r>
              </a:p>
              <a:p>
                <a:pPr marL="0" indent="0" algn="just">
                  <a:buNone/>
                </a:pPr>
                <a:endParaRPr lang="es-MX" sz="2400" i="1" dirty="0">
                  <a:latin typeface="Cambria Math"/>
                </a:endParaRPr>
              </a:p>
              <a:p>
                <a:pPr marL="0" indent="0" algn="just">
                  <a:buNone/>
                </a:pPr>
                <a14:m>
                  <m:oMathPara xmlns:m="http://schemas.openxmlformats.org/officeDocument/2006/math">
                    <m:oMathParaPr>
                      <m:jc m:val="centerGroup"/>
                    </m:oMathParaPr>
                    <m:oMath xmlns:m="http://schemas.openxmlformats.org/officeDocument/2006/math">
                      <m:r>
                        <a:rPr lang="es-MX" sz="2400" i="1">
                          <a:latin typeface="Cambria Math"/>
                        </a:rPr>
                        <m:t>𝑃</m:t>
                      </m:r>
                      <m:d>
                        <m:dPr>
                          <m:ctrlPr>
                            <a:rPr lang="es-MX" sz="2400" i="1">
                              <a:latin typeface="Cambria Math" panose="02040503050406030204" pitchFamily="18" charset="0"/>
                            </a:rPr>
                          </m:ctrlPr>
                        </m:dPr>
                        <m:e>
                          <m:r>
                            <a:rPr lang="es-MX" sz="2400" b="0" i="1" smtClean="0">
                              <a:latin typeface="Cambria Math" panose="02040503050406030204" pitchFamily="18" charset="0"/>
                            </a:rPr>
                            <m:t>𝑋</m:t>
                          </m:r>
                          <m:r>
                            <a:rPr lang="es-MX" sz="2400" b="0" i="1" smtClean="0">
                              <a:latin typeface="Cambria Math" panose="02040503050406030204" pitchFamily="18" charset="0"/>
                            </a:rPr>
                            <m:t>&gt;</m:t>
                          </m:r>
                          <m:r>
                            <a:rPr lang="es-MX" sz="2400" b="0" i="1" smtClean="0">
                              <a:latin typeface="Cambria Math" panose="02040503050406030204" pitchFamily="18" charset="0"/>
                            </a:rPr>
                            <m:t>𝑎</m:t>
                          </m:r>
                        </m:e>
                      </m:d>
                      <m:r>
                        <a:rPr lang="es-MX" sz="2400" i="1">
                          <a:latin typeface="Cambria Math"/>
                        </a:rPr>
                        <m:t>=</m:t>
                      </m:r>
                      <m:r>
                        <a:rPr lang="es-MX" sz="2400" b="0" i="1" smtClean="0">
                          <a:latin typeface="Cambria Math" panose="02040503050406030204" pitchFamily="18" charset="0"/>
                        </a:rPr>
                        <m:t>1−</m:t>
                      </m:r>
                      <m:r>
                        <a:rPr lang="es-MX" sz="2400" i="1">
                          <a:latin typeface="Cambria Math"/>
                        </a:rPr>
                        <m:t>𝐹</m:t>
                      </m:r>
                      <m:r>
                        <a:rPr lang="es-MX" sz="2400" i="1">
                          <a:latin typeface="Cambria Math"/>
                        </a:rPr>
                        <m:t>(</m:t>
                      </m:r>
                      <m:r>
                        <a:rPr lang="es-MX" sz="2400" i="1">
                          <a:latin typeface="Cambria Math" panose="02040503050406030204" pitchFamily="18" charset="0"/>
                        </a:rPr>
                        <m:t>𝑎</m:t>
                      </m:r>
                      <m:r>
                        <a:rPr lang="es-MX" sz="2400" i="1">
                          <a:latin typeface="Cambria Math"/>
                        </a:rPr>
                        <m:t>)</m:t>
                      </m:r>
                    </m:oMath>
                  </m:oMathPara>
                </a14:m>
                <a:endParaRPr lang="es-MX" sz="2400" dirty="0">
                  <a:latin typeface="Bookman Old Style" panose="02050604050505020204" pitchFamily="18" charset="0"/>
                </a:endParaRPr>
              </a:p>
              <a:p>
                <a:pPr marL="0" indent="0" algn="just">
                  <a:buNone/>
                </a:pPr>
                <a:endParaRPr lang="es-MX" sz="2400" dirty="0">
                  <a:latin typeface="Bookman Old Style" panose="02050604050505020204" pitchFamily="18" charset="0"/>
                </a:endParaRPr>
              </a:p>
              <a:p>
                <a:pPr marL="320040" lvl="1" indent="-320040">
                  <a:spcBef>
                    <a:spcPts val="700"/>
                  </a:spcBef>
                  <a:buSzPct val="100000"/>
                  <a:buFont typeface="Wingdings" panose="05000000000000000000" pitchFamily="2" charset="2"/>
                  <a:buChar char="§"/>
                </a:pPr>
                <a:r>
                  <a:rPr lang="es-MX" sz="2900" dirty="0"/>
                  <a:t>y para dos números a y b, tales que a&lt;b</a:t>
                </a:r>
              </a:p>
              <a:p>
                <a:pPr algn="just"/>
                <a:endParaRPr lang="es-MX" sz="2400" b="0" dirty="0">
                  <a:latin typeface="Bookman Old Style" panose="02050604050505020204" pitchFamily="18" charset="0"/>
                </a:endParaRPr>
              </a:p>
              <a:p>
                <a:pPr marL="0" indent="0" algn="just">
                  <a:buNone/>
                </a:pPr>
                <a14:m>
                  <m:oMathPara xmlns:m="http://schemas.openxmlformats.org/officeDocument/2006/math">
                    <m:oMathParaPr>
                      <m:jc m:val="center"/>
                    </m:oMathParaPr>
                    <m:oMath xmlns:m="http://schemas.openxmlformats.org/officeDocument/2006/math">
                      <m:r>
                        <a:rPr lang="es-MX" sz="2400" b="0" i="1" smtClean="0">
                          <a:latin typeface="Cambria Math"/>
                        </a:rPr>
                        <m:t>𝑃</m:t>
                      </m:r>
                      <m:d>
                        <m:dPr>
                          <m:ctrlPr>
                            <a:rPr lang="es-MX" sz="2400" b="0" i="1" smtClean="0">
                              <a:latin typeface="Cambria Math" panose="02040503050406030204" pitchFamily="18" charset="0"/>
                            </a:rPr>
                          </m:ctrlPr>
                        </m:dPr>
                        <m:e>
                          <m:r>
                            <a:rPr lang="es-MX" sz="2400" b="0" i="1" smtClean="0">
                              <a:latin typeface="Cambria Math" panose="02040503050406030204" pitchFamily="18" charset="0"/>
                            </a:rPr>
                            <m:t>𝑎</m:t>
                          </m:r>
                          <m:r>
                            <a:rPr lang="es-MX" sz="2400" b="0" i="1" smtClean="0">
                              <a:latin typeface="Cambria Math"/>
                            </a:rPr>
                            <m:t>≤</m:t>
                          </m:r>
                          <m:r>
                            <a:rPr lang="es-MX" sz="2400" b="0" i="1" smtClean="0">
                              <a:latin typeface="Cambria Math"/>
                            </a:rPr>
                            <m:t>𝑌</m:t>
                          </m:r>
                          <m:r>
                            <a:rPr lang="es-MX" sz="2400" b="0" i="1" smtClean="0">
                              <a:latin typeface="Cambria Math"/>
                            </a:rPr>
                            <m:t>≤</m:t>
                          </m:r>
                          <m:r>
                            <a:rPr lang="es-MX" sz="2400" b="0" i="1" smtClean="0">
                              <a:latin typeface="Cambria Math" panose="02040503050406030204" pitchFamily="18" charset="0"/>
                            </a:rPr>
                            <m:t>𝑏</m:t>
                          </m:r>
                        </m:e>
                      </m:d>
                      <m:r>
                        <a:rPr lang="es-MX" sz="2400" b="0" i="1" smtClean="0">
                          <a:latin typeface="Cambria Math"/>
                        </a:rPr>
                        <m:t>=</m:t>
                      </m:r>
                      <m:r>
                        <a:rPr lang="es-MX" sz="2400" b="0" i="1" smtClean="0">
                          <a:latin typeface="Cambria Math"/>
                        </a:rPr>
                        <m:t>𝐹</m:t>
                      </m:r>
                      <m:d>
                        <m:dPr>
                          <m:ctrlPr>
                            <a:rPr lang="es-MX" sz="2400" b="0" i="1" smtClean="0">
                              <a:latin typeface="Cambria Math" panose="02040503050406030204" pitchFamily="18" charset="0"/>
                            </a:rPr>
                          </m:ctrlPr>
                        </m:dPr>
                        <m:e>
                          <m:r>
                            <a:rPr lang="es-MX" sz="2400" b="0" i="1" smtClean="0">
                              <a:latin typeface="Cambria Math" panose="02040503050406030204" pitchFamily="18" charset="0"/>
                            </a:rPr>
                            <m:t>𝑏</m:t>
                          </m:r>
                        </m:e>
                      </m:d>
                      <m:r>
                        <a:rPr lang="es-MX" sz="2400" b="0" i="1" smtClean="0">
                          <a:latin typeface="Cambria Math"/>
                        </a:rPr>
                        <m:t>−</m:t>
                      </m:r>
                      <m:r>
                        <a:rPr lang="es-MX" sz="2400" b="0" i="1" smtClean="0">
                          <a:latin typeface="Cambria Math"/>
                        </a:rPr>
                        <m:t>𝐹</m:t>
                      </m:r>
                      <m:r>
                        <a:rPr lang="es-MX" sz="2400" b="0" i="1" smtClean="0">
                          <a:latin typeface="Cambria Math"/>
                        </a:rPr>
                        <m:t>(</m:t>
                      </m:r>
                      <m:r>
                        <a:rPr lang="es-MX" sz="2400" b="0" i="1" smtClean="0">
                          <a:latin typeface="Cambria Math" panose="02040503050406030204" pitchFamily="18" charset="0"/>
                        </a:rPr>
                        <m:t>𝑎</m:t>
                      </m:r>
                      <m:r>
                        <a:rPr lang="es-MX" sz="2400" b="0" i="1" smtClean="0">
                          <a:latin typeface="Cambria Math"/>
                        </a:rPr>
                        <m:t>)</m:t>
                      </m:r>
                    </m:oMath>
                  </m:oMathPara>
                </a14:m>
                <a:endParaRPr lang="es-MX" sz="2400" b="0" dirty="0">
                  <a:latin typeface="Bookman Old Style" panose="02050604050505020204" pitchFamily="18" charset="0"/>
                </a:endParaRPr>
              </a:p>
            </p:txBody>
          </p:sp>
        </mc:Choice>
        <mc:Fallback xmlns="">
          <p:sp>
            <p:nvSpPr>
              <p:cNvPr id="4" name="5 CuadroTexto"/>
              <p:cNvSpPr txBox="1">
                <a:spLocks noGrp="1" noRot="1" noChangeAspect="1" noMove="1" noResize="1" noEditPoints="1" noAdjustHandles="1" noChangeArrowheads="1" noChangeShapeType="1" noTextEdit="1"/>
              </p:cNvSpPr>
              <p:nvPr>
                <p:ph sz="quarter" idx="1"/>
              </p:nvPr>
            </p:nvSpPr>
            <p:spPr>
              <a:xfrm>
                <a:off x="890778" y="1519863"/>
                <a:ext cx="11042141" cy="4185761"/>
              </a:xfrm>
              <a:prstGeom prst="rect">
                <a:avLst/>
              </a:prstGeom>
              <a:blipFill>
                <a:blip r:embed="rId2"/>
                <a:stretch>
                  <a:fillRect l="-1160" t="-1601" b="-1164"/>
                </a:stretch>
              </a:blipFill>
            </p:spPr>
            <p:txBody>
              <a:bodyPr/>
              <a:lstStyle/>
              <a:p>
                <a:r>
                  <a:rPr lang="es-MX">
                    <a:noFill/>
                  </a:rPr>
                  <a:t> </a:t>
                </a:r>
              </a:p>
            </p:txBody>
          </p:sp>
        </mc:Fallback>
      </mc:AlternateContent>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682" t="56890" r="6954" b="19939"/>
          <a:stretch/>
        </p:blipFill>
        <p:spPr bwMode="auto">
          <a:xfrm>
            <a:off x="2371781" y="5551736"/>
            <a:ext cx="7046539" cy="1218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02651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1706880" y="100902"/>
            <a:ext cx="8513064" cy="630618"/>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lgn="ctr"/>
            <a:r>
              <a:rPr lang="es-MX" dirty="0"/>
              <a:t>Aproximación de la binomial</a:t>
            </a:r>
          </a:p>
        </p:txBody>
      </p:sp>
      <mc:AlternateContent xmlns:mc="http://schemas.openxmlformats.org/markup-compatibility/2006" xmlns:a14="http://schemas.microsoft.com/office/drawing/2010/main">
        <mc:Choice Requires="a14">
          <p:sp>
            <p:nvSpPr>
              <p:cNvPr id="4" name="Rectángulo 3"/>
              <p:cNvSpPr/>
              <p:nvPr/>
            </p:nvSpPr>
            <p:spPr>
              <a:xfrm>
                <a:off x="989703" y="849577"/>
                <a:ext cx="10152887" cy="1200329"/>
              </a:xfrm>
              <a:prstGeom prst="rect">
                <a:avLst/>
              </a:prstGeom>
            </p:spPr>
            <p:txBody>
              <a:bodyPr wrap="square">
                <a:spAutoFit/>
              </a:bodyPr>
              <a:lstStyle/>
              <a:p>
                <a:pPr algn="just"/>
                <a:r>
                  <a:rPr lang="es-MX" sz="2400" dirty="0">
                    <a:latin typeface="Bookman Old Style" panose="02050604050505020204" pitchFamily="18" charset="0"/>
                  </a:rPr>
                  <a:t>En la práctica, la aproximación es adecuada siempre que tanto </a:t>
                </a:r>
                <a14:m>
                  <m:oMath xmlns:m="http://schemas.openxmlformats.org/officeDocument/2006/math">
                    <m:r>
                      <a:rPr lang="es-MX" sz="2400" i="1" dirty="0">
                        <a:latin typeface="Cambria Math" panose="02040503050406030204" pitchFamily="18" charset="0"/>
                      </a:rPr>
                      <m:t>𝑛𝑝</m:t>
                    </m:r>
                    <m:r>
                      <a:rPr lang="es-MX" sz="2400" i="1" dirty="0">
                        <a:latin typeface="Cambria Math" panose="02040503050406030204" pitchFamily="18" charset="0"/>
                      </a:rPr>
                      <m:t>≥10 </m:t>
                    </m:r>
                  </m:oMath>
                </a14:m>
                <a:r>
                  <a:rPr lang="es-MX" sz="2400" dirty="0">
                    <a:latin typeface="Bookman Old Style" panose="02050604050505020204" pitchFamily="18" charset="0"/>
                  </a:rPr>
                  <a:t>como </a:t>
                </a:r>
                <a14:m>
                  <m:oMath xmlns:m="http://schemas.openxmlformats.org/officeDocument/2006/math">
                    <m:r>
                      <a:rPr lang="es-MX" sz="2400" i="1" dirty="0">
                        <a:latin typeface="Cambria Math" panose="02040503050406030204" pitchFamily="18" charset="0"/>
                      </a:rPr>
                      <m:t>𝑛𝑞</m:t>
                    </m:r>
                    <m:r>
                      <a:rPr lang="es-MX" sz="2400" i="1" dirty="0">
                        <a:latin typeface="Cambria Math" panose="02040503050406030204" pitchFamily="18" charset="0"/>
                      </a:rPr>
                      <m:t>≥10</m:t>
                    </m:r>
                  </m:oMath>
                </a14:m>
                <a:r>
                  <a:rPr lang="es-MX" sz="2400" dirty="0">
                    <a:latin typeface="Bookman Old Style" panose="02050604050505020204" pitchFamily="18" charset="0"/>
                  </a:rPr>
                  <a:t>, puesto que en ese caso existe bastante simetría en la distribución binomial subyacente.</a:t>
                </a:r>
              </a:p>
            </p:txBody>
          </p:sp>
        </mc:Choice>
        <mc:Fallback xmlns="">
          <p:sp>
            <p:nvSpPr>
              <p:cNvPr id="4" name="Rectángulo 3"/>
              <p:cNvSpPr>
                <a:spLocks noRot="1" noChangeAspect="1" noMove="1" noResize="1" noEditPoints="1" noAdjustHandles="1" noChangeArrowheads="1" noChangeShapeType="1" noTextEdit="1"/>
              </p:cNvSpPr>
              <p:nvPr/>
            </p:nvSpPr>
            <p:spPr>
              <a:xfrm>
                <a:off x="989703" y="849577"/>
                <a:ext cx="10152887" cy="1200329"/>
              </a:xfrm>
              <a:prstGeom prst="rect">
                <a:avLst/>
              </a:prstGeom>
              <a:blipFill>
                <a:blip r:embed="rId2"/>
                <a:stretch>
                  <a:fillRect l="-900" t="-3553" r="-900" b="-11168"/>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 name="CuadroTexto 1"/>
              <p:cNvSpPr txBox="1"/>
              <p:nvPr/>
            </p:nvSpPr>
            <p:spPr>
              <a:xfrm>
                <a:off x="1867763" y="2293931"/>
                <a:ext cx="7990777"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𝑃</m:t>
                      </m:r>
                      <m:d>
                        <m:dPr>
                          <m:ctrlPr>
                            <a:rPr lang="es-MX" i="1">
                              <a:latin typeface="Cambria Math" panose="02040503050406030204" pitchFamily="18" charset="0"/>
                            </a:rPr>
                          </m:ctrlPr>
                        </m:dPr>
                        <m:e>
                          <m:r>
                            <a:rPr lang="es-MX" i="1">
                              <a:latin typeface="Cambria Math" panose="02040503050406030204" pitchFamily="18" charset="0"/>
                            </a:rPr>
                            <m:t>𝑋</m:t>
                          </m:r>
                          <m:r>
                            <a:rPr lang="es-MX" i="1">
                              <a:latin typeface="Cambria Math" panose="02040503050406030204" pitchFamily="18" charset="0"/>
                            </a:rPr>
                            <m:t>≤</m:t>
                          </m:r>
                          <m:r>
                            <a:rPr lang="es-MX" i="1">
                              <a:latin typeface="Cambria Math" panose="02040503050406030204" pitchFamily="18" charset="0"/>
                            </a:rPr>
                            <m:t>𝑥</m:t>
                          </m:r>
                        </m:e>
                      </m:d>
                      <m:r>
                        <a:rPr lang="es-MX" i="1">
                          <a:latin typeface="Cambria Math" panose="02040503050406030204" pitchFamily="18" charset="0"/>
                        </a:rPr>
                        <m:t>=</m:t>
                      </m:r>
                      <m:r>
                        <a:rPr lang="es-MX" i="1">
                          <a:latin typeface="Cambria Math" panose="02040503050406030204" pitchFamily="18" charset="0"/>
                        </a:rPr>
                        <m:t>𝐵</m:t>
                      </m:r>
                      <m:d>
                        <m:dPr>
                          <m:ctrlPr>
                            <a:rPr lang="es-MX" i="1">
                              <a:latin typeface="Cambria Math" panose="02040503050406030204" pitchFamily="18" charset="0"/>
                            </a:rPr>
                          </m:ctrlPr>
                        </m:dPr>
                        <m:e>
                          <m:r>
                            <a:rPr lang="es-MX" i="1">
                              <a:latin typeface="Cambria Math" panose="02040503050406030204" pitchFamily="18" charset="0"/>
                            </a:rPr>
                            <m:t>𝑛</m:t>
                          </m:r>
                          <m:r>
                            <a:rPr lang="es-MX" i="1">
                              <a:latin typeface="Cambria Math" panose="02040503050406030204" pitchFamily="18" charset="0"/>
                            </a:rPr>
                            <m:t>,</m:t>
                          </m:r>
                          <m:r>
                            <a:rPr lang="es-MX" i="1">
                              <a:latin typeface="Cambria Math" panose="02040503050406030204" pitchFamily="18" charset="0"/>
                            </a:rPr>
                            <m:t>𝑝</m:t>
                          </m:r>
                        </m:e>
                      </m:d>
                      <m:r>
                        <a:rPr lang="es-MX" i="1">
                          <a:latin typeface="Cambria Math" panose="02040503050406030204" pitchFamily="18" charset="0"/>
                        </a:rPr>
                        <m:t>≈</m:t>
                      </m:r>
                      <m:d>
                        <m:dPr>
                          <m:ctrlPr>
                            <a:rPr lang="es-MX" i="1">
                              <a:latin typeface="Cambria Math" panose="02040503050406030204" pitchFamily="18" charset="0"/>
                            </a:rPr>
                          </m:ctrlPr>
                        </m:dPr>
                        <m:e>
                          <m:eqArr>
                            <m:eqArrPr>
                              <m:ctrlPr>
                                <a:rPr lang="es-MX" i="1">
                                  <a:latin typeface="Cambria Math" panose="02040503050406030204" pitchFamily="18" charset="0"/>
                                </a:rPr>
                              </m:ctrlPr>
                            </m:eqArrPr>
                            <m:e>
                              <m:r>
                                <a:rPr lang="es-MX" i="1">
                                  <a:latin typeface="Cambria Math" panose="02040503050406030204" pitchFamily="18" charset="0"/>
                                </a:rPr>
                                <m:t>á</m:t>
                              </m:r>
                              <m:r>
                                <a:rPr lang="es-MX" i="1">
                                  <a:latin typeface="Cambria Math" panose="02040503050406030204" pitchFamily="18" charset="0"/>
                                </a:rPr>
                                <m:t>𝑟𝑒𝑎</m:t>
                              </m:r>
                              <m:r>
                                <a:rPr lang="es-MX" i="1">
                                  <a:latin typeface="Cambria Math" panose="02040503050406030204" pitchFamily="18" charset="0"/>
                                </a:rPr>
                                <m:t> </m:t>
                              </m:r>
                              <m:r>
                                <a:rPr lang="es-MX" i="1">
                                  <a:latin typeface="Cambria Math" panose="02040503050406030204" pitchFamily="18" charset="0"/>
                                </a:rPr>
                                <m:t>𝑏𝑎𝑗𝑜</m:t>
                              </m:r>
                              <m:r>
                                <a:rPr lang="es-MX" i="1">
                                  <a:latin typeface="Cambria Math" panose="02040503050406030204" pitchFamily="18" charset="0"/>
                                </a:rPr>
                                <m:t> </m:t>
                              </m:r>
                              <m:r>
                                <a:rPr lang="es-MX" i="1">
                                  <a:latin typeface="Cambria Math" panose="02040503050406030204" pitchFamily="18" charset="0"/>
                                </a:rPr>
                                <m:t>𝑙𝑎</m:t>
                              </m:r>
                              <m:r>
                                <a:rPr lang="es-MX" i="1">
                                  <a:latin typeface="Cambria Math" panose="02040503050406030204" pitchFamily="18" charset="0"/>
                                </a:rPr>
                                <m:t> </m:t>
                              </m:r>
                              <m:r>
                                <a:rPr lang="es-MX" i="1">
                                  <a:latin typeface="Cambria Math" panose="02040503050406030204" pitchFamily="18" charset="0"/>
                                </a:rPr>
                                <m:t>𝑐𝑢𝑟𝑣𝑎</m:t>
                              </m:r>
                              <m:r>
                                <a:rPr lang="es-MX" i="1">
                                  <a:latin typeface="Cambria Math" panose="02040503050406030204" pitchFamily="18" charset="0"/>
                                </a:rPr>
                                <m:t> </m:t>
                              </m:r>
                              <m:r>
                                <a:rPr lang="es-MX" i="1">
                                  <a:latin typeface="Cambria Math" panose="02040503050406030204" pitchFamily="18" charset="0"/>
                                </a:rPr>
                                <m:t>𝑑𝑒</m:t>
                              </m:r>
                              <m:r>
                                <a:rPr lang="es-MX" i="1">
                                  <a:latin typeface="Cambria Math" panose="02040503050406030204" pitchFamily="18" charset="0"/>
                                </a:rPr>
                                <m:t> </m:t>
                              </m:r>
                              <m:r>
                                <a:rPr lang="es-MX" i="1">
                                  <a:latin typeface="Cambria Math" panose="02040503050406030204" pitchFamily="18" charset="0"/>
                                </a:rPr>
                                <m:t>𝑙𝑎</m:t>
                              </m:r>
                              <m:r>
                                <a:rPr lang="es-MX" i="1">
                                  <a:latin typeface="Cambria Math" panose="02040503050406030204" pitchFamily="18" charset="0"/>
                                </a:rPr>
                                <m:t> </m:t>
                              </m:r>
                              <m:r>
                                <a:rPr lang="es-MX" i="1">
                                  <a:latin typeface="Cambria Math" panose="02040503050406030204" pitchFamily="18" charset="0"/>
                                </a:rPr>
                                <m:t>𝑛𝑜𝑟𝑚𝑎𝑙</m:t>
                              </m:r>
                            </m:e>
                            <m:e>
                              <m:r>
                                <a:rPr lang="es-MX" i="1">
                                  <a:latin typeface="Cambria Math" panose="02040503050406030204" pitchFamily="18" charset="0"/>
                                </a:rPr>
                                <m:t>𝑎</m:t>
                              </m:r>
                              <m:r>
                                <a:rPr lang="es-MX" i="1">
                                  <a:latin typeface="Cambria Math" panose="02040503050406030204" pitchFamily="18" charset="0"/>
                                </a:rPr>
                                <m:t> </m:t>
                              </m:r>
                              <m:r>
                                <a:rPr lang="es-MX" i="1">
                                  <a:latin typeface="Cambria Math" panose="02040503050406030204" pitchFamily="18" charset="0"/>
                                </a:rPr>
                                <m:t>𝑙𝑎</m:t>
                              </m:r>
                              <m:r>
                                <a:rPr lang="es-MX" i="1">
                                  <a:latin typeface="Cambria Math" panose="02040503050406030204" pitchFamily="18" charset="0"/>
                                </a:rPr>
                                <m:t> </m:t>
                              </m:r>
                              <m:r>
                                <a:rPr lang="es-MX" i="1">
                                  <a:latin typeface="Cambria Math" panose="02040503050406030204" pitchFamily="18" charset="0"/>
                                </a:rPr>
                                <m:t>𝑖𝑧𝑞𝑢𝑖𝑒𝑟𝑑𝑎</m:t>
                              </m:r>
                              <m:r>
                                <a:rPr lang="es-MX" i="1">
                                  <a:latin typeface="Cambria Math" panose="02040503050406030204" pitchFamily="18" charset="0"/>
                                </a:rPr>
                                <m:t> </m:t>
                              </m:r>
                              <m:r>
                                <a:rPr lang="es-MX" i="1">
                                  <a:latin typeface="Cambria Math" panose="02040503050406030204" pitchFamily="18" charset="0"/>
                                </a:rPr>
                                <m:t>𝑑𝑒</m:t>
                              </m:r>
                              <m:r>
                                <a:rPr lang="es-MX" i="1">
                                  <a:latin typeface="Cambria Math" panose="02040503050406030204" pitchFamily="18" charset="0"/>
                                </a:rPr>
                                <m:t> </m:t>
                              </m:r>
                              <m:r>
                                <a:rPr lang="es-MX" i="1">
                                  <a:latin typeface="Cambria Math" panose="02040503050406030204" pitchFamily="18" charset="0"/>
                                </a:rPr>
                                <m:t>𝑥</m:t>
                              </m:r>
                              <m:r>
                                <a:rPr lang="es-MX" i="1">
                                  <a:latin typeface="Cambria Math" panose="02040503050406030204" pitchFamily="18" charset="0"/>
                                </a:rPr>
                                <m:t>+0.5</m:t>
                              </m:r>
                            </m:e>
                          </m:eqArr>
                        </m:e>
                      </m:d>
                      <m:r>
                        <a:rPr lang="es-MX" i="1">
                          <a:latin typeface="Cambria Math" panose="02040503050406030204" pitchFamily="18" charset="0"/>
                        </a:rPr>
                        <m:t>=</m:t>
                      </m:r>
                      <m:r>
                        <a:rPr lang="es-MX" i="1">
                          <a:latin typeface="Cambria Math" panose="02040503050406030204" pitchFamily="18" charset="0"/>
                        </a:rPr>
                        <m:t>𝑃</m:t>
                      </m:r>
                      <m:d>
                        <m:dPr>
                          <m:ctrlPr>
                            <a:rPr lang="es-MX" i="1">
                              <a:latin typeface="Cambria Math" panose="02040503050406030204" pitchFamily="18" charset="0"/>
                            </a:rPr>
                          </m:ctrlPr>
                        </m:dPr>
                        <m:e>
                          <m:f>
                            <m:fPr>
                              <m:ctrlPr>
                                <a:rPr lang="es-MX" i="1">
                                  <a:latin typeface="Cambria Math" panose="02040503050406030204" pitchFamily="18" charset="0"/>
                                </a:rPr>
                              </m:ctrlPr>
                            </m:fPr>
                            <m:num>
                              <m:r>
                                <a:rPr lang="es-MX" i="1">
                                  <a:latin typeface="Cambria Math" panose="02040503050406030204" pitchFamily="18" charset="0"/>
                                </a:rPr>
                                <m:t>𝑥</m:t>
                              </m:r>
                              <m:r>
                                <a:rPr lang="es-MX" i="1">
                                  <a:latin typeface="Cambria Math" panose="02040503050406030204" pitchFamily="18" charset="0"/>
                                </a:rPr>
                                <m:t>+0.5−</m:t>
                              </m:r>
                              <m:r>
                                <a:rPr lang="es-MX" i="1">
                                  <a:latin typeface="Cambria Math" panose="02040503050406030204" pitchFamily="18" charset="0"/>
                                </a:rPr>
                                <m:t>𝑛𝑝</m:t>
                              </m:r>
                            </m:num>
                            <m:den>
                              <m:rad>
                                <m:radPr>
                                  <m:degHide m:val="on"/>
                                  <m:ctrlPr>
                                    <a:rPr lang="es-MX" i="1">
                                      <a:latin typeface="Cambria Math" panose="02040503050406030204" pitchFamily="18" charset="0"/>
                                    </a:rPr>
                                  </m:ctrlPr>
                                </m:radPr>
                                <m:deg/>
                                <m:e>
                                  <m:r>
                                    <a:rPr lang="es-MX" i="1">
                                      <a:latin typeface="Cambria Math" panose="02040503050406030204" pitchFamily="18" charset="0"/>
                                    </a:rPr>
                                    <m:t>𝑛𝑝𝑞</m:t>
                                  </m:r>
                                </m:e>
                              </m:rad>
                            </m:den>
                          </m:f>
                        </m:e>
                      </m:d>
                    </m:oMath>
                  </m:oMathPara>
                </a14:m>
                <a:endParaRPr lang="es-MX" dirty="0"/>
              </a:p>
            </p:txBody>
          </p:sp>
        </mc:Choice>
        <mc:Fallback xmlns="">
          <p:sp>
            <p:nvSpPr>
              <p:cNvPr id="2" name="CuadroTexto 1"/>
              <p:cNvSpPr txBox="1">
                <a:spLocks noRot="1" noChangeAspect="1" noMove="1" noResize="1" noEditPoints="1" noAdjustHandles="1" noChangeArrowheads="1" noChangeShapeType="1" noTextEdit="1"/>
              </p:cNvSpPr>
              <p:nvPr/>
            </p:nvSpPr>
            <p:spPr>
              <a:xfrm>
                <a:off x="1867763" y="2293931"/>
                <a:ext cx="7990777" cy="714683"/>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p:cNvSpPr txBox="1"/>
              <p:nvPr/>
            </p:nvSpPr>
            <p:spPr>
              <a:xfrm>
                <a:off x="1867762" y="4657718"/>
                <a:ext cx="7990777"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𝑃</m:t>
                      </m:r>
                      <m:d>
                        <m:dPr>
                          <m:ctrlPr>
                            <a:rPr lang="es-MX" i="1">
                              <a:latin typeface="Cambria Math" panose="02040503050406030204" pitchFamily="18" charset="0"/>
                            </a:rPr>
                          </m:ctrlPr>
                        </m:dPr>
                        <m:e>
                          <m:r>
                            <a:rPr lang="es-MX" i="1">
                              <a:latin typeface="Cambria Math" panose="02040503050406030204" pitchFamily="18" charset="0"/>
                            </a:rPr>
                            <m:t>𝑋</m:t>
                          </m:r>
                          <m:r>
                            <a:rPr lang="es-MX" i="1">
                              <a:latin typeface="Cambria Math" panose="02040503050406030204" pitchFamily="18" charset="0"/>
                            </a:rPr>
                            <m:t>≥</m:t>
                          </m:r>
                          <m:r>
                            <a:rPr lang="es-MX" i="1">
                              <a:latin typeface="Cambria Math" panose="02040503050406030204" pitchFamily="18" charset="0"/>
                            </a:rPr>
                            <m:t>𝑥</m:t>
                          </m:r>
                        </m:e>
                      </m:d>
                      <m:r>
                        <a:rPr lang="es-MX" i="1">
                          <a:latin typeface="Cambria Math" panose="02040503050406030204" pitchFamily="18" charset="0"/>
                        </a:rPr>
                        <m:t>=</m:t>
                      </m:r>
                      <m:r>
                        <a:rPr lang="es-MX" i="1">
                          <a:latin typeface="Cambria Math" panose="02040503050406030204" pitchFamily="18" charset="0"/>
                        </a:rPr>
                        <m:t>𝐵</m:t>
                      </m:r>
                      <m:d>
                        <m:dPr>
                          <m:ctrlPr>
                            <a:rPr lang="es-MX" i="1">
                              <a:latin typeface="Cambria Math" panose="02040503050406030204" pitchFamily="18" charset="0"/>
                            </a:rPr>
                          </m:ctrlPr>
                        </m:dPr>
                        <m:e>
                          <m:r>
                            <a:rPr lang="es-MX" i="1">
                              <a:latin typeface="Cambria Math" panose="02040503050406030204" pitchFamily="18" charset="0"/>
                            </a:rPr>
                            <m:t>𝑛</m:t>
                          </m:r>
                          <m:r>
                            <a:rPr lang="es-MX" i="1">
                              <a:latin typeface="Cambria Math" panose="02040503050406030204" pitchFamily="18" charset="0"/>
                            </a:rPr>
                            <m:t>,</m:t>
                          </m:r>
                          <m:r>
                            <a:rPr lang="es-MX" i="1">
                              <a:latin typeface="Cambria Math" panose="02040503050406030204" pitchFamily="18" charset="0"/>
                            </a:rPr>
                            <m:t>𝑝</m:t>
                          </m:r>
                        </m:e>
                      </m:d>
                      <m:r>
                        <a:rPr lang="es-MX" i="1">
                          <a:latin typeface="Cambria Math" panose="02040503050406030204" pitchFamily="18" charset="0"/>
                        </a:rPr>
                        <m:t>≈</m:t>
                      </m:r>
                      <m:d>
                        <m:dPr>
                          <m:ctrlPr>
                            <a:rPr lang="es-MX" i="1">
                              <a:latin typeface="Cambria Math" panose="02040503050406030204" pitchFamily="18" charset="0"/>
                            </a:rPr>
                          </m:ctrlPr>
                        </m:dPr>
                        <m:e>
                          <m:eqArr>
                            <m:eqArrPr>
                              <m:ctrlPr>
                                <a:rPr lang="es-MX" i="1">
                                  <a:latin typeface="Cambria Math" panose="02040503050406030204" pitchFamily="18" charset="0"/>
                                </a:rPr>
                              </m:ctrlPr>
                            </m:eqArrPr>
                            <m:e>
                              <m:r>
                                <a:rPr lang="es-MX" i="1">
                                  <a:latin typeface="Cambria Math" panose="02040503050406030204" pitchFamily="18" charset="0"/>
                                </a:rPr>
                                <m:t>á</m:t>
                              </m:r>
                              <m:r>
                                <a:rPr lang="es-MX" i="1">
                                  <a:latin typeface="Cambria Math" panose="02040503050406030204" pitchFamily="18" charset="0"/>
                                </a:rPr>
                                <m:t>𝑟𝑒𝑎</m:t>
                              </m:r>
                              <m:r>
                                <a:rPr lang="es-MX" i="1">
                                  <a:latin typeface="Cambria Math" panose="02040503050406030204" pitchFamily="18" charset="0"/>
                                </a:rPr>
                                <m:t> </m:t>
                              </m:r>
                              <m:r>
                                <a:rPr lang="es-MX" i="1">
                                  <a:latin typeface="Cambria Math" panose="02040503050406030204" pitchFamily="18" charset="0"/>
                                </a:rPr>
                                <m:t>𝑏𝑎𝑗𝑜</m:t>
                              </m:r>
                              <m:r>
                                <a:rPr lang="es-MX" i="1">
                                  <a:latin typeface="Cambria Math" panose="02040503050406030204" pitchFamily="18" charset="0"/>
                                </a:rPr>
                                <m:t> </m:t>
                              </m:r>
                              <m:r>
                                <a:rPr lang="es-MX" i="1">
                                  <a:latin typeface="Cambria Math" panose="02040503050406030204" pitchFamily="18" charset="0"/>
                                </a:rPr>
                                <m:t>𝑙𝑎</m:t>
                              </m:r>
                              <m:r>
                                <a:rPr lang="es-MX" i="1">
                                  <a:latin typeface="Cambria Math" panose="02040503050406030204" pitchFamily="18" charset="0"/>
                                </a:rPr>
                                <m:t> </m:t>
                              </m:r>
                              <m:r>
                                <a:rPr lang="es-MX" i="1">
                                  <a:latin typeface="Cambria Math" panose="02040503050406030204" pitchFamily="18" charset="0"/>
                                </a:rPr>
                                <m:t>𝑐𝑢𝑟𝑣𝑎</m:t>
                              </m:r>
                              <m:r>
                                <a:rPr lang="es-MX" i="1">
                                  <a:latin typeface="Cambria Math" panose="02040503050406030204" pitchFamily="18" charset="0"/>
                                </a:rPr>
                                <m:t> </m:t>
                              </m:r>
                              <m:r>
                                <a:rPr lang="es-MX" i="1">
                                  <a:latin typeface="Cambria Math" panose="02040503050406030204" pitchFamily="18" charset="0"/>
                                </a:rPr>
                                <m:t>𝑑𝑒</m:t>
                              </m:r>
                              <m:r>
                                <a:rPr lang="es-MX" i="1">
                                  <a:latin typeface="Cambria Math" panose="02040503050406030204" pitchFamily="18" charset="0"/>
                                </a:rPr>
                                <m:t> </m:t>
                              </m:r>
                              <m:r>
                                <a:rPr lang="es-MX" i="1">
                                  <a:latin typeface="Cambria Math" panose="02040503050406030204" pitchFamily="18" charset="0"/>
                                </a:rPr>
                                <m:t>𝑙𝑎</m:t>
                              </m:r>
                              <m:r>
                                <a:rPr lang="es-MX" i="1">
                                  <a:latin typeface="Cambria Math" panose="02040503050406030204" pitchFamily="18" charset="0"/>
                                </a:rPr>
                                <m:t> </m:t>
                              </m:r>
                              <m:r>
                                <a:rPr lang="es-MX" i="1">
                                  <a:latin typeface="Cambria Math" panose="02040503050406030204" pitchFamily="18" charset="0"/>
                                </a:rPr>
                                <m:t>𝑛𝑜𝑟𝑚𝑎𝑙</m:t>
                              </m:r>
                            </m:e>
                            <m:e>
                              <m:r>
                                <a:rPr lang="es-MX" i="1">
                                  <a:latin typeface="Cambria Math" panose="02040503050406030204" pitchFamily="18" charset="0"/>
                                </a:rPr>
                                <m:t>𝑎</m:t>
                              </m:r>
                              <m:r>
                                <a:rPr lang="es-MX" i="1">
                                  <a:latin typeface="Cambria Math" panose="02040503050406030204" pitchFamily="18" charset="0"/>
                                </a:rPr>
                                <m:t> </m:t>
                              </m:r>
                              <m:r>
                                <a:rPr lang="es-MX" i="1">
                                  <a:latin typeface="Cambria Math" panose="02040503050406030204" pitchFamily="18" charset="0"/>
                                </a:rPr>
                                <m:t>𝑙𝑎</m:t>
                              </m:r>
                              <m:r>
                                <a:rPr lang="es-MX" i="1">
                                  <a:latin typeface="Cambria Math" panose="02040503050406030204" pitchFamily="18" charset="0"/>
                                </a:rPr>
                                <m:t> </m:t>
                              </m:r>
                              <m:r>
                                <a:rPr lang="es-MX" i="1">
                                  <a:latin typeface="Cambria Math" panose="02040503050406030204" pitchFamily="18" charset="0"/>
                                </a:rPr>
                                <m:t>𝑑𝑒𝑟𝑒𝑐h𝑎</m:t>
                              </m:r>
                              <m:r>
                                <a:rPr lang="es-MX" i="1">
                                  <a:latin typeface="Cambria Math" panose="02040503050406030204" pitchFamily="18" charset="0"/>
                                </a:rPr>
                                <m:t> </m:t>
                              </m:r>
                              <m:r>
                                <a:rPr lang="es-MX" i="1">
                                  <a:latin typeface="Cambria Math" panose="02040503050406030204" pitchFamily="18" charset="0"/>
                                </a:rPr>
                                <m:t>𝑑𝑒</m:t>
                              </m:r>
                              <m:r>
                                <a:rPr lang="es-MX" i="1">
                                  <a:latin typeface="Cambria Math" panose="02040503050406030204" pitchFamily="18" charset="0"/>
                                </a:rPr>
                                <m:t> </m:t>
                              </m:r>
                              <m:r>
                                <a:rPr lang="es-MX" i="1">
                                  <a:latin typeface="Cambria Math" panose="02040503050406030204" pitchFamily="18" charset="0"/>
                                </a:rPr>
                                <m:t>𝑥</m:t>
                              </m:r>
                              <m:r>
                                <a:rPr lang="es-MX" i="1">
                                  <a:latin typeface="Cambria Math" panose="02040503050406030204" pitchFamily="18" charset="0"/>
                                </a:rPr>
                                <m:t>−0.5</m:t>
                              </m:r>
                            </m:e>
                          </m:eqArr>
                        </m:e>
                      </m:d>
                      <m:r>
                        <a:rPr lang="es-MX" i="1">
                          <a:latin typeface="Cambria Math" panose="02040503050406030204" pitchFamily="18" charset="0"/>
                        </a:rPr>
                        <m:t>=</m:t>
                      </m:r>
                      <m:r>
                        <a:rPr lang="es-MX" i="1">
                          <a:latin typeface="Cambria Math" panose="02040503050406030204" pitchFamily="18" charset="0"/>
                        </a:rPr>
                        <m:t>𝑃</m:t>
                      </m:r>
                      <m:d>
                        <m:dPr>
                          <m:ctrlPr>
                            <a:rPr lang="es-MX" i="1">
                              <a:latin typeface="Cambria Math" panose="02040503050406030204" pitchFamily="18" charset="0"/>
                            </a:rPr>
                          </m:ctrlPr>
                        </m:dPr>
                        <m:e>
                          <m:f>
                            <m:fPr>
                              <m:ctrlPr>
                                <a:rPr lang="es-MX" i="1">
                                  <a:latin typeface="Cambria Math" panose="02040503050406030204" pitchFamily="18" charset="0"/>
                                </a:rPr>
                              </m:ctrlPr>
                            </m:fPr>
                            <m:num>
                              <m:r>
                                <a:rPr lang="es-MX" i="1">
                                  <a:latin typeface="Cambria Math" panose="02040503050406030204" pitchFamily="18" charset="0"/>
                                </a:rPr>
                                <m:t>𝑥</m:t>
                              </m:r>
                              <m:r>
                                <a:rPr lang="es-MX" i="1">
                                  <a:latin typeface="Cambria Math" panose="02040503050406030204" pitchFamily="18" charset="0"/>
                                </a:rPr>
                                <m:t>−0.5−</m:t>
                              </m:r>
                              <m:r>
                                <a:rPr lang="es-MX" i="1">
                                  <a:latin typeface="Cambria Math" panose="02040503050406030204" pitchFamily="18" charset="0"/>
                                </a:rPr>
                                <m:t>𝑛𝑝</m:t>
                              </m:r>
                            </m:num>
                            <m:den>
                              <m:rad>
                                <m:radPr>
                                  <m:degHide m:val="on"/>
                                  <m:ctrlPr>
                                    <a:rPr lang="es-MX" i="1">
                                      <a:latin typeface="Cambria Math" panose="02040503050406030204" pitchFamily="18" charset="0"/>
                                    </a:rPr>
                                  </m:ctrlPr>
                                </m:radPr>
                                <m:deg/>
                                <m:e>
                                  <m:r>
                                    <a:rPr lang="es-MX" i="1">
                                      <a:latin typeface="Cambria Math" panose="02040503050406030204" pitchFamily="18" charset="0"/>
                                    </a:rPr>
                                    <m:t>𝑛𝑝𝑞</m:t>
                                  </m:r>
                                </m:e>
                              </m:rad>
                            </m:den>
                          </m:f>
                        </m:e>
                      </m:d>
                    </m:oMath>
                  </m:oMathPara>
                </a14:m>
                <a:endParaRPr lang="es-MX" dirty="0"/>
              </a:p>
            </p:txBody>
          </p:sp>
        </mc:Choice>
        <mc:Fallback xmlns="">
          <p:sp>
            <p:nvSpPr>
              <p:cNvPr id="5" name="CuadroTexto 4"/>
              <p:cNvSpPr txBox="1">
                <a:spLocks noRot="1" noChangeAspect="1" noMove="1" noResize="1" noEditPoints="1" noAdjustHandles="1" noChangeArrowheads="1" noChangeShapeType="1" noTextEdit="1"/>
              </p:cNvSpPr>
              <p:nvPr/>
            </p:nvSpPr>
            <p:spPr>
              <a:xfrm>
                <a:off x="1867762" y="4657718"/>
                <a:ext cx="7990777" cy="714683"/>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CuadroTexto 5"/>
              <p:cNvSpPr txBox="1"/>
              <p:nvPr/>
            </p:nvSpPr>
            <p:spPr>
              <a:xfrm>
                <a:off x="1968023" y="5820952"/>
                <a:ext cx="7990777"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𝑃</m:t>
                      </m:r>
                      <m:d>
                        <m:dPr>
                          <m:ctrlPr>
                            <a:rPr lang="es-MX" i="1">
                              <a:latin typeface="Cambria Math" panose="02040503050406030204" pitchFamily="18" charset="0"/>
                            </a:rPr>
                          </m:ctrlPr>
                        </m:dPr>
                        <m:e>
                          <m:r>
                            <a:rPr lang="es-MX" i="1">
                              <a:latin typeface="Cambria Math" panose="02040503050406030204" pitchFamily="18" charset="0"/>
                            </a:rPr>
                            <m:t>𝑋</m:t>
                          </m:r>
                          <m:r>
                            <a:rPr lang="es-MX" i="1">
                              <a:latin typeface="Cambria Math" panose="02040503050406030204" pitchFamily="18" charset="0"/>
                            </a:rPr>
                            <m:t>&gt;</m:t>
                          </m:r>
                          <m:r>
                            <a:rPr lang="es-MX" i="1">
                              <a:latin typeface="Cambria Math" panose="02040503050406030204" pitchFamily="18" charset="0"/>
                            </a:rPr>
                            <m:t>𝑥</m:t>
                          </m:r>
                        </m:e>
                      </m:d>
                      <m:r>
                        <a:rPr lang="es-MX" i="1">
                          <a:latin typeface="Cambria Math" panose="02040503050406030204" pitchFamily="18" charset="0"/>
                        </a:rPr>
                        <m:t>=</m:t>
                      </m:r>
                      <m:r>
                        <a:rPr lang="es-MX" i="1">
                          <a:latin typeface="Cambria Math" panose="02040503050406030204" pitchFamily="18" charset="0"/>
                        </a:rPr>
                        <m:t>𝐵</m:t>
                      </m:r>
                      <m:d>
                        <m:dPr>
                          <m:ctrlPr>
                            <a:rPr lang="es-MX" i="1">
                              <a:latin typeface="Cambria Math" panose="02040503050406030204" pitchFamily="18" charset="0"/>
                            </a:rPr>
                          </m:ctrlPr>
                        </m:dPr>
                        <m:e>
                          <m:r>
                            <a:rPr lang="es-MX" i="1">
                              <a:latin typeface="Cambria Math" panose="02040503050406030204" pitchFamily="18" charset="0"/>
                            </a:rPr>
                            <m:t>𝑛</m:t>
                          </m:r>
                          <m:r>
                            <a:rPr lang="es-MX" i="1">
                              <a:latin typeface="Cambria Math" panose="02040503050406030204" pitchFamily="18" charset="0"/>
                            </a:rPr>
                            <m:t>,</m:t>
                          </m:r>
                          <m:r>
                            <a:rPr lang="es-MX" i="1">
                              <a:latin typeface="Cambria Math" panose="02040503050406030204" pitchFamily="18" charset="0"/>
                            </a:rPr>
                            <m:t>𝑝</m:t>
                          </m:r>
                        </m:e>
                      </m:d>
                      <m:r>
                        <a:rPr lang="es-MX" i="1">
                          <a:latin typeface="Cambria Math" panose="02040503050406030204" pitchFamily="18" charset="0"/>
                        </a:rPr>
                        <m:t>≈</m:t>
                      </m:r>
                      <m:d>
                        <m:dPr>
                          <m:ctrlPr>
                            <a:rPr lang="es-MX" i="1">
                              <a:latin typeface="Cambria Math" panose="02040503050406030204" pitchFamily="18" charset="0"/>
                            </a:rPr>
                          </m:ctrlPr>
                        </m:dPr>
                        <m:e>
                          <m:eqArr>
                            <m:eqArrPr>
                              <m:ctrlPr>
                                <a:rPr lang="es-MX" i="1">
                                  <a:latin typeface="Cambria Math" panose="02040503050406030204" pitchFamily="18" charset="0"/>
                                </a:rPr>
                              </m:ctrlPr>
                            </m:eqArrPr>
                            <m:e>
                              <m:r>
                                <a:rPr lang="es-MX" i="1">
                                  <a:latin typeface="Cambria Math" panose="02040503050406030204" pitchFamily="18" charset="0"/>
                                </a:rPr>
                                <m:t>á</m:t>
                              </m:r>
                              <m:r>
                                <a:rPr lang="es-MX" i="1">
                                  <a:latin typeface="Cambria Math" panose="02040503050406030204" pitchFamily="18" charset="0"/>
                                </a:rPr>
                                <m:t>𝑟𝑒𝑎</m:t>
                              </m:r>
                              <m:r>
                                <a:rPr lang="es-MX" i="1">
                                  <a:latin typeface="Cambria Math" panose="02040503050406030204" pitchFamily="18" charset="0"/>
                                </a:rPr>
                                <m:t> </m:t>
                              </m:r>
                              <m:r>
                                <a:rPr lang="es-MX" i="1">
                                  <a:latin typeface="Cambria Math" panose="02040503050406030204" pitchFamily="18" charset="0"/>
                                </a:rPr>
                                <m:t>𝑏𝑎𝑗𝑜</m:t>
                              </m:r>
                              <m:r>
                                <a:rPr lang="es-MX" i="1">
                                  <a:latin typeface="Cambria Math" panose="02040503050406030204" pitchFamily="18" charset="0"/>
                                </a:rPr>
                                <m:t> </m:t>
                              </m:r>
                              <m:r>
                                <a:rPr lang="es-MX" i="1">
                                  <a:latin typeface="Cambria Math" panose="02040503050406030204" pitchFamily="18" charset="0"/>
                                </a:rPr>
                                <m:t>𝑙𝑎</m:t>
                              </m:r>
                              <m:r>
                                <a:rPr lang="es-MX" i="1">
                                  <a:latin typeface="Cambria Math" panose="02040503050406030204" pitchFamily="18" charset="0"/>
                                </a:rPr>
                                <m:t> </m:t>
                              </m:r>
                              <m:r>
                                <a:rPr lang="es-MX" i="1">
                                  <a:latin typeface="Cambria Math" panose="02040503050406030204" pitchFamily="18" charset="0"/>
                                </a:rPr>
                                <m:t>𝑐𝑢𝑟𝑣𝑎</m:t>
                              </m:r>
                              <m:r>
                                <a:rPr lang="es-MX" i="1">
                                  <a:latin typeface="Cambria Math" panose="02040503050406030204" pitchFamily="18" charset="0"/>
                                </a:rPr>
                                <m:t> </m:t>
                              </m:r>
                              <m:r>
                                <a:rPr lang="es-MX" i="1">
                                  <a:latin typeface="Cambria Math" panose="02040503050406030204" pitchFamily="18" charset="0"/>
                                </a:rPr>
                                <m:t>𝑑𝑒</m:t>
                              </m:r>
                              <m:r>
                                <a:rPr lang="es-MX" i="1">
                                  <a:latin typeface="Cambria Math" panose="02040503050406030204" pitchFamily="18" charset="0"/>
                                </a:rPr>
                                <m:t> </m:t>
                              </m:r>
                              <m:r>
                                <a:rPr lang="es-MX" i="1">
                                  <a:latin typeface="Cambria Math" panose="02040503050406030204" pitchFamily="18" charset="0"/>
                                </a:rPr>
                                <m:t>𝑙𝑎</m:t>
                              </m:r>
                              <m:r>
                                <a:rPr lang="es-MX" i="1">
                                  <a:latin typeface="Cambria Math" panose="02040503050406030204" pitchFamily="18" charset="0"/>
                                </a:rPr>
                                <m:t> </m:t>
                              </m:r>
                              <m:r>
                                <a:rPr lang="es-MX" i="1">
                                  <a:latin typeface="Cambria Math" panose="02040503050406030204" pitchFamily="18" charset="0"/>
                                </a:rPr>
                                <m:t>𝑛𝑜𝑟𝑚𝑎𝑙</m:t>
                              </m:r>
                            </m:e>
                            <m:e>
                              <m:r>
                                <a:rPr lang="es-MX" i="1">
                                  <a:latin typeface="Cambria Math" panose="02040503050406030204" pitchFamily="18" charset="0"/>
                                </a:rPr>
                                <m:t>𝑎</m:t>
                              </m:r>
                              <m:r>
                                <a:rPr lang="es-MX" i="1">
                                  <a:latin typeface="Cambria Math" panose="02040503050406030204" pitchFamily="18" charset="0"/>
                                </a:rPr>
                                <m:t> </m:t>
                              </m:r>
                              <m:r>
                                <a:rPr lang="es-MX" i="1">
                                  <a:latin typeface="Cambria Math" panose="02040503050406030204" pitchFamily="18" charset="0"/>
                                </a:rPr>
                                <m:t>𝑙𝑎</m:t>
                              </m:r>
                              <m:r>
                                <a:rPr lang="es-MX" i="1">
                                  <a:latin typeface="Cambria Math" panose="02040503050406030204" pitchFamily="18" charset="0"/>
                                </a:rPr>
                                <m:t> </m:t>
                              </m:r>
                              <m:r>
                                <a:rPr lang="es-MX" i="1">
                                  <a:latin typeface="Cambria Math" panose="02040503050406030204" pitchFamily="18" charset="0"/>
                                </a:rPr>
                                <m:t>𝑑𝑒𝑟𝑒𝑐h𝑎</m:t>
                              </m:r>
                              <m:r>
                                <a:rPr lang="es-MX" i="1">
                                  <a:latin typeface="Cambria Math" panose="02040503050406030204" pitchFamily="18" charset="0"/>
                                </a:rPr>
                                <m:t> </m:t>
                              </m:r>
                              <m:r>
                                <a:rPr lang="es-MX" i="1">
                                  <a:latin typeface="Cambria Math" panose="02040503050406030204" pitchFamily="18" charset="0"/>
                                </a:rPr>
                                <m:t>𝑑𝑒</m:t>
                              </m:r>
                              <m:r>
                                <a:rPr lang="es-MX" i="1">
                                  <a:latin typeface="Cambria Math" panose="02040503050406030204" pitchFamily="18" charset="0"/>
                                </a:rPr>
                                <m:t> </m:t>
                              </m:r>
                              <m:r>
                                <a:rPr lang="es-MX" i="1">
                                  <a:latin typeface="Cambria Math" panose="02040503050406030204" pitchFamily="18" charset="0"/>
                                </a:rPr>
                                <m:t>𝑥</m:t>
                              </m:r>
                              <m:r>
                                <a:rPr lang="es-MX" i="1">
                                  <a:latin typeface="Cambria Math" panose="02040503050406030204" pitchFamily="18" charset="0"/>
                                </a:rPr>
                                <m:t>+0.5</m:t>
                              </m:r>
                            </m:e>
                          </m:eqArr>
                        </m:e>
                      </m:d>
                      <m:r>
                        <a:rPr lang="es-MX" i="1">
                          <a:latin typeface="Cambria Math" panose="02040503050406030204" pitchFamily="18" charset="0"/>
                        </a:rPr>
                        <m:t>=</m:t>
                      </m:r>
                      <m:r>
                        <a:rPr lang="es-MX" i="1">
                          <a:latin typeface="Cambria Math" panose="02040503050406030204" pitchFamily="18" charset="0"/>
                        </a:rPr>
                        <m:t>𝑃</m:t>
                      </m:r>
                      <m:d>
                        <m:dPr>
                          <m:ctrlPr>
                            <a:rPr lang="es-MX" i="1">
                              <a:latin typeface="Cambria Math" panose="02040503050406030204" pitchFamily="18" charset="0"/>
                            </a:rPr>
                          </m:ctrlPr>
                        </m:dPr>
                        <m:e>
                          <m:f>
                            <m:fPr>
                              <m:ctrlPr>
                                <a:rPr lang="es-MX" i="1">
                                  <a:latin typeface="Cambria Math" panose="02040503050406030204" pitchFamily="18" charset="0"/>
                                </a:rPr>
                              </m:ctrlPr>
                            </m:fPr>
                            <m:num>
                              <m:r>
                                <a:rPr lang="es-MX" i="1">
                                  <a:latin typeface="Cambria Math" panose="02040503050406030204" pitchFamily="18" charset="0"/>
                                </a:rPr>
                                <m:t>𝑥</m:t>
                              </m:r>
                              <m:r>
                                <a:rPr lang="es-MX" i="1">
                                  <a:latin typeface="Cambria Math" panose="02040503050406030204" pitchFamily="18" charset="0"/>
                                </a:rPr>
                                <m:t>+0.5−</m:t>
                              </m:r>
                              <m:r>
                                <a:rPr lang="es-MX" i="1">
                                  <a:latin typeface="Cambria Math" panose="02040503050406030204" pitchFamily="18" charset="0"/>
                                </a:rPr>
                                <m:t>𝑛𝑝</m:t>
                              </m:r>
                            </m:num>
                            <m:den>
                              <m:rad>
                                <m:radPr>
                                  <m:degHide m:val="on"/>
                                  <m:ctrlPr>
                                    <a:rPr lang="es-MX" i="1">
                                      <a:latin typeface="Cambria Math" panose="02040503050406030204" pitchFamily="18" charset="0"/>
                                    </a:rPr>
                                  </m:ctrlPr>
                                </m:radPr>
                                <m:deg/>
                                <m:e>
                                  <m:r>
                                    <a:rPr lang="es-MX" i="1">
                                      <a:latin typeface="Cambria Math" panose="02040503050406030204" pitchFamily="18" charset="0"/>
                                    </a:rPr>
                                    <m:t>𝑛𝑝𝑞</m:t>
                                  </m:r>
                                </m:e>
                              </m:rad>
                            </m:den>
                          </m:f>
                        </m:e>
                      </m:d>
                    </m:oMath>
                  </m:oMathPara>
                </a14:m>
                <a:endParaRPr lang="es-MX" dirty="0"/>
              </a:p>
            </p:txBody>
          </p:sp>
        </mc:Choice>
        <mc:Fallback xmlns="">
          <p:sp>
            <p:nvSpPr>
              <p:cNvPr id="6" name="CuadroTexto 5"/>
              <p:cNvSpPr txBox="1">
                <a:spLocks noRot="1" noChangeAspect="1" noMove="1" noResize="1" noEditPoints="1" noAdjustHandles="1" noChangeArrowheads="1" noChangeShapeType="1" noTextEdit="1"/>
              </p:cNvSpPr>
              <p:nvPr/>
            </p:nvSpPr>
            <p:spPr>
              <a:xfrm>
                <a:off x="1968023" y="5820952"/>
                <a:ext cx="7990777" cy="714683"/>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CuadroTexto 6"/>
              <p:cNvSpPr txBox="1"/>
              <p:nvPr/>
            </p:nvSpPr>
            <p:spPr>
              <a:xfrm>
                <a:off x="1867762" y="3457165"/>
                <a:ext cx="7990777"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𝑃</m:t>
                      </m:r>
                      <m:d>
                        <m:dPr>
                          <m:ctrlPr>
                            <a:rPr lang="es-MX" i="1">
                              <a:latin typeface="Cambria Math" panose="02040503050406030204" pitchFamily="18" charset="0"/>
                            </a:rPr>
                          </m:ctrlPr>
                        </m:dPr>
                        <m:e>
                          <m:r>
                            <a:rPr lang="es-MX" i="1">
                              <a:latin typeface="Cambria Math" panose="02040503050406030204" pitchFamily="18" charset="0"/>
                            </a:rPr>
                            <m:t>𝑋</m:t>
                          </m:r>
                          <m:r>
                            <a:rPr lang="es-MX" i="1">
                              <a:latin typeface="Cambria Math" panose="02040503050406030204" pitchFamily="18" charset="0"/>
                            </a:rPr>
                            <m:t>&lt;</m:t>
                          </m:r>
                          <m:r>
                            <a:rPr lang="es-MX" i="1">
                              <a:latin typeface="Cambria Math" panose="02040503050406030204" pitchFamily="18" charset="0"/>
                            </a:rPr>
                            <m:t>𝑥</m:t>
                          </m:r>
                        </m:e>
                      </m:d>
                      <m:r>
                        <a:rPr lang="es-MX" i="1">
                          <a:latin typeface="Cambria Math" panose="02040503050406030204" pitchFamily="18" charset="0"/>
                        </a:rPr>
                        <m:t>=</m:t>
                      </m:r>
                      <m:r>
                        <a:rPr lang="es-MX" i="1">
                          <a:latin typeface="Cambria Math" panose="02040503050406030204" pitchFamily="18" charset="0"/>
                        </a:rPr>
                        <m:t>𝐵</m:t>
                      </m:r>
                      <m:d>
                        <m:dPr>
                          <m:ctrlPr>
                            <a:rPr lang="es-MX" i="1">
                              <a:latin typeface="Cambria Math" panose="02040503050406030204" pitchFamily="18" charset="0"/>
                            </a:rPr>
                          </m:ctrlPr>
                        </m:dPr>
                        <m:e>
                          <m:r>
                            <a:rPr lang="es-MX" i="1">
                              <a:latin typeface="Cambria Math" panose="02040503050406030204" pitchFamily="18" charset="0"/>
                            </a:rPr>
                            <m:t>𝑛</m:t>
                          </m:r>
                          <m:r>
                            <a:rPr lang="es-MX" i="1">
                              <a:latin typeface="Cambria Math" panose="02040503050406030204" pitchFamily="18" charset="0"/>
                            </a:rPr>
                            <m:t>,</m:t>
                          </m:r>
                          <m:r>
                            <a:rPr lang="es-MX" i="1">
                              <a:latin typeface="Cambria Math" panose="02040503050406030204" pitchFamily="18" charset="0"/>
                            </a:rPr>
                            <m:t>𝑝</m:t>
                          </m:r>
                        </m:e>
                      </m:d>
                      <m:r>
                        <a:rPr lang="es-MX" i="1">
                          <a:latin typeface="Cambria Math" panose="02040503050406030204" pitchFamily="18" charset="0"/>
                        </a:rPr>
                        <m:t>≈</m:t>
                      </m:r>
                      <m:d>
                        <m:dPr>
                          <m:ctrlPr>
                            <a:rPr lang="es-MX" i="1">
                              <a:latin typeface="Cambria Math" panose="02040503050406030204" pitchFamily="18" charset="0"/>
                            </a:rPr>
                          </m:ctrlPr>
                        </m:dPr>
                        <m:e>
                          <m:eqArr>
                            <m:eqArrPr>
                              <m:ctrlPr>
                                <a:rPr lang="es-MX" i="1">
                                  <a:latin typeface="Cambria Math" panose="02040503050406030204" pitchFamily="18" charset="0"/>
                                </a:rPr>
                              </m:ctrlPr>
                            </m:eqArrPr>
                            <m:e>
                              <m:r>
                                <a:rPr lang="es-MX" i="1">
                                  <a:latin typeface="Cambria Math" panose="02040503050406030204" pitchFamily="18" charset="0"/>
                                </a:rPr>
                                <m:t>á</m:t>
                              </m:r>
                              <m:r>
                                <a:rPr lang="es-MX" i="1">
                                  <a:latin typeface="Cambria Math" panose="02040503050406030204" pitchFamily="18" charset="0"/>
                                </a:rPr>
                                <m:t>𝑟𝑒𝑎</m:t>
                              </m:r>
                              <m:r>
                                <a:rPr lang="es-MX" i="1">
                                  <a:latin typeface="Cambria Math" panose="02040503050406030204" pitchFamily="18" charset="0"/>
                                </a:rPr>
                                <m:t> </m:t>
                              </m:r>
                              <m:r>
                                <a:rPr lang="es-MX" i="1">
                                  <a:latin typeface="Cambria Math" panose="02040503050406030204" pitchFamily="18" charset="0"/>
                                </a:rPr>
                                <m:t>𝑏𝑎𝑗𝑜</m:t>
                              </m:r>
                              <m:r>
                                <a:rPr lang="es-MX" i="1">
                                  <a:latin typeface="Cambria Math" panose="02040503050406030204" pitchFamily="18" charset="0"/>
                                </a:rPr>
                                <m:t> </m:t>
                              </m:r>
                              <m:r>
                                <a:rPr lang="es-MX" i="1">
                                  <a:latin typeface="Cambria Math" panose="02040503050406030204" pitchFamily="18" charset="0"/>
                                </a:rPr>
                                <m:t>𝑙𝑎</m:t>
                              </m:r>
                              <m:r>
                                <a:rPr lang="es-MX" i="1">
                                  <a:latin typeface="Cambria Math" panose="02040503050406030204" pitchFamily="18" charset="0"/>
                                </a:rPr>
                                <m:t> </m:t>
                              </m:r>
                              <m:r>
                                <a:rPr lang="es-MX" i="1">
                                  <a:latin typeface="Cambria Math" panose="02040503050406030204" pitchFamily="18" charset="0"/>
                                </a:rPr>
                                <m:t>𝑐𝑢𝑟𝑣𝑎</m:t>
                              </m:r>
                              <m:r>
                                <a:rPr lang="es-MX" i="1">
                                  <a:latin typeface="Cambria Math" panose="02040503050406030204" pitchFamily="18" charset="0"/>
                                </a:rPr>
                                <m:t> </m:t>
                              </m:r>
                              <m:r>
                                <a:rPr lang="es-MX" i="1">
                                  <a:latin typeface="Cambria Math" panose="02040503050406030204" pitchFamily="18" charset="0"/>
                                </a:rPr>
                                <m:t>𝑑𝑒</m:t>
                              </m:r>
                              <m:r>
                                <a:rPr lang="es-MX" i="1">
                                  <a:latin typeface="Cambria Math" panose="02040503050406030204" pitchFamily="18" charset="0"/>
                                </a:rPr>
                                <m:t> </m:t>
                              </m:r>
                              <m:r>
                                <a:rPr lang="es-MX" i="1">
                                  <a:latin typeface="Cambria Math" panose="02040503050406030204" pitchFamily="18" charset="0"/>
                                </a:rPr>
                                <m:t>𝑙𝑎</m:t>
                              </m:r>
                              <m:r>
                                <a:rPr lang="es-MX" i="1">
                                  <a:latin typeface="Cambria Math" panose="02040503050406030204" pitchFamily="18" charset="0"/>
                                </a:rPr>
                                <m:t> </m:t>
                              </m:r>
                              <m:r>
                                <a:rPr lang="es-MX" i="1">
                                  <a:latin typeface="Cambria Math" panose="02040503050406030204" pitchFamily="18" charset="0"/>
                                </a:rPr>
                                <m:t>𝑛𝑜𝑟𝑚𝑎𝑙</m:t>
                              </m:r>
                            </m:e>
                            <m:e>
                              <m:r>
                                <a:rPr lang="es-MX" i="1">
                                  <a:latin typeface="Cambria Math" panose="02040503050406030204" pitchFamily="18" charset="0"/>
                                </a:rPr>
                                <m:t>𝑎</m:t>
                              </m:r>
                              <m:r>
                                <a:rPr lang="es-MX" i="1">
                                  <a:latin typeface="Cambria Math" panose="02040503050406030204" pitchFamily="18" charset="0"/>
                                </a:rPr>
                                <m:t> </m:t>
                              </m:r>
                              <m:r>
                                <a:rPr lang="es-MX" i="1">
                                  <a:latin typeface="Cambria Math" panose="02040503050406030204" pitchFamily="18" charset="0"/>
                                </a:rPr>
                                <m:t>𝑙𝑎</m:t>
                              </m:r>
                              <m:r>
                                <a:rPr lang="es-MX" i="1">
                                  <a:latin typeface="Cambria Math" panose="02040503050406030204" pitchFamily="18" charset="0"/>
                                </a:rPr>
                                <m:t> </m:t>
                              </m:r>
                              <m:r>
                                <a:rPr lang="es-MX" i="1">
                                  <a:latin typeface="Cambria Math" panose="02040503050406030204" pitchFamily="18" charset="0"/>
                                </a:rPr>
                                <m:t>𝑖𝑧𝑞𝑢𝑖𝑒𝑟𝑑𝑎</m:t>
                              </m:r>
                              <m:r>
                                <a:rPr lang="es-MX" i="1">
                                  <a:latin typeface="Cambria Math" panose="02040503050406030204" pitchFamily="18" charset="0"/>
                                </a:rPr>
                                <m:t> </m:t>
                              </m:r>
                              <m:r>
                                <a:rPr lang="es-MX" i="1">
                                  <a:latin typeface="Cambria Math" panose="02040503050406030204" pitchFamily="18" charset="0"/>
                                </a:rPr>
                                <m:t>𝑑𝑒</m:t>
                              </m:r>
                              <m:r>
                                <a:rPr lang="es-MX" i="1">
                                  <a:latin typeface="Cambria Math" panose="02040503050406030204" pitchFamily="18" charset="0"/>
                                </a:rPr>
                                <m:t> </m:t>
                              </m:r>
                              <m:r>
                                <a:rPr lang="es-MX" i="1">
                                  <a:latin typeface="Cambria Math" panose="02040503050406030204" pitchFamily="18" charset="0"/>
                                </a:rPr>
                                <m:t>𝑥</m:t>
                              </m:r>
                              <m:r>
                                <a:rPr lang="es-MX" i="1">
                                  <a:latin typeface="Cambria Math" panose="02040503050406030204" pitchFamily="18" charset="0"/>
                                </a:rPr>
                                <m:t>−0.5</m:t>
                              </m:r>
                            </m:e>
                          </m:eqArr>
                        </m:e>
                      </m:d>
                      <m:r>
                        <a:rPr lang="es-MX" i="1">
                          <a:latin typeface="Cambria Math" panose="02040503050406030204" pitchFamily="18" charset="0"/>
                        </a:rPr>
                        <m:t>=</m:t>
                      </m:r>
                      <m:r>
                        <a:rPr lang="es-MX" i="1">
                          <a:latin typeface="Cambria Math" panose="02040503050406030204" pitchFamily="18" charset="0"/>
                        </a:rPr>
                        <m:t>𝑃</m:t>
                      </m:r>
                      <m:d>
                        <m:dPr>
                          <m:ctrlPr>
                            <a:rPr lang="es-MX" i="1">
                              <a:latin typeface="Cambria Math" panose="02040503050406030204" pitchFamily="18" charset="0"/>
                            </a:rPr>
                          </m:ctrlPr>
                        </m:dPr>
                        <m:e>
                          <m:f>
                            <m:fPr>
                              <m:ctrlPr>
                                <a:rPr lang="es-MX" i="1">
                                  <a:latin typeface="Cambria Math" panose="02040503050406030204" pitchFamily="18" charset="0"/>
                                </a:rPr>
                              </m:ctrlPr>
                            </m:fPr>
                            <m:num>
                              <m:r>
                                <a:rPr lang="es-MX" i="1">
                                  <a:latin typeface="Cambria Math" panose="02040503050406030204" pitchFamily="18" charset="0"/>
                                </a:rPr>
                                <m:t>𝑥</m:t>
                              </m:r>
                              <m:r>
                                <a:rPr lang="es-MX" i="1">
                                  <a:latin typeface="Cambria Math" panose="02040503050406030204" pitchFamily="18" charset="0"/>
                                </a:rPr>
                                <m:t>−0.5−</m:t>
                              </m:r>
                              <m:r>
                                <a:rPr lang="es-MX" i="1">
                                  <a:latin typeface="Cambria Math" panose="02040503050406030204" pitchFamily="18" charset="0"/>
                                </a:rPr>
                                <m:t>𝑛𝑝</m:t>
                              </m:r>
                            </m:num>
                            <m:den>
                              <m:rad>
                                <m:radPr>
                                  <m:degHide m:val="on"/>
                                  <m:ctrlPr>
                                    <a:rPr lang="es-MX" i="1">
                                      <a:latin typeface="Cambria Math" panose="02040503050406030204" pitchFamily="18" charset="0"/>
                                    </a:rPr>
                                  </m:ctrlPr>
                                </m:radPr>
                                <m:deg/>
                                <m:e>
                                  <m:r>
                                    <a:rPr lang="es-MX" i="1">
                                      <a:latin typeface="Cambria Math" panose="02040503050406030204" pitchFamily="18" charset="0"/>
                                    </a:rPr>
                                    <m:t>𝑛𝑝𝑞</m:t>
                                  </m:r>
                                </m:e>
                              </m:rad>
                            </m:den>
                          </m:f>
                        </m:e>
                      </m:d>
                    </m:oMath>
                  </m:oMathPara>
                </a14:m>
                <a:endParaRPr lang="es-MX" dirty="0"/>
              </a:p>
            </p:txBody>
          </p:sp>
        </mc:Choice>
        <mc:Fallback xmlns="">
          <p:sp>
            <p:nvSpPr>
              <p:cNvPr id="7" name="CuadroTexto 6"/>
              <p:cNvSpPr txBox="1">
                <a:spLocks noRot="1" noChangeAspect="1" noMove="1" noResize="1" noEditPoints="1" noAdjustHandles="1" noChangeArrowheads="1" noChangeShapeType="1" noTextEdit="1"/>
              </p:cNvSpPr>
              <p:nvPr/>
            </p:nvSpPr>
            <p:spPr>
              <a:xfrm>
                <a:off x="1867762" y="3457165"/>
                <a:ext cx="7990777" cy="714683"/>
              </a:xfrm>
              <a:prstGeom prst="rect">
                <a:avLst/>
              </a:prstGeom>
              <a:blipFill>
                <a:blip r:embed="rId6"/>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0387540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1847850" y="3187700"/>
            <a:ext cx="8459788"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010" tIns="152352" bIns="38088" anchor="ctr">
            <a:spAutoFit/>
          </a:bodyPr>
          <a:lstStyle>
            <a:lvl1pPr marL="342900" indent="-342900" eaLnBrk="0" hangingPunct="0">
              <a:spcBef>
                <a:spcPts val="300"/>
              </a:spcBef>
              <a:buClr>
                <a:srgbClr val="A04DA3"/>
              </a:buClr>
              <a:buFont typeface="Georgia" pitchFamily="18" charset="0"/>
              <a:buChar char="•"/>
              <a:defRPr sz="2800">
                <a:solidFill>
                  <a:schemeClr val="tx1"/>
                </a:solidFill>
                <a:latin typeface="Georgia" pitchFamily="18" charset="0"/>
              </a:defRPr>
            </a:lvl1pPr>
            <a:lvl2pPr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lvl="1" algn="just" eaLnBrk="1" hangingPunct="1">
              <a:spcBef>
                <a:spcPct val="0"/>
              </a:spcBef>
              <a:buClrTx/>
              <a:buFontTx/>
              <a:buNone/>
            </a:pPr>
            <a:endParaRPr lang="es-ES" altLang="es-MX" sz="2800">
              <a:solidFill>
                <a:schemeClr val="tx1"/>
              </a:solidFill>
              <a:latin typeface="Comic Sans MS" pitchFamily="66" charset="0"/>
            </a:endParaRPr>
          </a:p>
        </p:txBody>
      </p:sp>
      <p:sp>
        <p:nvSpPr>
          <p:cNvPr id="44035" name="Rectangle 4"/>
          <p:cNvSpPr>
            <a:spLocks noChangeArrowheads="1"/>
          </p:cNvSpPr>
          <p:nvPr/>
        </p:nvSpPr>
        <p:spPr bwMode="auto">
          <a:xfrm>
            <a:off x="1524001" y="299117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endParaRPr lang="es-MX" altLang="es-MX">
              <a:latin typeface="Comic Sans MS" pitchFamily="66" charset="0"/>
            </a:endParaRPr>
          </a:p>
        </p:txBody>
      </p:sp>
      <p:pic>
        <p:nvPicPr>
          <p:cNvPr id="44037"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t="12243" r="6202"/>
          <a:stretch/>
        </p:blipFill>
        <p:spPr bwMode="auto">
          <a:xfrm>
            <a:off x="1435927" y="2717806"/>
            <a:ext cx="3697631" cy="345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2382" r="6303"/>
          <a:stretch/>
        </p:blipFill>
        <p:spPr bwMode="auto">
          <a:xfrm>
            <a:off x="6588011" y="2717806"/>
            <a:ext cx="3719627" cy="347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1 CuadroTexto"/>
          <p:cNvSpPr txBox="1">
            <a:spLocks noChangeArrowheads="1"/>
          </p:cNvSpPr>
          <p:nvPr/>
        </p:nvSpPr>
        <p:spPr bwMode="auto">
          <a:xfrm>
            <a:off x="7393751" y="1972616"/>
            <a:ext cx="299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s-MX" altLang="es-MX" sz="2400" dirty="0">
                <a:latin typeface="Bookman Old Style" pitchFamily="18" charset="0"/>
              </a:rPr>
              <a:t>n = 10,   p = 0.5</a:t>
            </a:r>
          </a:p>
        </p:txBody>
      </p:sp>
      <p:sp>
        <p:nvSpPr>
          <p:cNvPr id="8" name="1 CuadroTexto"/>
          <p:cNvSpPr txBox="1">
            <a:spLocks noChangeArrowheads="1"/>
          </p:cNvSpPr>
          <p:nvPr/>
        </p:nvSpPr>
        <p:spPr bwMode="auto">
          <a:xfrm>
            <a:off x="2378425" y="1972617"/>
            <a:ext cx="299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s-MX" altLang="es-MX" sz="2400" dirty="0">
                <a:latin typeface="Bookman Old Style" pitchFamily="18" charset="0"/>
              </a:rPr>
              <a:t>n = 2,   p = 0.5</a:t>
            </a:r>
          </a:p>
        </p:txBody>
      </p:sp>
      <p:sp>
        <p:nvSpPr>
          <p:cNvPr id="2" name="Título 1"/>
          <p:cNvSpPr>
            <a:spLocks noGrp="1"/>
          </p:cNvSpPr>
          <p:nvPr>
            <p:ph type="title"/>
          </p:nvPr>
        </p:nvSpPr>
        <p:spPr>
          <a:xfrm>
            <a:off x="758952" y="251769"/>
            <a:ext cx="11073384" cy="1485900"/>
          </a:xfrm>
        </p:spPr>
        <p:txBody>
          <a:bodyPr>
            <a:normAutofit/>
          </a:bodyPr>
          <a:lstStyle/>
          <a:p>
            <a:pPr algn="ctr"/>
            <a:r>
              <a:rPr lang="es-MX" altLang="es-MX" sz="3600" cap="small" dirty="0"/>
              <a:t>Aproximación de la distribución Binomial a la Normal</a:t>
            </a:r>
            <a:endParaRPr lang="es-MX" sz="3600" dirty="0"/>
          </a:p>
        </p:txBody>
      </p:sp>
    </p:spTree>
    <p:extLst>
      <p:ext uri="{BB962C8B-B14F-4D97-AF65-F5344CB8AC3E}">
        <p14:creationId xmlns:p14="http://schemas.microsoft.com/office/powerpoint/2010/main" val="21125485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
          <p:cNvSpPr>
            <a:spLocks noChangeArrowheads="1"/>
          </p:cNvSpPr>
          <p:nvPr/>
        </p:nvSpPr>
        <p:spPr bwMode="auto">
          <a:xfrm>
            <a:off x="1066801" y="3411802"/>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endParaRPr lang="es-MX" altLang="es-MX">
              <a:latin typeface="Comic Sans MS" pitchFamily="66" charset="0"/>
            </a:endParaRPr>
          </a:p>
        </p:txBody>
      </p:sp>
      <p:pic>
        <p:nvPicPr>
          <p:cNvPr id="47108"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t="12619" r="6001" b="3702"/>
          <a:stretch/>
        </p:blipFill>
        <p:spPr bwMode="auto">
          <a:xfrm>
            <a:off x="1195770" y="2681288"/>
            <a:ext cx="4196143" cy="337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1 CuadroTexto"/>
          <p:cNvSpPr txBox="1">
            <a:spLocks noChangeArrowheads="1"/>
          </p:cNvSpPr>
          <p:nvPr/>
        </p:nvSpPr>
        <p:spPr bwMode="auto">
          <a:xfrm>
            <a:off x="2400746" y="1723560"/>
            <a:ext cx="299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r>
              <a:rPr lang="es-MX" altLang="es-MX" sz="2400" dirty="0">
                <a:latin typeface="Bookman Old Style" pitchFamily="18" charset="0"/>
              </a:rPr>
              <a:t>n = 2,   p ≠ 0.5</a:t>
            </a:r>
          </a:p>
        </p:txBody>
      </p:sp>
      <p:pic>
        <p:nvPicPr>
          <p:cNvPr id="6"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13158" r="5906" b="3190"/>
          <a:stretch/>
        </p:blipFill>
        <p:spPr bwMode="auto">
          <a:xfrm>
            <a:off x="6589588" y="2647139"/>
            <a:ext cx="3840669" cy="3408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1 CuadroTexto"/>
          <p:cNvSpPr txBox="1">
            <a:spLocks noChangeArrowheads="1"/>
          </p:cNvSpPr>
          <p:nvPr/>
        </p:nvSpPr>
        <p:spPr bwMode="auto">
          <a:xfrm>
            <a:off x="7422516" y="1689411"/>
            <a:ext cx="28431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MX"/>
            </a:defPPr>
            <a:lvl1pPr>
              <a:spcBef>
                <a:spcPct val="0"/>
              </a:spcBef>
              <a:buClrTx/>
              <a:buFontTx/>
              <a:buNone/>
              <a:defRPr sz="2400">
                <a:latin typeface="Bookman Old Style"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r>
              <a:rPr lang="es-MX" altLang="es-MX" dirty="0"/>
              <a:t>n = 10,   p = 0.25</a:t>
            </a:r>
          </a:p>
        </p:txBody>
      </p:sp>
      <p:sp>
        <p:nvSpPr>
          <p:cNvPr id="9" name="Título 1"/>
          <p:cNvSpPr txBox="1">
            <a:spLocks/>
          </p:cNvSpPr>
          <p:nvPr/>
        </p:nvSpPr>
        <p:spPr>
          <a:xfrm>
            <a:off x="886968" y="251769"/>
            <a:ext cx="1088136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s-MX" altLang="es-MX" sz="3600" cap="small"/>
              <a:t>Aproximación de la distribución Binomial a la Normal</a:t>
            </a:r>
            <a:endParaRPr lang="es-MX" sz="3600" dirty="0"/>
          </a:p>
        </p:txBody>
      </p:sp>
    </p:spTree>
    <p:extLst>
      <p:ext uri="{BB962C8B-B14F-4D97-AF65-F5344CB8AC3E}">
        <p14:creationId xmlns:p14="http://schemas.microsoft.com/office/powerpoint/2010/main" val="6221928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1847850" y="3187700"/>
            <a:ext cx="8459788"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010" tIns="152352" bIns="38088" anchor="ctr">
            <a:spAutoFit/>
          </a:bodyPr>
          <a:lstStyle>
            <a:lvl1pPr marL="342900" indent="-342900" eaLnBrk="0" hangingPunct="0">
              <a:spcBef>
                <a:spcPts val="300"/>
              </a:spcBef>
              <a:buClr>
                <a:srgbClr val="A04DA3"/>
              </a:buClr>
              <a:buFont typeface="Georgia" pitchFamily="18" charset="0"/>
              <a:buChar char="•"/>
              <a:defRPr sz="2800">
                <a:solidFill>
                  <a:schemeClr val="tx1"/>
                </a:solidFill>
                <a:latin typeface="Georgia" pitchFamily="18" charset="0"/>
              </a:defRPr>
            </a:lvl1pPr>
            <a:lvl2pPr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lvl="1" algn="just" eaLnBrk="1" hangingPunct="1">
              <a:spcBef>
                <a:spcPct val="0"/>
              </a:spcBef>
              <a:buClrTx/>
              <a:buFontTx/>
              <a:buNone/>
            </a:pPr>
            <a:endParaRPr lang="es-ES" altLang="es-MX" sz="2800">
              <a:solidFill>
                <a:schemeClr val="tx1"/>
              </a:solidFill>
              <a:latin typeface="Comic Sans MS" pitchFamily="66" charset="0"/>
            </a:endParaRPr>
          </a:p>
        </p:txBody>
      </p:sp>
      <p:sp>
        <p:nvSpPr>
          <p:cNvPr id="50179" name="Rectangle 4"/>
          <p:cNvSpPr>
            <a:spLocks noChangeArrowheads="1"/>
          </p:cNvSpPr>
          <p:nvPr/>
        </p:nvSpPr>
        <p:spPr bwMode="auto">
          <a:xfrm>
            <a:off x="1524001" y="299117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endParaRPr lang="es-MX" altLang="es-MX">
              <a:latin typeface="Comic Sans MS" pitchFamily="66" charset="0"/>
            </a:endParaRPr>
          </a:p>
        </p:txBody>
      </p:sp>
      <p:sp>
        <p:nvSpPr>
          <p:cNvPr id="50180" name="Text Box 5"/>
          <p:cNvSpPr txBox="1">
            <a:spLocks noChangeArrowheads="1"/>
          </p:cNvSpPr>
          <p:nvPr/>
        </p:nvSpPr>
        <p:spPr bwMode="auto">
          <a:xfrm>
            <a:off x="822960" y="367857"/>
            <a:ext cx="10661904"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50000"/>
              </a:spcBef>
              <a:buClrTx/>
              <a:buFontTx/>
              <a:buNone/>
            </a:pPr>
            <a:r>
              <a:rPr lang="es-MX" altLang="es-MX" dirty="0">
                <a:latin typeface="Bookman Old Style" pitchFamily="18" charset="0"/>
                <a:sym typeface="Symbol" pitchFamily="18" charset="2"/>
              </a:rPr>
              <a:t>Sin embargo, a medida que n crece, la asimetría de la binomial se compensa </a:t>
            </a:r>
          </a:p>
          <a:p>
            <a:pPr algn="ctr" eaLnBrk="1" hangingPunct="1">
              <a:spcBef>
                <a:spcPct val="50000"/>
              </a:spcBef>
              <a:buClrTx/>
              <a:buFontTx/>
              <a:buNone/>
            </a:pPr>
            <a:r>
              <a:rPr lang="es-MX" altLang="es-MX" dirty="0">
                <a:latin typeface="Bookman Old Style" pitchFamily="18" charset="0"/>
                <a:sym typeface="Symbol" pitchFamily="18" charset="2"/>
              </a:rPr>
              <a:t>n =  20 y p = 0.3</a:t>
            </a:r>
          </a:p>
        </p:txBody>
      </p:sp>
      <p:pic>
        <p:nvPicPr>
          <p:cNvPr id="50181"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t="13275" r="6255" b="2672"/>
          <a:stretch/>
        </p:blipFill>
        <p:spPr bwMode="auto">
          <a:xfrm>
            <a:off x="2490026" y="2167128"/>
            <a:ext cx="6074855" cy="4471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71155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1725857" y="1989332"/>
            <a:ext cx="8412275" cy="4440738"/>
            <a:chOff x="256720" y="1352620"/>
            <a:chExt cx="8412275" cy="4440738"/>
          </a:xfrm>
        </p:grpSpPr>
        <p:sp>
          <p:nvSpPr>
            <p:cNvPr id="49156" name="Text Box 6"/>
            <p:cNvSpPr txBox="1">
              <a:spLocks noChangeArrowheads="1"/>
            </p:cNvSpPr>
            <p:nvPr/>
          </p:nvSpPr>
          <p:spPr bwMode="auto">
            <a:xfrm>
              <a:off x="974027" y="1352620"/>
              <a:ext cx="3076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MX"/>
              </a:defPPr>
              <a:lvl1pPr>
                <a:spcBef>
                  <a:spcPct val="0"/>
                </a:spcBef>
                <a:buClrTx/>
                <a:buFontTx/>
                <a:buNone/>
                <a:defRPr sz="2400">
                  <a:latin typeface="Bookman Old Style"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r>
                <a:rPr lang="es-MX" altLang="es-MX" dirty="0">
                  <a:sym typeface="Symbol" pitchFamily="18" charset="2"/>
                </a:rPr>
                <a:t>n = 100,  p = 0.25  </a:t>
              </a:r>
            </a:p>
          </p:txBody>
        </p:sp>
        <p:pic>
          <p:nvPicPr>
            <p:cNvPr id="4915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238" r="6065" b="3804"/>
            <a:stretch/>
          </p:blipFill>
          <p:spPr bwMode="auto">
            <a:xfrm>
              <a:off x="256720" y="1972959"/>
              <a:ext cx="4135099" cy="3645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13057" r="6516"/>
            <a:stretch/>
          </p:blipFill>
          <p:spPr bwMode="auto">
            <a:xfrm>
              <a:off x="4553744" y="1972959"/>
              <a:ext cx="4115251" cy="3820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p:nvSpPr>
          <p:spPr bwMode="auto">
            <a:xfrm>
              <a:off x="5468113" y="1352620"/>
              <a:ext cx="28856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MX"/>
              </a:defPPr>
              <a:lvl1pPr>
                <a:spcBef>
                  <a:spcPct val="0"/>
                </a:spcBef>
                <a:buClrTx/>
                <a:buFontTx/>
                <a:buNone/>
                <a:defRPr sz="2400">
                  <a:latin typeface="Bookman Old Style"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r>
                <a:rPr lang="es-MX" altLang="es-MX" dirty="0">
                  <a:sym typeface="Symbol" pitchFamily="18" charset="2"/>
                </a:rPr>
                <a:t>n =  100 y p = 0.5</a:t>
              </a:r>
            </a:p>
          </p:txBody>
        </p:sp>
      </p:grpSp>
      <p:sp>
        <p:nvSpPr>
          <p:cNvPr id="9" name="Título 1"/>
          <p:cNvSpPr txBox="1">
            <a:spLocks/>
          </p:cNvSpPr>
          <p:nvPr/>
        </p:nvSpPr>
        <p:spPr>
          <a:xfrm>
            <a:off x="886968" y="251769"/>
            <a:ext cx="11210544"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s-MX" altLang="es-MX" sz="3600" cap="small" dirty="0"/>
              <a:t>Aproximación de la distribución Binomial a la Normal</a:t>
            </a:r>
            <a:endParaRPr lang="es-MX" sz="3600" dirty="0"/>
          </a:p>
        </p:txBody>
      </p:sp>
    </p:spTree>
    <p:extLst>
      <p:ext uri="{BB962C8B-B14F-4D97-AF65-F5344CB8AC3E}">
        <p14:creationId xmlns:p14="http://schemas.microsoft.com/office/powerpoint/2010/main" val="35411702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1847850" y="3187700"/>
            <a:ext cx="8459788"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010" tIns="152352" bIns="38088" anchor="ctr">
            <a:spAutoFit/>
          </a:bodyPr>
          <a:lstStyle>
            <a:lvl1pPr marL="342900" indent="-342900" eaLnBrk="0" hangingPunct="0">
              <a:spcBef>
                <a:spcPts val="300"/>
              </a:spcBef>
              <a:buClr>
                <a:srgbClr val="A04DA3"/>
              </a:buClr>
              <a:buFont typeface="Georgia" pitchFamily="18" charset="0"/>
              <a:buChar char="•"/>
              <a:defRPr sz="2800">
                <a:solidFill>
                  <a:schemeClr val="tx1"/>
                </a:solidFill>
                <a:latin typeface="Georgia" pitchFamily="18" charset="0"/>
              </a:defRPr>
            </a:lvl1pPr>
            <a:lvl2pPr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lvl="1" algn="just" eaLnBrk="1" hangingPunct="1">
              <a:spcBef>
                <a:spcPct val="0"/>
              </a:spcBef>
              <a:buClrTx/>
              <a:buFontTx/>
              <a:buNone/>
            </a:pPr>
            <a:endParaRPr lang="es-ES" altLang="es-MX" sz="2800">
              <a:solidFill>
                <a:schemeClr val="tx1"/>
              </a:solidFill>
              <a:latin typeface="Comic Sans MS" pitchFamily="66" charset="0"/>
            </a:endParaRPr>
          </a:p>
        </p:txBody>
      </p:sp>
      <p:sp>
        <p:nvSpPr>
          <p:cNvPr id="49155" name="Rectangle 4"/>
          <p:cNvSpPr>
            <a:spLocks noChangeArrowheads="1"/>
          </p:cNvSpPr>
          <p:nvPr/>
        </p:nvSpPr>
        <p:spPr bwMode="auto">
          <a:xfrm>
            <a:off x="1524001" y="299117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endParaRPr lang="es-MX" altLang="es-MX">
              <a:latin typeface="Comic Sans MS" pitchFamily="66" charset="0"/>
            </a:endParaRPr>
          </a:p>
        </p:txBody>
      </p:sp>
      <mc:AlternateContent xmlns:mc="http://schemas.openxmlformats.org/markup-compatibility/2006" xmlns:a14="http://schemas.microsoft.com/office/drawing/2010/main">
        <mc:Choice Requires="a14">
          <p:sp>
            <p:nvSpPr>
              <p:cNvPr id="9" name="Text Box 5"/>
              <p:cNvSpPr txBox="1">
                <a:spLocks noChangeArrowheads="1"/>
              </p:cNvSpPr>
              <p:nvPr/>
            </p:nvSpPr>
            <p:spPr bwMode="auto">
              <a:xfrm>
                <a:off x="1847850" y="1341040"/>
                <a:ext cx="8377876" cy="369331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50000"/>
                  </a:spcBef>
                  <a:buClrTx/>
                  <a:buFontTx/>
                  <a:buNone/>
                </a:pPr>
                <a:r>
                  <a:rPr lang="es-MX" altLang="es-MX" sz="3200" b="1" dirty="0">
                    <a:solidFill>
                      <a:schemeClr val="accent1">
                        <a:lumMod val="50000"/>
                      </a:schemeClr>
                    </a:solidFill>
                    <a:latin typeface="Bookman Old Style" pitchFamily="18" charset="0"/>
                    <a:sym typeface="Symbol" pitchFamily="18" charset="2"/>
                  </a:rPr>
                  <a:t>¿Cuándo vamos a hacer una aproximación a distribución Binomial con la distribución normal?</a:t>
                </a:r>
              </a:p>
              <a:p>
                <a:pPr algn="just" eaLnBrk="1" hangingPunct="1">
                  <a:spcBef>
                    <a:spcPct val="50000"/>
                  </a:spcBef>
                  <a:buClrTx/>
                  <a:buFontTx/>
                  <a:buNone/>
                </a:pPr>
                <a:endParaRPr lang="es-MX" altLang="es-MX" dirty="0">
                  <a:latin typeface="Bookman Old Style" pitchFamily="18" charset="0"/>
                  <a:sym typeface="Symbol" pitchFamily="18" charset="2"/>
                </a:endParaRPr>
              </a:p>
              <a:p>
                <a:pPr algn="just" eaLnBrk="1" hangingPunct="1">
                  <a:spcBef>
                    <a:spcPct val="50000"/>
                  </a:spcBef>
                  <a:buClrTx/>
                  <a:buFontTx/>
                  <a:buNone/>
                </a:pPr>
                <a:r>
                  <a:rPr lang="es-MX" altLang="es-MX" sz="3200" dirty="0">
                    <a:latin typeface="Bookman Old Style" pitchFamily="18" charset="0"/>
                    <a:sym typeface="Symbol" pitchFamily="18" charset="2"/>
                  </a:rPr>
                  <a:t>Cuando en una distribución Binomial</a:t>
                </a:r>
              </a:p>
              <a:p>
                <a:pPr algn="ctr" eaLnBrk="1" hangingPunct="1">
                  <a:spcBef>
                    <a:spcPct val="50000"/>
                  </a:spcBef>
                  <a:buClrTx/>
                  <a:buFontTx/>
                  <a:buNone/>
                </a:pPr>
                <a14:m>
                  <m:oMath xmlns:m="http://schemas.openxmlformats.org/officeDocument/2006/math">
                    <m:r>
                      <a:rPr lang="es-MX" altLang="es-MX" sz="3200" i="1">
                        <a:latin typeface="Cambria Math" panose="02040503050406030204" pitchFamily="18" charset="0"/>
                        <a:sym typeface="Symbol" pitchFamily="18" charset="2"/>
                      </a:rPr>
                      <m:t>𝑛</m:t>
                    </m:r>
                    <m:r>
                      <a:rPr lang="es-MX" altLang="es-MX" sz="3200" i="1">
                        <a:latin typeface="Cambria Math" panose="02040503050406030204" pitchFamily="18" charset="0"/>
                        <a:sym typeface="Symbol" pitchFamily="18" charset="2"/>
                      </a:rPr>
                      <m:t>≥20</m:t>
                    </m:r>
                  </m:oMath>
                </a14:m>
                <a:r>
                  <a:rPr lang="es-MX" altLang="es-MX" sz="3200" dirty="0">
                    <a:latin typeface="Bookman Old Style" pitchFamily="18" charset="0"/>
                    <a:sym typeface="Symbol" pitchFamily="18" charset="2"/>
                  </a:rPr>
                  <a:t> y </a:t>
                </a:r>
                <a14:m>
                  <m:oMath xmlns:m="http://schemas.openxmlformats.org/officeDocument/2006/math">
                    <m:r>
                      <a:rPr lang="es-MX" altLang="es-MX" sz="3200" i="1">
                        <a:latin typeface="Cambria Math" panose="02040503050406030204" pitchFamily="18" charset="0"/>
                        <a:sym typeface="Symbol" pitchFamily="18" charset="2"/>
                      </a:rPr>
                      <m:t>𝑝</m:t>
                    </m:r>
                    <m:r>
                      <a:rPr lang="es-MX" altLang="es-MX" sz="3200" i="1">
                        <a:latin typeface="Cambria Math" panose="02040503050406030204" pitchFamily="18" charset="0"/>
                        <a:sym typeface="Symbol" pitchFamily="18" charset="2"/>
                      </a:rPr>
                      <m:t>&gt;0.05</m:t>
                    </m:r>
                    <m:r>
                      <a:rPr lang="es-MX" altLang="es-MX" sz="3200">
                        <a:latin typeface="Cambria Math" panose="02040503050406030204" pitchFamily="18" charset="0"/>
                        <a:sym typeface="Symbol" pitchFamily="18" charset="2"/>
                      </a:rPr>
                      <m:t>.</m:t>
                    </m:r>
                  </m:oMath>
                </a14:m>
                <a:endParaRPr lang="es-MX" altLang="es-MX" sz="3200" dirty="0">
                  <a:latin typeface="Bookman Old Style" pitchFamily="18" charset="0"/>
                  <a:sym typeface="Symbol" pitchFamily="18" charset="2"/>
                </a:endParaRPr>
              </a:p>
            </p:txBody>
          </p:sp>
        </mc:Choice>
        <mc:Fallback xmlns="">
          <p:sp>
            <p:nvSpPr>
              <p:cNvPr id="9" name="Text Box 5"/>
              <p:cNvSpPr txBox="1">
                <a:spLocks noRot="1" noChangeAspect="1" noMove="1" noResize="1" noEditPoints="1" noAdjustHandles="1" noChangeArrowheads="1" noChangeShapeType="1" noTextEdit="1"/>
              </p:cNvSpPr>
              <p:nvPr/>
            </p:nvSpPr>
            <p:spPr bwMode="auto">
              <a:xfrm>
                <a:off x="1847850" y="1341040"/>
                <a:ext cx="8377876" cy="3693319"/>
              </a:xfrm>
              <a:prstGeom prst="rect">
                <a:avLst/>
              </a:prstGeom>
              <a:blipFill>
                <a:blip r:embed="rId2"/>
                <a:stretch>
                  <a:fillRect l="-1820" t="-2310" r="-1892" b="-445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spTree>
    <p:extLst>
      <p:ext uri="{BB962C8B-B14F-4D97-AF65-F5344CB8AC3E}">
        <p14:creationId xmlns:p14="http://schemas.microsoft.com/office/powerpoint/2010/main" val="21182232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4"/>
          <p:cNvSpPr txBox="1">
            <a:spLocks noChangeArrowheads="1"/>
          </p:cNvSpPr>
          <p:nvPr/>
        </p:nvSpPr>
        <p:spPr bwMode="auto">
          <a:xfrm>
            <a:off x="695841" y="1423660"/>
            <a:ext cx="1086307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50000"/>
              </a:spcBef>
              <a:buClrTx/>
              <a:buFontTx/>
              <a:buNone/>
            </a:pPr>
            <a:r>
              <a:rPr lang="es-MX" altLang="es-MX" sz="3200" dirty="0">
                <a:latin typeface="Bookman Old Style" pitchFamily="18" charset="0"/>
              </a:rPr>
              <a:t>Supóngase que Y tiene una distribución binomial con n = 25 y p =0.4. Calcular las probabilidades exactas de que Y</a:t>
            </a:r>
            <a:r>
              <a:rPr lang="es-MX" altLang="es-MX" sz="3200" dirty="0">
                <a:latin typeface="Bookman Old Style" pitchFamily="18" charset="0"/>
                <a:sym typeface="Symbol" pitchFamily="18" charset="2"/>
              </a:rPr>
              <a:t>8 y </a:t>
            </a:r>
            <a:r>
              <a:rPr lang="es-MX" altLang="es-MX" sz="3200" dirty="0" err="1">
                <a:latin typeface="Bookman Old Style" pitchFamily="18" charset="0"/>
                <a:sym typeface="Symbol" pitchFamily="18" charset="2"/>
              </a:rPr>
              <a:t>Y</a:t>
            </a:r>
            <a:r>
              <a:rPr lang="es-MX" altLang="es-MX" sz="3200" dirty="0">
                <a:latin typeface="Bookman Old Style" pitchFamily="18" charset="0"/>
                <a:sym typeface="Symbol" pitchFamily="18" charset="2"/>
              </a:rPr>
              <a:t> = 8, esto es, usando la distribución binomial.</a:t>
            </a:r>
          </a:p>
        </p:txBody>
      </p:sp>
      <p:sp>
        <p:nvSpPr>
          <p:cNvPr id="61443" name="Text Box 5"/>
          <p:cNvSpPr txBox="1">
            <a:spLocks noChangeArrowheads="1"/>
          </p:cNvSpPr>
          <p:nvPr/>
        </p:nvSpPr>
        <p:spPr bwMode="auto">
          <a:xfrm>
            <a:off x="695841" y="4787434"/>
            <a:ext cx="1086307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50000"/>
              </a:spcBef>
              <a:buClrTx/>
              <a:buFontTx/>
              <a:buNone/>
            </a:pPr>
            <a:r>
              <a:rPr lang="es-MX" altLang="es-MX" sz="3200" dirty="0">
                <a:latin typeface="Bookman Old Style" pitchFamily="18" charset="0"/>
              </a:rPr>
              <a:t>Obtener las probabilidades aproximando con una Normal.</a:t>
            </a:r>
            <a:endParaRPr lang="es-ES" altLang="es-MX" sz="3200" dirty="0">
              <a:latin typeface="Bookman Old Style" pitchFamily="18" charset="0"/>
            </a:endParaRPr>
          </a:p>
        </p:txBody>
      </p:sp>
      <p:pic>
        <p:nvPicPr>
          <p:cNvPr id="61444" name="Picture 8"/>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39478" y="3780383"/>
            <a:ext cx="28860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44753" y="3780383"/>
            <a:ext cx="31908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Rectangle 9"/>
          <p:cNvSpPr>
            <a:spLocks noChangeArrowheads="1"/>
          </p:cNvSpPr>
          <p:nvPr/>
        </p:nvSpPr>
        <p:spPr bwMode="auto">
          <a:xfrm>
            <a:off x="1524001" y="-330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endParaRPr lang="es-MX" altLang="es-MX">
              <a:latin typeface="Comic Sans MS" pitchFamily="66" charset="0"/>
            </a:endParaRPr>
          </a:p>
        </p:txBody>
      </p:sp>
      <p:sp>
        <p:nvSpPr>
          <p:cNvPr id="61447" name="Rectangle 10"/>
          <p:cNvSpPr>
            <a:spLocks noChangeArrowheads="1"/>
          </p:cNvSpPr>
          <p:nvPr/>
        </p:nvSpPr>
        <p:spPr bwMode="auto">
          <a:xfrm>
            <a:off x="1524001" y="90044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spcBef>
                <a:spcPct val="0"/>
              </a:spcBef>
              <a:buClrTx/>
              <a:buFontTx/>
              <a:buNone/>
            </a:pPr>
            <a:endParaRPr lang="es-MX" altLang="es-MX">
              <a:latin typeface="Comic Sans MS" pitchFamily="66" charset="0"/>
            </a:endParaRPr>
          </a:p>
        </p:txBody>
      </p:sp>
      <p:sp>
        <p:nvSpPr>
          <p:cNvPr id="61448" name="Rectangle 11"/>
          <p:cNvSpPr>
            <a:spLocks noChangeArrowheads="1"/>
          </p:cNvSpPr>
          <p:nvPr/>
        </p:nvSpPr>
        <p:spPr bwMode="auto">
          <a:xfrm>
            <a:off x="1524001" y="112904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endParaRPr lang="es-MX" altLang="es-MX">
              <a:latin typeface="Comic Sans MS" pitchFamily="66" charset="0"/>
            </a:endParaRPr>
          </a:p>
        </p:txBody>
      </p:sp>
    </p:spTree>
    <p:extLst>
      <p:ext uri="{BB962C8B-B14F-4D97-AF65-F5344CB8AC3E}">
        <p14:creationId xmlns:p14="http://schemas.microsoft.com/office/powerpoint/2010/main" val="36674286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1843" y="747558"/>
            <a:ext cx="28860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40572" y="748302"/>
            <a:ext cx="31908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19662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3672" y="259820"/>
            <a:ext cx="31908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54284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4 CuadroTexto"/>
          <p:cNvSpPr txBox="1">
            <a:spLocks noChangeArrowheads="1"/>
          </p:cNvSpPr>
          <p:nvPr/>
        </p:nvSpPr>
        <p:spPr bwMode="auto">
          <a:xfrm>
            <a:off x="786384" y="1588994"/>
            <a:ext cx="10872216" cy="389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0"/>
              </a:spcBef>
              <a:buClrTx/>
              <a:buFontTx/>
              <a:buNone/>
            </a:pPr>
            <a:r>
              <a:rPr lang="es-MX" altLang="es-MX" sz="2400" dirty="0">
                <a:latin typeface="Bookman Old Style" pitchFamily="18" charset="0"/>
              </a:rPr>
              <a:t>En un estudio realizado por una dependencia de transporte y vialidad, se encontró que el 75% de los vehículos de transporte colectivo, tienen alguna irregularidad de acuerdo al reglamento de transito.  Si se someten 80 de estos vehículos a revisión:</a:t>
            </a:r>
          </a:p>
          <a:p>
            <a:pPr algn="just" eaLnBrk="1" hangingPunct="1">
              <a:spcBef>
                <a:spcPct val="0"/>
              </a:spcBef>
              <a:buClrTx/>
              <a:buFontTx/>
              <a:buNone/>
            </a:pPr>
            <a:endParaRPr lang="es-MX" altLang="es-MX" sz="700" dirty="0">
              <a:latin typeface="Bookman Old Style" pitchFamily="18" charset="0"/>
            </a:endParaRPr>
          </a:p>
          <a:p>
            <a:pPr marL="514350" indent="-514350" algn="just" eaLnBrk="1" hangingPunct="1">
              <a:spcBef>
                <a:spcPct val="0"/>
              </a:spcBef>
              <a:buClrTx/>
              <a:buFont typeface="+mj-lt"/>
              <a:buAutoNum type="alphaLcPeriod"/>
            </a:pPr>
            <a:r>
              <a:rPr lang="es-MX" altLang="es-MX" sz="2400" dirty="0">
                <a:latin typeface="Bookman Old Style" pitchFamily="18" charset="0"/>
              </a:rPr>
              <a:t>Encontrar la probabilidad de que exactamente 50 tengan alguna irregularidad</a:t>
            </a:r>
          </a:p>
          <a:p>
            <a:pPr marL="514350" indent="-514350" algn="just" eaLnBrk="1" hangingPunct="1">
              <a:spcBef>
                <a:spcPct val="0"/>
              </a:spcBef>
              <a:buClrTx/>
              <a:buFont typeface="+mj-lt"/>
              <a:buAutoNum type="alphaLcPeriod"/>
            </a:pPr>
            <a:r>
              <a:rPr lang="es-MX" altLang="es-MX" sz="2400" dirty="0">
                <a:latin typeface="Bookman Old Style" pitchFamily="18" charset="0"/>
              </a:rPr>
              <a:t>Encontrar la probabilidad de 53 a 56  inclusive tengan alguna irregularidad.</a:t>
            </a:r>
          </a:p>
          <a:p>
            <a:pPr marL="514350" indent="-514350" algn="just" eaLnBrk="1" hangingPunct="1">
              <a:spcBef>
                <a:spcPct val="0"/>
              </a:spcBef>
              <a:buClrTx/>
              <a:buFont typeface="+mj-lt"/>
              <a:buAutoNum type="alphaLcPeriod"/>
            </a:pPr>
            <a:r>
              <a:rPr lang="es-MX" altLang="es-MX" sz="2400" dirty="0">
                <a:latin typeface="Bookman Old Style" pitchFamily="18" charset="0"/>
              </a:rPr>
              <a:t>¿Qué cantidad de vehículos con alguna irregularidad equivale al 95%.</a:t>
            </a:r>
          </a:p>
        </p:txBody>
      </p:sp>
      <p:sp>
        <p:nvSpPr>
          <p:cNvPr id="3" name="Rectangle 33"/>
          <p:cNvSpPr>
            <a:spLocks noChangeArrowheads="1"/>
          </p:cNvSpPr>
          <p:nvPr/>
        </p:nvSpPr>
        <p:spPr bwMode="auto">
          <a:xfrm>
            <a:off x="786384" y="78889"/>
            <a:ext cx="5218032" cy="769441"/>
          </a:xfrm>
          <a:prstGeom prst="rect">
            <a:avLst/>
          </a:prstGeom>
        </p:spPr>
        <p:txBody>
          <a:bodyPr vert="horz" anchor="ctr">
            <a:normAutofit fontScale="97500"/>
          </a:bodyPr>
          <a:lstStyle/>
          <a:p>
            <a:pPr>
              <a:spcBef>
                <a:spcPct val="0"/>
              </a:spcBef>
            </a:pPr>
            <a:r>
              <a:rPr lang="es-MX" altLang="es-MX" sz="4400" cap="small" dirty="0">
                <a:solidFill>
                  <a:schemeClr val="tx2"/>
                </a:solidFill>
                <a:latin typeface="+mj-lt"/>
                <a:ea typeface="+mj-ea"/>
                <a:cs typeface="+mj-cs"/>
                <a:sym typeface="Symbol" pitchFamily="18" charset="2"/>
              </a:rPr>
              <a:t>Ejemplos de aplicación</a:t>
            </a:r>
            <a:endParaRPr lang="es-MX" altLang="es-MX" sz="4400" cap="small" dirty="0">
              <a:solidFill>
                <a:schemeClr val="tx2"/>
              </a:solidFill>
              <a:latin typeface="+mj-lt"/>
              <a:ea typeface="+mj-ea"/>
              <a:cs typeface="+mj-cs"/>
            </a:endParaRPr>
          </a:p>
        </p:txBody>
      </p:sp>
    </p:spTree>
    <p:extLst>
      <p:ext uri="{BB962C8B-B14F-4D97-AF65-F5344CB8AC3E}">
        <p14:creationId xmlns:p14="http://schemas.microsoft.com/office/powerpoint/2010/main" val="77364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62959" name="Group 143"/>
              <p:cNvGraphicFramePr>
                <a:graphicFrameLocks noGrp="1"/>
              </p:cNvGraphicFramePr>
              <p:nvPr>
                <p:extLst>
                  <p:ext uri="{D42A27DB-BD31-4B8C-83A1-F6EECF244321}">
                    <p14:modId xmlns:p14="http://schemas.microsoft.com/office/powerpoint/2010/main" val="2753418360"/>
                  </p:ext>
                </p:extLst>
              </p:nvPr>
            </p:nvGraphicFramePr>
            <p:xfrm>
              <a:off x="1704251" y="2153771"/>
              <a:ext cx="8731250" cy="4352569"/>
            </p:xfrm>
            <a:graphic>
              <a:graphicData uri="http://schemas.openxmlformats.org/drawingml/2006/table">
                <a:tbl>
                  <a:tblPr/>
                  <a:tblGrid>
                    <a:gridCol w="768280">
                      <a:extLst>
                        <a:ext uri="{9D8B030D-6E8A-4147-A177-3AD203B41FA5}">
                          <a16:colId xmlns:a16="http://schemas.microsoft.com/office/drawing/2014/main" val="20000"/>
                        </a:ext>
                      </a:extLst>
                    </a:gridCol>
                    <a:gridCol w="3851720">
                      <a:extLst>
                        <a:ext uri="{9D8B030D-6E8A-4147-A177-3AD203B41FA5}">
                          <a16:colId xmlns:a16="http://schemas.microsoft.com/office/drawing/2014/main" val="20001"/>
                        </a:ext>
                      </a:extLst>
                    </a:gridCol>
                    <a:gridCol w="4111250">
                      <a:extLst>
                        <a:ext uri="{9D8B030D-6E8A-4147-A177-3AD203B41FA5}">
                          <a16:colId xmlns:a16="http://schemas.microsoft.com/office/drawing/2014/main" val="20002"/>
                        </a:ext>
                      </a:extLst>
                    </a:gridCol>
                  </a:tblGrid>
                  <a:tr h="43267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MX" sz="1600" b="0" i="0" u="none" strike="noStrike" cap="none" normalizeH="0" baseline="0" dirty="0">
                            <a:ln>
                              <a:noFill/>
                            </a:ln>
                            <a:solidFill>
                              <a:schemeClr val="tx1"/>
                            </a:solidFill>
                            <a:effectLst/>
                            <a:latin typeface="+mn-lt"/>
                          </a:endParaRPr>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dirty="0">
                              <a:ln>
                                <a:noFill/>
                              </a:ln>
                              <a:solidFill>
                                <a:schemeClr val="tx1"/>
                              </a:solidFill>
                              <a:effectLst/>
                              <a:latin typeface="+mn-lt"/>
                              <a:cs typeface="Times New Roman" pitchFamily="18" charset="0"/>
                            </a:rPr>
                            <a:t>Caso Discreto</a:t>
                          </a:r>
                          <a:endParaRPr kumimoji="0" lang="es-MX" sz="1600" b="1" i="0" u="none" strike="noStrike" cap="none" normalizeH="0" baseline="0" dirty="0">
                            <a:ln>
                              <a:noFill/>
                            </a:ln>
                            <a:solidFill>
                              <a:schemeClr val="tx1"/>
                            </a:solidFill>
                            <a:effectLst/>
                            <a:latin typeface="+mn-lt"/>
                          </a:endParaRPr>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dirty="0">
                              <a:ln>
                                <a:noFill/>
                              </a:ln>
                              <a:solidFill>
                                <a:schemeClr val="tx1"/>
                              </a:solidFill>
                              <a:effectLst/>
                              <a:latin typeface="+mn-lt"/>
                              <a:cs typeface="Times New Roman" pitchFamily="18" charset="0"/>
                            </a:rPr>
                            <a:t>Caso Continuo</a:t>
                          </a:r>
                          <a:endParaRPr kumimoji="0" lang="es-MX" sz="1600" b="1" i="0" u="none" strike="noStrike" cap="none" normalizeH="0" baseline="0" dirty="0">
                            <a:ln>
                              <a:noFill/>
                            </a:ln>
                            <a:solidFill>
                              <a:schemeClr val="tx1"/>
                            </a:solidFill>
                            <a:effectLst/>
                            <a:latin typeface="+mn-lt"/>
                          </a:endParaRPr>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993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dirty="0">
                              <a:ln>
                                <a:noFill/>
                              </a:ln>
                              <a:solidFill>
                                <a:schemeClr val="tx1"/>
                              </a:solidFill>
                              <a:effectLst/>
                              <a:latin typeface="+mn-lt"/>
                              <a:cs typeface="Times New Roman" pitchFamily="18" charset="0"/>
                            </a:rPr>
                            <a:t>a)</a:t>
                          </a:r>
                          <a:endParaRPr kumimoji="0" lang="es-MX" sz="1600" b="1" i="0" u="none" strike="noStrike" cap="none" normalizeH="0" baseline="0" dirty="0">
                            <a:ln>
                              <a:noFill/>
                            </a:ln>
                            <a:solidFill>
                              <a:schemeClr val="tx1"/>
                            </a:solidFill>
                            <a:effectLst/>
                            <a:latin typeface="+mn-lt"/>
                          </a:endParaRPr>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dirty="0">
                              <a:ln>
                                <a:noFill/>
                              </a:ln>
                              <a:solidFill>
                                <a:schemeClr val="tx1"/>
                              </a:solidFill>
                              <a:effectLst/>
                              <a:latin typeface="+mn-lt"/>
                              <a:cs typeface="Times New Roman" pitchFamily="18" charset="0"/>
                            </a:rPr>
                            <a:t>Distribución de probabilidad  p(y).</a:t>
                          </a:r>
                          <a:endParaRPr kumimoji="0" lang="es-MX" sz="1600" b="0" i="0" u="none" strike="noStrike" cap="none" normalizeH="0" baseline="0" dirty="0">
                            <a:ln>
                              <a:noFill/>
                            </a:ln>
                            <a:solidFill>
                              <a:schemeClr val="tx1"/>
                            </a:solidFill>
                            <a:effectLst/>
                            <a:latin typeface="+mn-lt"/>
                          </a:endParaRPr>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dirty="0">
                              <a:ln>
                                <a:noFill/>
                              </a:ln>
                              <a:solidFill>
                                <a:schemeClr val="tx1"/>
                              </a:solidFill>
                              <a:effectLst/>
                              <a:latin typeface="+mn-lt"/>
                              <a:cs typeface="Times New Roman" pitchFamily="18" charset="0"/>
                            </a:rPr>
                            <a:t>Función de densidad  f(y).</a:t>
                          </a:r>
                          <a:endParaRPr kumimoji="0" lang="es-MX" sz="1600" b="0" i="0" u="none" strike="noStrike" cap="none" normalizeH="0" baseline="0" dirty="0">
                            <a:ln>
                              <a:noFill/>
                            </a:ln>
                            <a:solidFill>
                              <a:schemeClr val="tx1"/>
                            </a:solidFill>
                            <a:effectLst/>
                            <a:latin typeface="+mn-lt"/>
                          </a:endParaRPr>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5433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dirty="0">
                              <a:ln>
                                <a:noFill/>
                              </a:ln>
                              <a:solidFill>
                                <a:schemeClr val="tx1"/>
                              </a:solidFill>
                              <a:effectLst/>
                              <a:latin typeface="+mn-lt"/>
                              <a:cs typeface="Times New Roman" pitchFamily="18" charset="0"/>
                            </a:rPr>
                            <a:t>b)</a:t>
                          </a:r>
                          <a:endParaRPr kumimoji="0" lang="es-MX" sz="1600" b="1" i="0" u="none" strike="noStrike" cap="none" normalizeH="0" baseline="0" dirty="0">
                            <a:ln>
                              <a:noFill/>
                            </a:ln>
                            <a:solidFill>
                              <a:schemeClr val="tx1"/>
                            </a:solidFill>
                            <a:effectLst/>
                            <a:latin typeface="+mn-lt"/>
                          </a:endParaRPr>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dirty="0">
                              <a:ln>
                                <a:noFill/>
                              </a:ln>
                              <a:solidFill>
                                <a:schemeClr val="tx1"/>
                              </a:solidFill>
                              <a:effectLst/>
                              <a:latin typeface="+mn-lt"/>
                              <a:cs typeface="Times New Roman" pitchFamily="18" charset="0"/>
                              <a:sym typeface="Symbol" pitchFamily="18" charset="2"/>
                            </a:rPr>
                            <a:t>Para calcular una probabilidad</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600" b="0" i="0" u="none" strike="noStrike" cap="none" normalizeH="0" baseline="0" dirty="0">
                              <a:ln>
                                <a:noFill/>
                              </a:ln>
                              <a:solidFill>
                                <a:schemeClr val="tx1"/>
                              </a:solidFill>
                              <a:effectLst/>
                              <a:latin typeface="+mn-lt"/>
                              <a:cs typeface="Times New Roman" pitchFamily="18" charset="0"/>
                              <a:sym typeface="Symbol" pitchFamily="18" charset="2"/>
                            </a:rPr>
                            <a:t>se utiliza un punto.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sz="1600" b="0" i="0" u="none" strike="noStrike" cap="none" normalizeH="0" baseline="0" dirty="0">
                            <a:ln>
                              <a:noFill/>
                            </a:ln>
                            <a:solidFill>
                              <a:schemeClr val="tx1"/>
                            </a:solidFill>
                            <a:effectLst/>
                            <a:latin typeface="+mn-lt"/>
                            <a:cs typeface="Times New Roman" pitchFamily="18" charset="0"/>
                            <a:sym typeface="Symbol" pitchFamily="18" charset="2"/>
                          </a:endParaRPr>
                        </a:p>
                        <a:p>
                          <a:pPr marL="0" marR="0" lvl="0" indent="0" algn="l"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𝑃</m:t>
                                </m:r>
                                <m:d>
                                  <m:dPr>
                                    <m:ctrlP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ctrlPr>
                                  </m:dPr>
                                  <m:e>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𝑌</m:t>
                                    </m:r>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m:t>
                                    </m:r>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𝑦</m:t>
                                    </m:r>
                                  </m:e>
                                </m:d>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≥0</m:t>
                                </m:r>
                              </m:oMath>
                            </m:oMathPara>
                          </a14:m>
                          <a:endParaRPr kumimoji="0" lang="es-MX" sz="1600" b="0" i="0" u="none" strike="noStrike" cap="none" normalizeH="0" baseline="0" dirty="0">
                            <a:ln>
                              <a:noFill/>
                            </a:ln>
                            <a:solidFill>
                              <a:schemeClr val="tx1"/>
                            </a:solidFill>
                            <a:effectLst/>
                            <a:latin typeface="+mn-lt"/>
                            <a:cs typeface="Times New Roman" pitchFamily="18" charset="0"/>
                            <a:sym typeface="Symbol" pitchFamily="18" charset="2"/>
                          </a:endParaRPr>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dirty="0">
                              <a:ln>
                                <a:noFill/>
                              </a:ln>
                              <a:solidFill>
                                <a:schemeClr val="tx1"/>
                              </a:solidFill>
                              <a:effectLst/>
                              <a:latin typeface="+mn-lt"/>
                              <a:cs typeface="Times New Roman" pitchFamily="18" charset="0"/>
                            </a:rPr>
                            <a:t>Para calcular una probabilidad </a:t>
                          </a:r>
                        </a:p>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dirty="0">
                              <a:ln>
                                <a:noFill/>
                              </a:ln>
                              <a:solidFill>
                                <a:schemeClr val="tx1"/>
                              </a:solidFill>
                              <a:effectLst/>
                              <a:latin typeface="+mn-lt"/>
                              <a:cs typeface="Times New Roman" pitchFamily="18" charset="0"/>
                            </a:rPr>
                            <a:t>se utiliza un intervalo.</a:t>
                          </a:r>
                        </a:p>
                        <a:p>
                          <a:pPr marL="0" marR="0" lvl="0" indent="0" algn="l"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𝑃</m:t>
                                </m:r>
                                <m:d>
                                  <m:dPr>
                                    <m:ctrlP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ctrlPr>
                                  </m:dPr>
                                  <m:e>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𝑌</m:t>
                                    </m:r>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m:t>
                                    </m:r>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𝑦</m:t>
                                    </m:r>
                                  </m:e>
                                </m:d>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=0</m:t>
                                </m:r>
                              </m:oMath>
                            </m:oMathPara>
                          </a14:m>
                          <a:endParaRPr kumimoji="0" lang="es-MX" sz="1600" b="0" i="0" u="none" strike="noStrike" cap="none" normalizeH="0" baseline="0" dirty="0">
                            <a:ln>
                              <a:noFill/>
                            </a:ln>
                            <a:solidFill>
                              <a:schemeClr val="tx1"/>
                            </a:solidFill>
                            <a:effectLst/>
                            <a:latin typeface="+mn-lt"/>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600" b="0" i="0" u="none" strike="noStrike" cap="none" normalizeH="0" baseline="0" dirty="0">
                            <a:ln>
                              <a:noFill/>
                            </a:ln>
                            <a:solidFill>
                              <a:schemeClr val="tx1"/>
                            </a:solidFill>
                            <a:effectLst/>
                            <a:latin typeface="+mn-lt"/>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𝑃</m:t>
                                </m:r>
                                <m:d>
                                  <m:dPr>
                                    <m:ctrlP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ctrlPr>
                                  </m:dPr>
                                  <m:e>
                                    <m:sSub>
                                      <m:sSubPr>
                                        <m:ctrlP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ctrlPr>
                                      </m:sSubPr>
                                      <m:e>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𝑦</m:t>
                                        </m:r>
                                      </m:e>
                                      <m:sub>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1</m:t>
                                        </m:r>
                                      </m:sub>
                                    </m:sSub>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&lt;</m:t>
                                    </m:r>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𝑌</m:t>
                                    </m:r>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&lt;</m:t>
                                    </m:r>
                                    <m:sSub>
                                      <m:sSubPr>
                                        <m:ctrlP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ctrlPr>
                                      </m:sSubPr>
                                      <m:e>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𝑦</m:t>
                                        </m:r>
                                      </m:e>
                                      <m:sub>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2</m:t>
                                        </m:r>
                                      </m:sub>
                                    </m:sSub>
                                  </m:e>
                                </m:d>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&gt;0</m:t>
                                </m:r>
                              </m:oMath>
                            </m:oMathPara>
                          </a14:m>
                          <a:endParaRPr kumimoji="0" lang="es-MX" sz="1600" b="0" i="0" u="none" strike="noStrike" cap="none" normalizeH="0" baseline="0" dirty="0">
                            <a:ln>
                              <a:noFill/>
                            </a:ln>
                            <a:solidFill>
                              <a:schemeClr val="tx1"/>
                            </a:solidFill>
                            <a:effectLst/>
                            <a:latin typeface="+mn-lt"/>
                            <a:cs typeface="Times New Roman" pitchFamily="18" charset="0"/>
                          </a:endParaRPr>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8436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dirty="0">
                              <a:ln>
                                <a:noFill/>
                              </a:ln>
                              <a:solidFill>
                                <a:schemeClr val="tx1"/>
                              </a:solidFill>
                              <a:effectLst/>
                              <a:latin typeface="+mn-lt"/>
                              <a:cs typeface="Times New Roman" pitchFamily="18" charset="0"/>
                            </a:rPr>
                            <a:t>c)</a:t>
                          </a:r>
                          <a:endParaRPr kumimoji="0" lang="es-MX" sz="1600" b="1" i="0" u="none" strike="noStrike" cap="none" normalizeH="0" baseline="0" dirty="0">
                            <a:ln>
                              <a:noFill/>
                            </a:ln>
                            <a:solidFill>
                              <a:schemeClr val="tx1"/>
                            </a:solidFill>
                            <a:effectLst/>
                            <a:latin typeface="+mn-lt"/>
                          </a:endParaRPr>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MX" sz="1600" b="0" i="0" u="none" strike="noStrike" cap="none" normalizeH="0" baseline="0" dirty="0">
                              <a:ln>
                                <a:noFill/>
                              </a:ln>
                              <a:solidFill>
                                <a:schemeClr val="tx1"/>
                              </a:solidFill>
                              <a:effectLst/>
                              <a:latin typeface="+mn-lt"/>
                              <a:cs typeface="Times New Roman" pitchFamily="18" charset="0"/>
                            </a:rPr>
                            <a:t>Función de Distribución Discreta</a:t>
                          </a:r>
                        </a:p>
                        <a:p>
                          <a:pPr marL="0" marR="0" lvl="0" indent="0" algn="l"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𝐹</m:t>
                                </m:r>
                                <m:d>
                                  <m:dPr>
                                    <m:ctrlP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ctrlPr>
                                  </m:dPr>
                                  <m:e>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𝑦</m:t>
                                    </m:r>
                                  </m:e>
                                </m:d>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m:t>
                                </m:r>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𝑃</m:t>
                                </m:r>
                                <m:d>
                                  <m:dPr>
                                    <m:ctrlP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ctrlPr>
                                  </m:dPr>
                                  <m:e>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𝑌</m:t>
                                    </m:r>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m:t>
                                    </m:r>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𝑦</m:t>
                                    </m:r>
                                  </m:e>
                                </m:d>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m:t>
                                </m:r>
                                <m:nary>
                                  <m:naryPr>
                                    <m:chr m:val="∑"/>
                                    <m:ctrlP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ctrlPr>
                                  </m:naryPr>
                                  <m:sub>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𝑡</m:t>
                                    </m:r>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=0</m:t>
                                    </m:r>
                                  </m:sub>
                                  <m:sup>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𝑦</m:t>
                                    </m:r>
                                  </m:sup>
                                  <m:e>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𝑝</m:t>
                                    </m:r>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m:t>
                                    </m:r>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𝑡</m:t>
                                    </m:r>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m:t>
                                    </m:r>
                                  </m:e>
                                </m:nary>
                              </m:oMath>
                            </m:oMathPara>
                          </a14:m>
                          <a:endParaRPr kumimoji="0" lang="es-MX" sz="1600" b="0" i="0" u="none" strike="noStrike" cap="none" normalizeH="0" baseline="0" dirty="0">
                            <a:ln>
                              <a:noFill/>
                            </a:ln>
                            <a:solidFill>
                              <a:schemeClr val="tx1"/>
                            </a:solidFill>
                            <a:effectLst/>
                            <a:latin typeface="+mn-lt"/>
                            <a:cs typeface="Times New Roman" pitchFamily="18" charset="0"/>
                          </a:endParaRPr>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MX" sz="1600" b="0" i="0" u="none" strike="noStrike" cap="none" normalizeH="0" baseline="0" dirty="0">
                              <a:ln>
                                <a:noFill/>
                              </a:ln>
                              <a:solidFill>
                                <a:schemeClr val="tx1"/>
                              </a:solidFill>
                              <a:effectLst/>
                              <a:latin typeface="+mn-lt"/>
                              <a:cs typeface="Times New Roman" pitchFamily="18" charset="0"/>
                            </a:rPr>
                            <a:t>Función de Distribución Continúa</a:t>
                          </a:r>
                        </a:p>
                        <a:p>
                          <a:pPr marL="0" marR="0" lvl="0" indent="0" algn="l"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𝐹</m:t>
                                </m:r>
                                <m:d>
                                  <m:dPr>
                                    <m:ctrlP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ctrlPr>
                                  </m:dPr>
                                  <m:e>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𝑦</m:t>
                                    </m:r>
                                  </m:e>
                                </m:d>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m:t>
                                </m:r>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𝑃</m:t>
                                </m:r>
                                <m:d>
                                  <m:dPr>
                                    <m:ctrlP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ctrlPr>
                                  </m:dPr>
                                  <m:e>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𝑌</m:t>
                                    </m:r>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&lt;</m:t>
                                    </m:r>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𝑦</m:t>
                                    </m:r>
                                  </m:e>
                                </m:d>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m:t>
                                </m:r>
                                <m:nary>
                                  <m:naryPr>
                                    <m:ctrlP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ctrlPr>
                                  </m:naryPr>
                                  <m:sub>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𝑎</m:t>
                                    </m:r>
                                  </m:sub>
                                  <m:sup>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𝑦</m:t>
                                    </m:r>
                                  </m:sup>
                                  <m:e>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𝑓</m:t>
                                    </m:r>
                                    <m:d>
                                      <m:dPr>
                                        <m:ctrlP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ctrlPr>
                                      </m:dPr>
                                      <m:e>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𝑡</m:t>
                                        </m:r>
                                      </m:e>
                                    </m:d>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𝑑</m:t>
                                    </m:r>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m:t>
                                    </m:r>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𝑡</m:t>
                                    </m:r>
                                    <m:r>
                                      <a:rPr kumimoji="0" lang="es-MX" sz="1600" b="0" i="1" u="none" strike="noStrike" cap="none" normalizeH="0" baseline="0" smtClean="0">
                                        <a:ln>
                                          <a:noFill/>
                                        </a:ln>
                                        <a:solidFill>
                                          <a:schemeClr val="tx1"/>
                                        </a:solidFill>
                                        <a:effectLst/>
                                        <a:latin typeface="Cambria Math" panose="02040503050406030204" pitchFamily="18" charset="0"/>
                                        <a:cs typeface="Times New Roman" pitchFamily="18" charset="0"/>
                                      </a:rPr>
                                      <m:t>)</m:t>
                                    </m:r>
                                  </m:e>
                                </m:nary>
                              </m:oMath>
                            </m:oMathPara>
                          </a14:m>
                          <a:endParaRPr kumimoji="0" lang="en-US" sz="1600" b="0" i="0" u="none" strike="noStrike" cap="none" normalizeH="0" baseline="0" dirty="0">
                            <a:ln>
                              <a:noFill/>
                            </a:ln>
                            <a:solidFill>
                              <a:schemeClr val="tx1"/>
                            </a:solidFill>
                            <a:effectLst/>
                            <a:latin typeface="+mn-lt"/>
                            <a:cs typeface="Times New Roman" pitchFamily="18" charset="0"/>
                          </a:endParaRPr>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4126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dirty="0">
                              <a:ln>
                                <a:noFill/>
                              </a:ln>
                              <a:solidFill>
                                <a:schemeClr val="tx1"/>
                              </a:solidFill>
                              <a:effectLst/>
                              <a:latin typeface="+mn-lt"/>
                              <a:cs typeface="Times New Roman" pitchFamily="18" charset="0"/>
                            </a:rPr>
                            <a:t>d)</a:t>
                          </a:r>
                          <a:endParaRPr kumimoji="0" lang="es-MX" sz="1600" b="1" i="0" u="none" strike="noStrike" cap="none" normalizeH="0" baseline="0" dirty="0">
                            <a:ln>
                              <a:noFill/>
                            </a:ln>
                            <a:solidFill>
                              <a:schemeClr val="tx1"/>
                            </a:solidFill>
                            <a:effectLst/>
                            <a:latin typeface="+mn-lt"/>
                          </a:endParaRPr>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dirty="0">
                              <a:ln>
                                <a:noFill/>
                              </a:ln>
                              <a:solidFill>
                                <a:schemeClr val="tx1"/>
                              </a:solidFill>
                              <a:effectLst/>
                              <a:latin typeface="+mn-lt"/>
                              <a:cs typeface="Times New Roman" pitchFamily="18" charset="0"/>
                            </a:rPr>
                            <a:t>Gráfica de la Distribución Discreta:</a:t>
                          </a:r>
                          <a:endParaRPr kumimoji="0" lang="en-US" sz="1600" b="0" i="0" u="none" strike="noStrike" cap="none" normalizeH="0" baseline="0" dirty="0">
                            <a:ln>
                              <a:noFill/>
                            </a:ln>
                            <a:solidFill>
                              <a:schemeClr val="tx1"/>
                            </a:solidFill>
                            <a:effectLst/>
                            <a:latin typeface="+mn-lt"/>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600" b="0" i="0" u="none" strike="noStrike" cap="none" normalizeH="0" baseline="0" dirty="0">
                              <a:ln>
                                <a:noFill/>
                              </a:ln>
                              <a:solidFill>
                                <a:schemeClr val="tx1"/>
                              </a:solidFill>
                              <a:effectLst/>
                              <a:latin typeface="+mn-lt"/>
                              <a:cs typeface="Times New Roman" pitchFamily="18" charset="0"/>
                            </a:rPr>
                            <a:t>Función Escalonada.</a:t>
                          </a:r>
                          <a:endParaRPr kumimoji="0" lang="es-MX" sz="1600" b="0" i="0" u="none" strike="noStrike" cap="none" normalizeH="0" baseline="0" dirty="0">
                            <a:ln>
                              <a:noFill/>
                            </a:ln>
                            <a:solidFill>
                              <a:schemeClr val="tx1"/>
                            </a:solidFill>
                            <a:effectLst/>
                            <a:latin typeface="+mn-lt"/>
                          </a:endParaRPr>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dirty="0">
                              <a:ln>
                                <a:noFill/>
                              </a:ln>
                              <a:solidFill>
                                <a:schemeClr val="tx1"/>
                              </a:solidFill>
                              <a:effectLst/>
                              <a:latin typeface="+mn-lt"/>
                              <a:cs typeface="Times New Roman" pitchFamily="18" charset="0"/>
                            </a:rPr>
                            <a:t>Gráfica de la Distribución Continua:</a:t>
                          </a:r>
                          <a:endParaRPr kumimoji="0" lang="en-US" sz="1600" b="0" i="0" u="none" strike="noStrike" cap="none" normalizeH="0" baseline="0" dirty="0">
                            <a:ln>
                              <a:noFill/>
                            </a:ln>
                            <a:solidFill>
                              <a:schemeClr val="tx1"/>
                            </a:solidFill>
                            <a:effectLst/>
                            <a:latin typeface="+mn-lt"/>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600" b="0" i="0" u="none" strike="noStrike" cap="none" normalizeH="0" baseline="0" dirty="0">
                              <a:ln>
                                <a:noFill/>
                              </a:ln>
                              <a:solidFill>
                                <a:schemeClr val="tx1"/>
                              </a:solidFill>
                              <a:effectLst/>
                              <a:latin typeface="+mn-lt"/>
                              <a:cs typeface="Times New Roman" pitchFamily="18" charset="0"/>
                            </a:rPr>
                            <a:t>Área bajo la curva f(y).</a:t>
                          </a:r>
                          <a:endParaRPr kumimoji="0" lang="es-MX" sz="1600" b="0" i="0" u="none" strike="noStrike" cap="none" normalizeH="0" baseline="0" dirty="0">
                            <a:ln>
                              <a:noFill/>
                            </a:ln>
                            <a:solidFill>
                              <a:schemeClr val="tx1"/>
                            </a:solidFill>
                            <a:effectLst/>
                            <a:latin typeface="+mn-lt"/>
                          </a:endParaRPr>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Choice>
        <mc:Fallback xmlns="">
          <p:graphicFrame>
            <p:nvGraphicFramePr>
              <p:cNvPr id="162959" name="Group 143"/>
              <p:cNvGraphicFramePr>
                <a:graphicFrameLocks noGrp="1"/>
              </p:cNvGraphicFramePr>
              <p:nvPr>
                <p:extLst>
                  <p:ext uri="{D42A27DB-BD31-4B8C-83A1-F6EECF244321}">
                    <p14:modId xmlns:p14="http://schemas.microsoft.com/office/powerpoint/2010/main" val="2753418360"/>
                  </p:ext>
                </p:extLst>
              </p:nvPr>
            </p:nvGraphicFramePr>
            <p:xfrm>
              <a:off x="1704251" y="2153771"/>
              <a:ext cx="8731250" cy="4352569"/>
            </p:xfrm>
            <a:graphic>
              <a:graphicData uri="http://schemas.openxmlformats.org/drawingml/2006/table">
                <a:tbl>
                  <a:tblPr/>
                  <a:tblGrid>
                    <a:gridCol w="768280">
                      <a:extLst>
                        <a:ext uri="{9D8B030D-6E8A-4147-A177-3AD203B41FA5}">
                          <a16:colId xmlns:a16="http://schemas.microsoft.com/office/drawing/2014/main" val="20000"/>
                        </a:ext>
                      </a:extLst>
                    </a:gridCol>
                    <a:gridCol w="3851720">
                      <a:extLst>
                        <a:ext uri="{9D8B030D-6E8A-4147-A177-3AD203B41FA5}">
                          <a16:colId xmlns:a16="http://schemas.microsoft.com/office/drawing/2014/main" val="20001"/>
                        </a:ext>
                      </a:extLst>
                    </a:gridCol>
                    <a:gridCol w="4111250">
                      <a:extLst>
                        <a:ext uri="{9D8B030D-6E8A-4147-A177-3AD203B41FA5}">
                          <a16:colId xmlns:a16="http://schemas.microsoft.com/office/drawing/2014/main" val="20002"/>
                        </a:ext>
                      </a:extLst>
                    </a:gridCol>
                  </a:tblGrid>
                  <a:tr h="43267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MX" sz="1600" b="0" i="0" u="none" strike="noStrike" cap="none" normalizeH="0" baseline="0" dirty="0" smtClean="0">
                            <a:ln>
                              <a:noFill/>
                            </a:ln>
                            <a:solidFill>
                              <a:schemeClr val="tx1"/>
                            </a:solidFill>
                            <a:effectLst/>
                            <a:latin typeface="+mn-lt"/>
                          </a:endParaRPr>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dirty="0" smtClean="0">
                              <a:ln>
                                <a:noFill/>
                              </a:ln>
                              <a:solidFill>
                                <a:schemeClr val="tx1"/>
                              </a:solidFill>
                              <a:effectLst/>
                              <a:latin typeface="+mn-lt"/>
                              <a:cs typeface="Times New Roman" pitchFamily="18" charset="0"/>
                            </a:rPr>
                            <a:t>Caso Discreto</a:t>
                          </a:r>
                          <a:endParaRPr kumimoji="0" lang="es-MX" sz="1600" b="1" i="0" u="none" strike="noStrike" cap="none" normalizeH="0" baseline="0" dirty="0" smtClean="0">
                            <a:ln>
                              <a:noFill/>
                            </a:ln>
                            <a:solidFill>
                              <a:schemeClr val="tx1"/>
                            </a:solidFill>
                            <a:effectLst/>
                            <a:latin typeface="+mn-lt"/>
                          </a:endParaRPr>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dirty="0" smtClean="0">
                              <a:ln>
                                <a:noFill/>
                              </a:ln>
                              <a:solidFill>
                                <a:schemeClr val="tx1"/>
                              </a:solidFill>
                              <a:effectLst/>
                              <a:latin typeface="+mn-lt"/>
                              <a:cs typeface="Times New Roman" pitchFamily="18" charset="0"/>
                            </a:rPr>
                            <a:t>Caso Continuo</a:t>
                          </a:r>
                          <a:endParaRPr kumimoji="0" lang="es-MX" sz="1600" b="1" i="0" u="none" strike="noStrike" cap="none" normalizeH="0" baseline="0" dirty="0" smtClean="0">
                            <a:ln>
                              <a:noFill/>
                            </a:ln>
                            <a:solidFill>
                              <a:schemeClr val="tx1"/>
                            </a:solidFill>
                            <a:effectLst/>
                            <a:latin typeface="+mn-lt"/>
                          </a:endParaRPr>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993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dirty="0" smtClean="0">
                              <a:ln>
                                <a:noFill/>
                              </a:ln>
                              <a:solidFill>
                                <a:schemeClr val="tx1"/>
                              </a:solidFill>
                              <a:effectLst/>
                              <a:latin typeface="+mn-lt"/>
                              <a:cs typeface="Times New Roman" pitchFamily="18" charset="0"/>
                            </a:rPr>
                            <a:t>a)</a:t>
                          </a:r>
                          <a:endParaRPr kumimoji="0" lang="es-MX" sz="1600" b="1" i="0" u="none" strike="noStrike" cap="none" normalizeH="0" baseline="0" dirty="0" smtClean="0">
                            <a:ln>
                              <a:noFill/>
                            </a:ln>
                            <a:solidFill>
                              <a:schemeClr val="tx1"/>
                            </a:solidFill>
                            <a:effectLst/>
                            <a:latin typeface="+mn-lt"/>
                          </a:endParaRPr>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dirty="0" smtClean="0">
                              <a:ln>
                                <a:noFill/>
                              </a:ln>
                              <a:solidFill>
                                <a:schemeClr val="tx1"/>
                              </a:solidFill>
                              <a:effectLst/>
                              <a:latin typeface="+mn-lt"/>
                              <a:cs typeface="Times New Roman" pitchFamily="18" charset="0"/>
                            </a:rPr>
                            <a:t>Distribución de probabilidad  p(y).</a:t>
                          </a:r>
                          <a:endParaRPr kumimoji="0" lang="es-MX" sz="1600" b="0" i="0" u="none" strike="noStrike" cap="none" normalizeH="0" baseline="0" dirty="0" smtClean="0">
                            <a:ln>
                              <a:noFill/>
                            </a:ln>
                            <a:solidFill>
                              <a:schemeClr val="tx1"/>
                            </a:solidFill>
                            <a:effectLst/>
                            <a:latin typeface="+mn-lt"/>
                          </a:endParaRPr>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dirty="0" smtClean="0">
                              <a:ln>
                                <a:noFill/>
                              </a:ln>
                              <a:solidFill>
                                <a:schemeClr val="tx1"/>
                              </a:solidFill>
                              <a:effectLst/>
                              <a:latin typeface="+mn-lt"/>
                              <a:cs typeface="Times New Roman" pitchFamily="18" charset="0"/>
                            </a:rPr>
                            <a:t>Función de densidad  f(y).</a:t>
                          </a:r>
                          <a:endParaRPr kumimoji="0" lang="es-MX" sz="1600" b="0" i="0" u="none" strike="noStrike" cap="none" normalizeH="0" baseline="0" dirty="0" smtClean="0">
                            <a:ln>
                              <a:noFill/>
                            </a:ln>
                            <a:solidFill>
                              <a:schemeClr val="tx1"/>
                            </a:solidFill>
                            <a:effectLst/>
                            <a:latin typeface="+mn-lt"/>
                          </a:endParaRPr>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5433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dirty="0" smtClean="0">
                              <a:ln>
                                <a:noFill/>
                              </a:ln>
                              <a:solidFill>
                                <a:schemeClr val="tx1"/>
                              </a:solidFill>
                              <a:effectLst/>
                              <a:latin typeface="+mn-lt"/>
                              <a:cs typeface="Times New Roman" pitchFamily="18" charset="0"/>
                            </a:rPr>
                            <a:t>b)</a:t>
                          </a:r>
                          <a:endParaRPr kumimoji="0" lang="es-MX" sz="1600" b="1" i="0" u="none" strike="noStrike" cap="none" normalizeH="0" baseline="0" dirty="0" smtClean="0">
                            <a:ln>
                              <a:noFill/>
                            </a:ln>
                            <a:solidFill>
                              <a:schemeClr val="tx1"/>
                            </a:solidFill>
                            <a:effectLst/>
                            <a:latin typeface="+mn-lt"/>
                          </a:endParaRPr>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s-MX"/>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a:blip r:embed="rId2"/>
                          <a:stretch>
                            <a:fillRect l="-20095" t="-68201" r="-107120" b="-133054"/>
                          </a:stretch>
                        </a:blipFill>
                      </a:tcPr>
                    </a:tc>
                    <a:tc>
                      <a:txBody>
                        <a:bodyPr/>
                        <a:lstStyle/>
                        <a:p>
                          <a:endParaRPr lang="es-MX"/>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a:blip r:embed="rId2"/>
                          <a:stretch>
                            <a:fillRect l="-112444" t="-68201" r="-296" b="-133054"/>
                          </a:stretch>
                        </a:blipFill>
                      </a:tcPr>
                    </a:tc>
                    <a:extLst>
                      <a:ext uri="{0D108BD9-81ED-4DB2-BD59-A6C34878D82A}">
                        <a16:rowId xmlns:a16="http://schemas.microsoft.com/office/drawing/2014/main" val="10002"/>
                      </a:ext>
                    </a:extLst>
                  </a:tr>
                  <a:tr h="118436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dirty="0" smtClean="0">
                              <a:ln>
                                <a:noFill/>
                              </a:ln>
                              <a:solidFill>
                                <a:schemeClr val="tx1"/>
                              </a:solidFill>
                              <a:effectLst/>
                              <a:latin typeface="+mn-lt"/>
                              <a:cs typeface="Times New Roman" pitchFamily="18" charset="0"/>
                            </a:rPr>
                            <a:t>c)</a:t>
                          </a:r>
                          <a:endParaRPr kumimoji="0" lang="es-MX" sz="1600" b="1" i="0" u="none" strike="noStrike" cap="none" normalizeH="0" baseline="0" dirty="0" smtClean="0">
                            <a:ln>
                              <a:noFill/>
                            </a:ln>
                            <a:solidFill>
                              <a:schemeClr val="tx1"/>
                            </a:solidFill>
                            <a:effectLst/>
                            <a:latin typeface="+mn-lt"/>
                          </a:endParaRPr>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s-MX"/>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a:blip r:embed="rId2"/>
                          <a:stretch>
                            <a:fillRect l="-20095" t="-207216" r="-107120" b="-63918"/>
                          </a:stretch>
                        </a:blipFill>
                      </a:tcPr>
                    </a:tc>
                    <a:tc>
                      <a:txBody>
                        <a:bodyPr/>
                        <a:lstStyle/>
                        <a:p>
                          <a:endParaRPr lang="es-MX"/>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a:blip r:embed="rId2"/>
                          <a:stretch>
                            <a:fillRect l="-112444" t="-207216" r="-296" b="-63918"/>
                          </a:stretch>
                        </a:blipFill>
                      </a:tcPr>
                    </a:tc>
                    <a:extLst>
                      <a:ext uri="{0D108BD9-81ED-4DB2-BD59-A6C34878D82A}">
                        <a16:rowId xmlns:a16="http://schemas.microsoft.com/office/drawing/2014/main" val="10003"/>
                      </a:ext>
                    </a:extLst>
                  </a:tr>
                  <a:tr h="74126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MX" sz="1600" b="1" i="0" u="none" strike="noStrike" cap="none" normalizeH="0" baseline="0" dirty="0" smtClean="0">
                              <a:ln>
                                <a:noFill/>
                              </a:ln>
                              <a:solidFill>
                                <a:schemeClr val="tx1"/>
                              </a:solidFill>
                              <a:effectLst/>
                              <a:latin typeface="+mn-lt"/>
                              <a:cs typeface="Times New Roman" pitchFamily="18" charset="0"/>
                            </a:rPr>
                            <a:t>d)</a:t>
                          </a:r>
                          <a:endParaRPr kumimoji="0" lang="es-MX" sz="1600" b="1" i="0" u="none" strike="noStrike" cap="none" normalizeH="0" baseline="0" dirty="0" smtClean="0">
                            <a:ln>
                              <a:noFill/>
                            </a:ln>
                            <a:solidFill>
                              <a:schemeClr val="tx1"/>
                            </a:solidFill>
                            <a:effectLst/>
                            <a:latin typeface="+mn-lt"/>
                          </a:endParaRPr>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dirty="0" smtClean="0">
                              <a:ln>
                                <a:noFill/>
                              </a:ln>
                              <a:solidFill>
                                <a:schemeClr val="tx1"/>
                              </a:solidFill>
                              <a:effectLst/>
                              <a:latin typeface="+mn-lt"/>
                              <a:cs typeface="Times New Roman" pitchFamily="18" charset="0"/>
                            </a:rPr>
                            <a:t>Gráfica de la Distribución Discreta:</a:t>
                          </a:r>
                          <a:endParaRPr kumimoji="0" lang="en-US" sz="1600" b="0" i="0" u="none" strike="noStrike" cap="none" normalizeH="0" baseline="0" dirty="0" smtClean="0">
                            <a:ln>
                              <a:noFill/>
                            </a:ln>
                            <a:solidFill>
                              <a:schemeClr val="tx1"/>
                            </a:solidFill>
                            <a:effectLst/>
                            <a:latin typeface="+mn-lt"/>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600" b="0" i="0" u="none" strike="noStrike" cap="none" normalizeH="0" baseline="0" dirty="0" smtClean="0">
                              <a:ln>
                                <a:noFill/>
                              </a:ln>
                              <a:solidFill>
                                <a:schemeClr val="tx1"/>
                              </a:solidFill>
                              <a:effectLst/>
                              <a:latin typeface="+mn-lt"/>
                              <a:cs typeface="Times New Roman" pitchFamily="18" charset="0"/>
                            </a:rPr>
                            <a:t>Función Escalonada.</a:t>
                          </a:r>
                          <a:endParaRPr kumimoji="0" lang="es-MX" sz="1600" b="0" i="0" u="none" strike="noStrike" cap="none" normalizeH="0" baseline="0" dirty="0" smtClean="0">
                            <a:ln>
                              <a:noFill/>
                            </a:ln>
                            <a:solidFill>
                              <a:schemeClr val="tx1"/>
                            </a:solidFill>
                            <a:effectLst/>
                            <a:latin typeface="+mn-lt"/>
                          </a:endParaRPr>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600" b="0" i="0" u="none" strike="noStrike" cap="none" normalizeH="0" baseline="0" dirty="0" smtClean="0">
                              <a:ln>
                                <a:noFill/>
                              </a:ln>
                              <a:solidFill>
                                <a:schemeClr val="tx1"/>
                              </a:solidFill>
                              <a:effectLst/>
                              <a:latin typeface="+mn-lt"/>
                              <a:cs typeface="Times New Roman" pitchFamily="18" charset="0"/>
                            </a:rPr>
                            <a:t>Gráfica de la Distribución Continua:</a:t>
                          </a:r>
                          <a:endParaRPr kumimoji="0" lang="en-US" sz="1600" b="0" i="0" u="none" strike="noStrike" cap="none" normalizeH="0" baseline="0" dirty="0" smtClean="0">
                            <a:ln>
                              <a:noFill/>
                            </a:ln>
                            <a:solidFill>
                              <a:schemeClr val="tx1"/>
                            </a:solidFill>
                            <a:effectLst/>
                            <a:latin typeface="+mn-lt"/>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600" b="0" i="0" u="none" strike="noStrike" cap="none" normalizeH="0" baseline="0" dirty="0" smtClean="0">
                              <a:ln>
                                <a:noFill/>
                              </a:ln>
                              <a:solidFill>
                                <a:schemeClr val="tx1"/>
                              </a:solidFill>
                              <a:effectLst/>
                              <a:latin typeface="+mn-lt"/>
                              <a:cs typeface="Times New Roman" pitchFamily="18" charset="0"/>
                            </a:rPr>
                            <a:t>Área bajo la curva f(y).</a:t>
                          </a:r>
                          <a:endParaRPr kumimoji="0" lang="es-MX" sz="1600" b="0" i="0" u="none" strike="noStrike" cap="none" normalizeH="0" baseline="0" dirty="0" smtClean="0">
                            <a:ln>
                              <a:noFill/>
                            </a:ln>
                            <a:solidFill>
                              <a:schemeClr val="tx1"/>
                            </a:solidFill>
                            <a:effectLst/>
                            <a:latin typeface="+mn-lt"/>
                          </a:endParaRPr>
                        </a:p>
                      </a:txBody>
                      <a:tcPr marL="91443" marR="91443"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Fallback>
      </mc:AlternateContent>
      <p:sp>
        <p:nvSpPr>
          <p:cNvPr id="15388" name="Rectangle 111"/>
          <p:cNvSpPr>
            <a:spLocks noChangeArrowheads="1"/>
          </p:cNvSpPr>
          <p:nvPr/>
        </p:nvSpPr>
        <p:spPr bwMode="auto">
          <a:xfrm>
            <a:off x="629411" y="1562706"/>
            <a:ext cx="9169012"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28528" bIns="0"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0"/>
              </a:spcBef>
              <a:buClrTx/>
              <a:buFontTx/>
              <a:buNone/>
            </a:pPr>
            <a:r>
              <a:rPr lang="es-MX" altLang="es-MX" sz="2600" dirty="0">
                <a:latin typeface="Bookman Old Style" pitchFamily="18" charset="0"/>
              </a:rPr>
              <a:t>Características de las distribuciones de probabilidad:</a:t>
            </a:r>
          </a:p>
        </p:txBody>
      </p:sp>
      <p:sp>
        <p:nvSpPr>
          <p:cNvPr id="15389" name="Rectangle 120"/>
          <p:cNvSpPr>
            <a:spLocks noChangeArrowheads="1"/>
          </p:cNvSpPr>
          <p:nvPr/>
        </p:nvSpPr>
        <p:spPr bwMode="auto">
          <a:xfrm>
            <a:off x="1524001" y="305785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endParaRPr lang="es-MX" altLang="es-MX">
              <a:latin typeface="Comic Sans MS" pitchFamily="66" charset="0"/>
            </a:endParaRPr>
          </a:p>
        </p:txBody>
      </p:sp>
      <p:sp>
        <p:nvSpPr>
          <p:cNvPr id="15391" name="Rectangle 126"/>
          <p:cNvSpPr>
            <a:spLocks noChangeArrowheads="1"/>
          </p:cNvSpPr>
          <p:nvPr/>
        </p:nvSpPr>
        <p:spPr bwMode="auto">
          <a:xfrm>
            <a:off x="1524001" y="294355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endParaRPr lang="es-MX" altLang="es-MX">
              <a:latin typeface="Comic Sans MS" pitchFamily="66" charset="0"/>
            </a:endParaRPr>
          </a:p>
        </p:txBody>
      </p:sp>
      <p:sp>
        <p:nvSpPr>
          <p:cNvPr id="15393" name="Rectangle 128"/>
          <p:cNvSpPr>
            <a:spLocks noChangeArrowheads="1"/>
          </p:cNvSpPr>
          <p:nvPr/>
        </p:nvSpPr>
        <p:spPr bwMode="auto">
          <a:xfrm>
            <a:off x="1524001" y="30911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endParaRPr lang="es-MX" altLang="es-MX">
              <a:latin typeface="Comic Sans MS" pitchFamily="66" charset="0"/>
            </a:endParaRPr>
          </a:p>
        </p:txBody>
      </p:sp>
      <p:sp>
        <p:nvSpPr>
          <p:cNvPr id="15394" name="Rectangle 137"/>
          <p:cNvSpPr>
            <a:spLocks noChangeArrowheads="1"/>
          </p:cNvSpPr>
          <p:nvPr/>
        </p:nvSpPr>
        <p:spPr bwMode="auto">
          <a:xfrm>
            <a:off x="1524001" y="30911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endParaRPr lang="es-MX" altLang="es-MX">
              <a:latin typeface="Comic Sans MS" pitchFamily="66" charset="0"/>
            </a:endParaRPr>
          </a:p>
        </p:txBody>
      </p:sp>
      <p:sp>
        <p:nvSpPr>
          <p:cNvPr id="15395" name="Rectangle 139"/>
          <p:cNvSpPr>
            <a:spLocks noChangeArrowheads="1"/>
          </p:cNvSpPr>
          <p:nvPr/>
        </p:nvSpPr>
        <p:spPr bwMode="auto">
          <a:xfrm>
            <a:off x="1524001" y="295307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eaLnBrk="1" hangingPunct="1">
              <a:spcBef>
                <a:spcPct val="0"/>
              </a:spcBef>
              <a:buClrTx/>
              <a:buFontTx/>
              <a:buNone/>
            </a:pPr>
            <a:endParaRPr lang="es-MX" altLang="es-MX">
              <a:latin typeface="Comic Sans MS" pitchFamily="66" charset="0"/>
            </a:endParaRPr>
          </a:p>
        </p:txBody>
      </p:sp>
    </p:spTree>
    <p:extLst>
      <p:ext uri="{BB962C8B-B14F-4D97-AF65-F5344CB8AC3E}">
        <p14:creationId xmlns:p14="http://schemas.microsoft.com/office/powerpoint/2010/main" val="42013418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Rectángulo 294"/>
          <p:cNvSpPr/>
          <p:nvPr/>
        </p:nvSpPr>
        <p:spPr>
          <a:xfrm>
            <a:off x="806720" y="224519"/>
            <a:ext cx="3880016" cy="2246769"/>
          </a:xfrm>
          <a:prstGeom prst="rect">
            <a:avLst/>
          </a:prstGeom>
        </p:spPr>
        <p:txBody>
          <a:bodyPr wrap="square">
            <a:spAutoFit/>
          </a:bodyPr>
          <a:lstStyle/>
          <a:p>
            <a:pPr marL="514350" indent="-514350" algn="just">
              <a:spcBef>
                <a:spcPct val="0"/>
              </a:spcBef>
              <a:buFont typeface="+mj-lt"/>
              <a:buAutoNum type="alphaLcPeriod"/>
            </a:pPr>
            <a:r>
              <a:rPr lang="es-MX" altLang="es-MX" sz="2800" dirty="0">
                <a:latin typeface="Bookman Old Style" pitchFamily="18" charset="0"/>
              </a:rPr>
              <a:t>Encontrar la probabilidad de que exactamente 50 tengan alguna irregularidad</a:t>
            </a:r>
          </a:p>
        </p:txBody>
      </p:sp>
    </p:spTree>
    <p:extLst>
      <p:ext uri="{BB962C8B-B14F-4D97-AF65-F5344CB8AC3E}">
        <p14:creationId xmlns:p14="http://schemas.microsoft.com/office/powerpoint/2010/main" val="16884751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45864" y="189617"/>
            <a:ext cx="3472375" cy="2677656"/>
          </a:xfrm>
          <a:prstGeom prst="rect">
            <a:avLst/>
          </a:prstGeom>
        </p:spPr>
        <p:txBody>
          <a:bodyPr wrap="square">
            <a:spAutoFit/>
          </a:bodyPr>
          <a:lstStyle/>
          <a:p>
            <a:pPr marL="514350" indent="-514350" algn="just">
              <a:spcBef>
                <a:spcPct val="0"/>
              </a:spcBef>
              <a:buFont typeface="+mj-lt"/>
              <a:buAutoNum type="alphaLcPeriod" startAt="2"/>
            </a:pPr>
            <a:r>
              <a:rPr lang="es-MX" altLang="es-MX" sz="2800" dirty="0">
                <a:latin typeface="Bookman Old Style" pitchFamily="18" charset="0"/>
              </a:rPr>
              <a:t>Encontrar la probabilidad de que  53 a 56  inclusive tengan alguna irregularidad</a:t>
            </a:r>
            <a:endParaRPr lang="es-MX" sz="2800" dirty="0">
              <a:latin typeface="Bookman Old Style" pitchFamily="18" charset="0"/>
            </a:endParaRPr>
          </a:p>
        </p:txBody>
      </p:sp>
    </p:spTree>
    <p:extLst>
      <p:ext uri="{BB962C8B-B14F-4D97-AF65-F5344CB8AC3E}">
        <p14:creationId xmlns:p14="http://schemas.microsoft.com/office/powerpoint/2010/main" val="27713055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9634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33539" y="186030"/>
            <a:ext cx="3639849" cy="2246769"/>
          </a:xfrm>
          <a:prstGeom prst="rect">
            <a:avLst/>
          </a:prstGeom>
        </p:spPr>
        <p:txBody>
          <a:bodyPr wrap="square">
            <a:spAutoFit/>
          </a:bodyPr>
          <a:lstStyle/>
          <a:p>
            <a:pPr marL="514350" indent="-514350" algn="just">
              <a:spcBef>
                <a:spcPct val="0"/>
              </a:spcBef>
              <a:buFont typeface="+mj-lt"/>
              <a:buAutoNum type="alphaLcPeriod" startAt="3"/>
            </a:pPr>
            <a:r>
              <a:rPr lang="es-MX" altLang="es-MX" sz="2800" dirty="0">
                <a:latin typeface="Bookman Old Style" pitchFamily="18" charset="0"/>
              </a:rPr>
              <a:t>¿Qué cantidad de vehículos con alguna irregularidad equivale al 95%.</a:t>
            </a:r>
          </a:p>
        </p:txBody>
      </p:sp>
    </p:spTree>
    <p:extLst>
      <p:ext uri="{BB962C8B-B14F-4D97-AF65-F5344CB8AC3E}">
        <p14:creationId xmlns:p14="http://schemas.microsoft.com/office/powerpoint/2010/main" val="36198376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2466" name="4 CuadroTexto"/>
              <p:cNvSpPr txBox="1">
                <a:spLocks noChangeArrowheads="1"/>
              </p:cNvSpPr>
              <p:nvPr/>
            </p:nvSpPr>
            <p:spPr bwMode="auto">
              <a:xfrm>
                <a:off x="786384" y="1683080"/>
                <a:ext cx="10707086" cy="44396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a:buNone/>
                </a:pPr>
                <a:r>
                  <a:rPr lang="es-MX" dirty="0">
                    <a:latin typeface="Bookman Old Style" panose="02050604050505020204" pitchFamily="18" charset="0"/>
                  </a:rPr>
                  <a:t>Suponga que el diámetro a la altura del pecho (</a:t>
                </a:r>
                <a:r>
                  <a:rPr lang="es-MX" dirty="0" err="1">
                    <a:latin typeface="Bookman Old Style" panose="02050604050505020204" pitchFamily="18" charset="0"/>
                  </a:rPr>
                  <a:t>pulg</a:t>
                </a:r>
                <a:r>
                  <a:rPr lang="es-MX" dirty="0">
                    <a:latin typeface="Bookman Old Style" panose="02050604050505020204" pitchFamily="18" charset="0"/>
                  </a:rPr>
                  <a:t>) de árboles de un tipo está normalmente distribuido con </a:t>
                </a:r>
                <a:r>
                  <a:rPr lang="es-MX" i="1" dirty="0">
                    <a:latin typeface="Bookman Old Style" panose="02050604050505020204" pitchFamily="18" charset="0"/>
                  </a:rPr>
                  <a:t> </a:t>
                </a:r>
                <a:r>
                  <a:rPr lang="es-MX" dirty="0">
                    <a:latin typeface="Bookman Old Style" panose="02050604050505020204" pitchFamily="18" charset="0"/>
                  </a:rPr>
                  <a:t> </a:t>
                </a:r>
                <a14:m>
                  <m:oMath xmlns:m="http://schemas.openxmlformats.org/officeDocument/2006/math">
                    <m:r>
                      <a:rPr lang="es-MX" i="1" dirty="0">
                        <a:latin typeface="Cambria Math" panose="02040503050406030204" pitchFamily="18" charset="0"/>
                      </a:rPr>
                      <m:t>𝜇</m:t>
                    </m:r>
                    <m:r>
                      <a:rPr lang="es-MX" i="1" dirty="0">
                        <a:latin typeface="Cambria Math" panose="02040503050406030204" pitchFamily="18" charset="0"/>
                      </a:rPr>
                      <m:t>=8.8</m:t>
                    </m:r>
                  </m:oMath>
                </a14:m>
                <a:r>
                  <a:rPr lang="es-MX" dirty="0">
                    <a:latin typeface="Bookman Old Style" panose="02050604050505020204" pitchFamily="18" charset="0"/>
                  </a:rPr>
                  <a:t> y </a:t>
                </a:r>
                <a:r>
                  <a:rPr lang="es-MX" i="1" dirty="0">
                    <a:latin typeface="Bookman Old Style" panose="02050604050505020204" pitchFamily="18" charset="0"/>
                  </a:rPr>
                  <a:t> </a:t>
                </a:r>
                <a:r>
                  <a:rPr lang="es-MX" dirty="0">
                    <a:latin typeface="Bookman Old Style" panose="02050604050505020204" pitchFamily="18" charset="0"/>
                  </a:rPr>
                  <a:t> </a:t>
                </a:r>
                <a14:m>
                  <m:oMath xmlns:m="http://schemas.openxmlformats.org/officeDocument/2006/math">
                    <m:r>
                      <a:rPr lang="es-MX" i="1" dirty="0">
                        <a:latin typeface="Cambria Math" panose="02040503050406030204" pitchFamily="18" charset="0"/>
                      </a:rPr>
                      <m:t>𝜎</m:t>
                    </m:r>
                    <m:r>
                      <a:rPr lang="es-MX" i="1" dirty="0">
                        <a:latin typeface="Cambria Math" panose="02040503050406030204" pitchFamily="18" charset="0"/>
                      </a:rPr>
                      <m:t>=2.8</m:t>
                    </m:r>
                  </m:oMath>
                </a14:m>
                <a:r>
                  <a:rPr lang="es-MX" dirty="0">
                    <a:latin typeface="Bookman Old Style" panose="02050604050505020204" pitchFamily="18" charset="0"/>
                  </a:rPr>
                  <a:t>.  ¿Cuál es la probabilidad de que el diámetro de un árbol seleccionado al azar sea:</a:t>
                </a:r>
              </a:p>
              <a:p>
                <a:pPr algn="just">
                  <a:buNone/>
                </a:pPr>
                <a:endParaRPr lang="es-MX" dirty="0">
                  <a:latin typeface="Bookman Old Style" panose="02050604050505020204" pitchFamily="18" charset="0"/>
                </a:endParaRPr>
              </a:p>
              <a:p>
                <a:pPr marL="514350" indent="-514350" algn="just" eaLnBrk="1" hangingPunct="1">
                  <a:spcBef>
                    <a:spcPct val="0"/>
                  </a:spcBef>
                  <a:buClrTx/>
                  <a:buFont typeface="+mj-lt"/>
                  <a:buAutoNum type="alphaLcPeriod"/>
                </a:pPr>
                <a:r>
                  <a:rPr lang="es-MX" dirty="0">
                    <a:latin typeface="Bookman Old Style" panose="02050604050505020204" pitchFamily="18" charset="0"/>
                  </a:rPr>
                  <a:t>por lo menos de 10 </a:t>
                </a:r>
                <a:r>
                  <a:rPr lang="es-MX" dirty="0" err="1">
                    <a:latin typeface="Bookman Old Style" pitchFamily="18" charset="0"/>
                  </a:rPr>
                  <a:t>pulg</a:t>
                </a:r>
                <a:r>
                  <a:rPr lang="es-MX" dirty="0">
                    <a:latin typeface="Bookman Old Style" pitchFamily="18" charset="0"/>
                  </a:rPr>
                  <a:t>?</a:t>
                </a:r>
              </a:p>
              <a:p>
                <a:pPr marL="514350" indent="-514350" algn="just" eaLnBrk="1" hangingPunct="1">
                  <a:spcBef>
                    <a:spcPct val="0"/>
                  </a:spcBef>
                  <a:buClrTx/>
                  <a:buFont typeface="+mj-lt"/>
                  <a:buAutoNum type="alphaLcPeriod"/>
                </a:pPr>
                <a:r>
                  <a:rPr lang="es-MX" dirty="0">
                    <a:latin typeface="Bookman Old Style" pitchFamily="18" charset="0"/>
                  </a:rPr>
                  <a:t>de más de 20 </a:t>
                </a:r>
                <a:r>
                  <a:rPr lang="es-MX" dirty="0" err="1">
                    <a:latin typeface="Bookman Old Style" pitchFamily="18" charset="0"/>
                  </a:rPr>
                  <a:t>pulg</a:t>
                </a:r>
                <a:r>
                  <a:rPr lang="es-MX" dirty="0">
                    <a:latin typeface="Bookman Old Style" pitchFamily="18" charset="0"/>
                  </a:rPr>
                  <a:t>?</a:t>
                </a:r>
              </a:p>
              <a:p>
                <a:pPr marL="514350" indent="-514350" algn="just" eaLnBrk="1" hangingPunct="1">
                  <a:spcBef>
                    <a:spcPct val="0"/>
                  </a:spcBef>
                  <a:buClrTx/>
                  <a:buFont typeface="+mj-lt"/>
                  <a:buAutoNum type="alphaLcPeriod"/>
                </a:pPr>
                <a:r>
                  <a:rPr lang="es-MX" dirty="0">
                    <a:latin typeface="Bookman Old Style" pitchFamily="18" charset="0"/>
                  </a:rPr>
                  <a:t>entre 5 y 10 </a:t>
                </a:r>
                <a:r>
                  <a:rPr lang="es-MX" dirty="0" err="1">
                    <a:latin typeface="Bookman Old Style" pitchFamily="18" charset="0"/>
                  </a:rPr>
                  <a:t>pulg</a:t>
                </a:r>
                <a:r>
                  <a:rPr lang="es-MX" dirty="0">
                    <a:latin typeface="Bookman Old Style" pitchFamily="18" charset="0"/>
                  </a:rPr>
                  <a:t>?</a:t>
                </a:r>
              </a:p>
              <a:p>
                <a:pPr marL="514350" indent="-514350" algn="just" eaLnBrk="1" hangingPunct="1">
                  <a:spcBef>
                    <a:spcPct val="0"/>
                  </a:spcBef>
                  <a:buClrTx/>
                  <a:buFont typeface="+mj-lt"/>
                  <a:buAutoNum type="alphaLcPeriod"/>
                </a:pPr>
                <a:r>
                  <a:rPr lang="es-MX" dirty="0">
                    <a:latin typeface="Bookman Old Style" pitchFamily="18" charset="0"/>
                  </a:rPr>
                  <a:t>¿Entre que valores esta el 98% de todos los valores de diámetro?</a:t>
                </a:r>
              </a:p>
            </p:txBody>
          </p:sp>
        </mc:Choice>
        <mc:Fallback xmlns="">
          <p:sp>
            <p:nvSpPr>
              <p:cNvPr id="62466" name="4 CuadroTexto"/>
              <p:cNvSpPr txBox="1">
                <a:spLocks noRot="1" noChangeAspect="1" noMove="1" noResize="1" noEditPoints="1" noAdjustHandles="1" noChangeArrowheads="1" noChangeShapeType="1" noTextEdit="1"/>
              </p:cNvSpPr>
              <p:nvPr/>
            </p:nvSpPr>
            <p:spPr bwMode="auto">
              <a:xfrm>
                <a:off x="786384" y="1683080"/>
                <a:ext cx="10707086" cy="4439677"/>
              </a:xfrm>
              <a:prstGeom prst="rect">
                <a:avLst/>
              </a:prstGeom>
              <a:blipFill>
                <a:blip r:embed="rId2"/>
                <a:stretch>
                  <a:fillRect l="-1139" t="-1374" r="-1139" b="-288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sp>
        <p:nvSpPr>
          <p:cNvPr id="3" name="Rectangle 33"/>
          <p:cNvSpPr>
            <a:spLocks noChangeArrowheads="1"/>
          </p:cNvSpPr>
          <p:nvPr/>
        </p:nvSpPr>
        <p:spPr bwMode="auto">
          <a:xfrm>
            <a:off x="786384" y="428513"/>
            <a:ext cx="5218032" cy="769441"/>
          </a:xfrm>
          <a:prstGeom prst="rect">
            <a:avLst/>
          </a:prstGeom>
        </p:spPr>
        <p:txBody>
          <a:bodyPr vert="horz" anchor="ctr">
            <a:normAutofit fontScale="90000"/>
          </a:bodyPr>
          <a:lstStyle/>
          <a:p>
            <a:pPr>
              <a:spcBef>
                <a:spcPct val="0"/>
              </a:spcBef>
            </a:pPr>
            <a:r>
              <a:rPr lang="es-MX" altLang="es-MX" sz="4400" cap="small" dirty="0">
                <a:solidFill>
                  <a:schemeClr val="tx2"/>
                </a:solidFill>
                <a:latin typeface="+mj-lt"/>
                <a:ea typeface="+mj-ea"/>
                <a:cs typeface="+mj-cs"/>
                <a:sym typeface="Symbol" pitchFamily="18" charset="2"/>
              </a:rPr>
              <a:t>Ejercicios de aplicación</a:t>
            </a:r>
            <a:endParaRPr lang="es-MX" altLang="es-MX" sz="4400" cap="small" dirty="0">
              <a:solidFill>
                <a:schemeClr val="tx2"/>
              </a:solidFill>
              <a:latin typeface="+mj-lt"/>
              <a:ea typeface="+mj-ea"/>
              <a:cs typeface="+mj-cs"/>
            </a:endParaRPr>
          </a:p>
        </p:txBody>
      </p:sp>
    </p:spTree>
    <p:extLst>
      <p:ext uri="{BB962C8B-B14F-4D97-AF65-F5344CB8AC3E}">
        <p14:creationId xmlns:p14="http://schemas.microsoft.com/office/powerpoint/2010/main" val="31759382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4 CuadroTexto"/>
          <p:cNvSpPr txBox="1">
            <a:spLocks noChangeArrowheads="1"/>
          </p:cNvSpPr>
          <p:nvPr/>
        </p:nvSpPr>
        <p:spPr bwMode="auto">
          <a:xfrm>
            <a:off x="749808" y="1738634"/>
            <a:ext cx="10799064"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MX"/>
            </a:defPPr>
            <a:lvl1pPr algn="just">
              <a:spcBef>
                <a:spcPct val="0"/>
              </a:spcBef>
              <a:buClrTx/>
              <a:buFontTx/>
              <a:buNone/>
              <a:defRPr sz="2800" b="1">
                <a:solidFill>
                  <a:srgbClr val="006600"/>
                </a:solidFill>
                <a:latin typeface="Bookman Old Style"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r>
              <a:rPr lang="es-MX" sz="2400" b="0" dirty="0">
                <a:solidFill>
                  <a:schemeClr val="tx1"/>
                </a:solidFill>
              </a:rPr>
              <a:t>Suponga que 10% de todas las flechas de acero producidas por medio de un proceso no cumplen con las especificaciones pero pueden ser </a:t>
            </a:r>
            <a:r>
              <a:rPr lang="es-MX" sz="2400" b="0" dirty="0" err="1">
                <a:solidFill>
                  <a:schemeClr val="tx1"/>
                </a:solidFill>
              </a:rPr>
              <a:t>retrabajadas</a:t>
            </a:r>
            <a:r>
              <a:rPr lang="es-MX" sz="2400" b="0" dirty="0">
                <a:solidFill>
                  <a:schemeClr val="tx1"/>
                </a:solidFill>
              </a:rPr>
              <a:t> (en lugar de ser desechadas).</a:t>
            </a:r>
          </a:p>
          <a:p>
            <a:r>
              <a:rPr lang="es-MX" sz="2400" b="0" dirty="0">
                <a:solidFill>
                  <a:schemeClr val="tx1"/>
                </a:solidFill>
              </a:rPr>
              <a:t>Considere una muestra aleatoria de 200 flechas y sea X: el número de flechas de acero que no cumplen con las especificaciones y pueden ser </a:t>
            </a:r>
            <a:r>
              <a:rPr lang="es-MX" sz="2400" b="0" dirty="0" err="1">
                <a:solidFill>
                  <a:schemeClr val="tx1"/>
                </a:solidFill>
              </a:rPr>
              <a:t>retrabajadas</a:t>
            </a:r>
            <a:r>
              <a:rPr lang="es-MX" sz="2400" b="0" dirty="0">
                <a:solidFill>
                  <a:schemeClr val="tx1"/>
                </a:solidFill>
              </a:rPr>
              <a:t>. ¿Cuál es la probabilidad de que X sea:</a:t>
            </a:r>
          </a:p>
          <a:p>
            <a:endParaRPr lang="es-MX" sz="2400" b="0" dirty="0">
              <a:solidFill>
                <a:schemeClr val="tx1"/>
              </a:solidFill>
            </a:endParaRPr>
          </a:p>
          <a:p>
            <a:pPr marL="514350" indent="-514350">
              <a:buFont typeface="+mj-lt"/>
              <a:buAutoNum type="alphaLcPeriod"/>
            </a:pPr>
            <a:r>
              <a:rPr lang="es-MX" sz="2400" b="0" dirty="0">
                <a:solidFill>
                  <a:schemeClr val="tx1"/>
                </a:solidFill>
              </a:rPr>
              <a:t>Cuando mucho 30?</a:t>
            </a:r>
          </a:p>
          <a:p>
            <a:pPr marL="514350" indent="-514350">
              <a:buFont typeface="+mj-lt"/>
              <a:buAutoNum type="alphaLcPeriod"/>
            </a:pPr>
            <a:r>
              <a:rPr lang="es-MX" sz="2400" b="0" dirty="0">
                <a:solidFill>
                  <a:schemeClr val="tx1"/>
                </a:solidFill>
              </a:rPr>
              <a:t>Entre 15 y 25 (inclusive)?</a:t>
            </a:r>
          </a:p>
          <a:p>
            <a:pPr marL="514350" indent="-514350">
              <a:buFont typeface="+mj-lt"/>
              <a:buAutoNum type="alphaLcPeriod"/>
            </a:pPr>
            <a:r>
              <a:rPr lang="es-MX" altLang="es-MX" sz="2400" b="0" dirty="0">
                <a:solidFill>
                  <a:schemeClr val="tx1"/>
                </a:solidFill>
              </a:rPr>
              <a:t>¿Qué intervalo abarca el 90% del número de </a:t>
            </a:r>
            <a:r>
              <a:rPr lang="es-MX" sz="2400" b="0" dirty="0">
                <a:solidFill>
                  <a:schemeClr val="tx1"/>
                </a:solidFill>
              </a:rPr>
              <a:t>flechas de acero que no cumplen con las especificaciones y pueden ser </a:t>
            </a:r>
            <a:r>
              <a:rPr lang="es-MX" sz="2400" b="0" dirty="0" err="1">
                <a:solidFill>
                  <a:schemeClr val="tx1"/>
                </a:solidFill>
              </a:rPr>
              <a:t>retrabajadas</a:t>
            </a:r>
            <a:r>
              <a:rPr lang="es-MX" sz="2400" b="0" dirty="0">
                <a:solidFill>
                  <a:schemeClr val="tx1"/>
                </a:solidFill>
              </a:rPr>
              <a:t>?</a:t>
            </a:r>
            <a:r>
              <a:rPr lang="es-MX" altLang="es-MX" sz="2400" b="0" dirty="0">
                <a:solidFill>
                  <a:schemeClr val="tx1"/>
                </a:solidFill>
              </a:rPr>
              <a:t> </a:t>
            </a:r>
          </a:p>
        </p:txBody>
      </p:sp>
      <p:sp>
        <p:nvSpPr>
          <p:cNvPr id="3" name="Rectangle 33"/>
          <p:cNvSpPr>
            <a:spLocks noChangeArrowheads="1"/>
          </p:cNvSpPr>
          <p:nvPr/>
        </p:nvSpPr>
        <p:spPr bwMode="auto">
          <a:xfrm>
            <a:off x="786384" y="428513"/>
            <a:ext cx="5218032" cy="769441"/>
          </a:xfrm>
          <a:prstGeom prst="rect">
            <a:avLst/>
          </a:prstGeom>
        </p:spPr>
        <p:txBody>
          <a:bodyPr vert="horz" anchor="ctr">
            <a:normAutofit fontScale="90000"/>
          </a:bodyPr>
          <a:lstStyle/>
          <a:p>
            <a:pPr>
              <a:spcBef>
                <a:spcPct val="0"/>
              </a:spcBef>
            </a:pPr>
            <a:r>
              <a:rPr lang="es-MX" altLang="es-MX" sz="4400" cap="small" dirty="0">
                <a:solidFill>
                  <a:schemeClr val="tx2"/>
                </a:solidFill>
                <a:latin typeface="+mj-lt"/>
                <a:ea typeface="+mj-ea"/>
                <a:cs typeface="+mj-cs"/>
                <a:sym typeface="Symbol" pitchFamily="18" charset="2"/>
              </a:rPr>
              <a:t>Ejercicios de aplicación</a:t>
            </a:r>
            <a:endParaRPr lang="es-MX" altLang="es-MX" sz="4400" cap="small" dirty="0">
              <a:solidFill>
                <a:schemeClr val="tx2"/>
              </a:solidFill>
              <a:latin typeface="+mj-lt"/>
              <a:ea typeface="+mj-ea"/>
              <a:cs typeface="+mj-cs"/>
            </a:endParaRPr>
          </a:p>
        </p:txBody>
      </p:sp>
    </p:spTree>
    <p:extLst>
      <p:ext uri="{BB962C8B-B14F-4D97-AF65-F5344CB8AC3E}">
        <p14:creationId xmlns:p14="http://schemas.microsoft.com/office/powerpoint/2010/main" val="28546424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4 CuadroTexto"/>
          <p:cNvSpPr txBox="1">
            <a:spLocks noChangeArrowheads="1"/>
          </p:cNvSpPr>
          <p:nvPr/>
        </p:nvSpPr>
        <p:spPr bwMode="auto">
          <a:xfrm>
            <a:off x="749808" y="1591819"/>
            <a:ext cx="10771632"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eaLnBrk="1" hangingPunct="1">
              <a:spcBef>
                <a:spcPct val="0"/>
              </a:spcBef>
              <a:buClrTx/>
              <a:buFontTx/>
              <a:buNone/>
            </a:pPr>
            <a:r>
              <a:rPr lang="es-MX" altLang="es-MX" dirty="0">
                <a:latin typeface="Bookman Old Style" pitchFamily="18" charset="0"/>
              </a:rPr>
              <a:t>En un estudio realizado por una dependencia de transporte y vialidad, se encontró que el 75% de los vehículos de transporte colectivo, tienen alguna irregularidad de acuerdo al reglamento de transito.  Si se someten 80 de estos vehículos a revisión:</a:t>
            </a:r>
          </a:p>
          <a:p>
            <a:pPr algn="just" eaLnBrk="1" hangingPunct="1">
              <a:spcBef>
                <a:spcPct val="0"/>
              </a:spcBef>
              <a:buClrTx/>
              <a:buFontTx/>
              <a:buNone/>
            </a:pPr>
            <a:endParaRPr lang="es-MX" altLang="es-MX" dirty="0">
              <a:latin typeface="Bookman Old Style" pitchFamily="18" charset="0"/>
            </a:endParaRPr>
          </a:p>
          <a:p>
            <a:pPr marL="514350" indent="-514350" algn="just" eaLnBrk="1" hangingPunct="1">
              <a:spcBef>
                <a:spcPct val="0"/>
              </a:spcBef>
              <a:buClrTx/>
              <a:buFont typeface="+mj-lt"/>
              <a:buAutoNum type="alphaLcPeriod"/>
            </a:pPr>
            <a:r>
              <a:rPr lang="es-MX" altLang="es-MX" dirty="0">
                <a:latin typeface="Bookman Old Style" pitchFamily="18" charset="0"/>
              </a:rPr>
              <a:t>Encontrar la probabilidad de que exactamente 50 tengan alguna irregularidad.</a:t>
            </a:r>
          </a:p>
          <a:p>
            <a:pPr marL="514350" indent="-514350" algn="just" eaLnBrk="1" hangingPunct="1">
              <a:spcBef>
                <a:spcPct val="0"/>
              </a:spcBef>
              <a:buClrTx/>
              <a:buFont typeface="+mj-lt"/>
              <a:buAutoNum type="alphaLcPeriod"/>
            </a:pPr>
            <a:endParaRPr lang="es-MX" altLang="es-MX" dirty="0">
              <a:latin typeface="Bookman Old Style" pitchFamily="18" charset="0"/>
            </a:endParaRPr>
          </a:p>
          <a:p>
            <a:pPr marL="514350" indent="-514350" algn="just" eaLnBrk="1" hangingPunct="1">
              <a:spcBef>
                <a:spcPct val="0"/>
              </a:spcBef>
              <a:buClrTx/>
              <a:buFont typeface="+mj-lt"/>
              <a:buAutoNum type="alphaLcPeriod"/>
            </a:pPr>
            <a:r>
              <a:rPr lang="es-MX" altLang="es-MX" dirty="0">
                <a:latin typeface="Bookman Old Style" pitchFamily="18" charset="0"/>
              </a:rPr>
              <a:t>Encontrar la probabilidad de 53 a 56  inclusive tengan alguna irregularidad.</a:t>
            </a:r>
          </a:p>
        </p:txBody>
      </p:sp>
      <p:sp>
        <p:nvSpPr>
          <p:cNvPr id="3" name="Rectangle 33"/>
          <p:cNvSpPr>
            <a:spLocks noChangeArrowheads="1"/>
          </p:cNvSpPr>
          <p:nvPr/>
        </p:nvSpPr>
        <p:spPr bwMode="auto">
          <a:xfrm>
            <a:off x="786384" y="428513"/>
            <a:ext cx="5218032" cy="769441"/>
          </a:xfrm>
          <a:prstGeom prst="rect">
            <a:avLst/>
          </a:prstGeom>
        </p:spPr>
        <p:txBody>
          <a:bodyPr vert="horz" anchor="ctr">
            <a:normAutofit fontScale="90000"/>
          </a:bodyPr>
          <a:lstStyle/>
          <a:p>
            <a:pPr>
              <a:spcBef>
                <a:spcPct val="0"/>
              </a:spcBef>
            </a:pPr>
            <a:r>
              <a:rPr lang="es-MX" altLang="es-MX" sz="4400" cap="small" dirty="0">
                <a:solidFill>
                  <a:schemeClr val="tx2"/>
                </a:solidFill>
                <a:latin typeface="+mj-lt"/>
                <a:ea typeface="+mj-ea"/>
                <a:cs typeface="+mj-cs"/>
                <a:sym typeface="Symbol" pitchFamily="18" charset="2"/>
              </a:rPr>
              <a:t>Ejercicios de aplicación</a:t>
            </a:r>
            <a:endParaRPr lang="es-MX" altLang="es-MX" sz="4400" cap="small" dirty="0">
              <a:solidFill>
                <a:schemeClr val="tx2"/>
              </a:solidFill>
              <a:latin typeface="+mj-lt"/>
              <a:ea typeface="+mj-ea"/>
              <a:cs typeface="+mj-cs"/>
            </a:endParaRPr>
          </a:p>
        </p:txBody>
      </p:sp>
    </p:spTree>
    <p:extLst>
      <p:ext uri="{BB962C8B-B14F-4D97-AF65-F5344CB8AC3E}">
        <p14:creationId xmlns:p14="http://schemas.microsoft.com/office/powerpoint/2010/main" val="25052987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4 CuadroTexto"/>
          <p:cNvSpPr txBox="1">
            <a:spLocks noChangeArrowheads="1"/>
          </p:cNvSpPr>
          <p:nvPr/>
        </p:nvSpPr>
        <p:spPr bwMode="auto">
          <a:xfrm>
            <a:off x="795528" y="1600963"/>
            <a:ext cx="10799064" cy="443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lgn="just">
              <a:buNone/>
            </a:pPr>
            <a:r>
              <a:rPr lang="es-MX" dirty="0">
                <a:latin typeface="Bookman Old Style" pitchFamily="18" charset="0"/>
              </a:rPr>
              <a:t>Suponga que sólo 75% de todos los conductores en un estado usan con regularidad el cinturón de seguridad. Se selecciona una muestra aleatoria de 500 conductores. ¿Cuál es la probabilidad de que</a:t>
            </a:r>
          </a:p>
          <a:p>
            <a:pPr algn="just">
              <a:buNone/>
            </a:pPr>
            <a:endParaRPr lang="es-MX" dirty="0">
              <a:latin typeface="Bookman Old Style" pitchFamily="18" charset="0"/>
            </a:endParaRPr>
          </a:p>
          <a:p>
            <a:pPr marL="514350" indent="-514350" algn="just" eaLnBrk="1" hangingPunct="1">
              <a:spcBef>
                <a:spcPct val="0"/>
              </a:spcBef>
              <a:buClrTx/>
              <a:buFont typeface="+mj-lt"/>
              <a:buAutoNum type="alphaLcPeriod"/>
            </a:pPr>
            <a:r>
              <a:rPr lang="es-MX" dirty="0">
                <a:latin typeface="Bookman Old Style" pitchFamily="18" charset="0"/>
              </a:rPr>
              <a:t>Entre 360 y 400 (inclusive) de los conductores en la muestra usen con regularidad el cinturón de seguridad?</a:t>
            </a:r>
          </a:p>
          <a:p>
            <a:pPr marL="514350" indent="-514350" algn="just" eaLnBrk="1" hangingPunct="1">
              <a:spcBef>
                <a:spcPct val="0"/>
              </a:spcBef>
              <a:buClrTx/>
              <a:buFont typeface="+mj-lt"/>
              <a:buAutoNum type="alphaLcPeriod"/>
            </a:pPr>
            <a:endParaRPr lang="es-MX" dirty="0">
              <a:latin typeface="Bookman Old Style" pitchFamily="18" charset="0"/>
            </a:endParaRPr>
          </a:p>
          <a:p>
            <a:pPr marL="514350" indent="-514350" algn="just" eaLnBrk="1" hangingPunct="1">
              <a:spcBef>
                <a:spcPct val="0"/>
              </a:spcBef>
              <a:buClrTx/>
              <a:buFont typeface="+mj-lt"/>
              <a:buAutoNum type="alphaLcPeriod"/>
            </a:pPr>
            <a:r>
              <a:rPr lang="es-MX" dirty="0">
                <a:latin typeface="Bookman Old Style" pitchFamily="18" charset="0"/>
              </a:rPr>
              <a:t>Menos de 400 de aquellos en la muestra usen con regularidad el cinturón de seguridad?</a:t>
            </a:r>
            <a:endParaRPr lang="es-MX" altLang="es-MX" dirty="0">
              <a:latin typeface="Bookman Old Style" pitchFamily="18" charset="0"/>
            </a:endParaRPr>
          </a:p>
        </p:txBody>
      </p:sp>
      <p:sp>
        <p:nvSpPr>
          <p:cNvPr id="3" name="Rectangle 33"/>
          <p:cNvSpPr>
            <a:spLocks noChangeArrowheads="1"/>
          </p:cNvSpPr>
          <p:nvPr/>
        </p:nvSpPr>
        <p:spPr bwMode="auto">
          <a:xfrm>
            <a:off x="786384" y="428513"/>
            <a:ext cx="5218032" cy="769441"/>
          </a:xfrm>
          <a:prstGeom prst="rect">
            <a:avLst/>
          </a:prstGeom>
        </p:spPr>
        <p:txBody>
          <a:bodyPr vert="horz" anchor="ctr">
            <a:normAutofit fontScale="90000"/>
          </a:bodyPr>
          <a:lstStyle/>
          <a:p>
            <a:pPr>
              <a:spcBef>
                <a:spcPct val="0"/>
              </a:spcBef>
            </a:pPr>
            <a:r>
              <a:rPr lang="es-MX" altLang="es-MX" sz="4400" cap="small" dirty="0">
                <a:solidFill>
                  <a:schemeClr val="tx2"/>
                </a:solidFill>
                <a:latin typeface="+mj-lt"/>
                <a:ea typeface="+mj-ea"/>
                <a:cs typeface="+mj-cs"/>
                <a:sym typeface="Symbol" pitchFamily="18" charset="2"/>
              </a:rPr>
              <a:t>Ejercicios de aplicación</a:t>
            </a:r>
            <a:endParaRPr lang="es-MX" altLang="es-MX" sz="4400" cap="small" dirty="0">
              <a:solidFill>
                <a:schemeClr val="tx2"/>
              </a:solidFill>
              <a:latin typeface="+mj-lt"/>
              <a:ea typeface="+mj-ea"/>
              <a:cs typeface="+mj-cs"/>
            </a:endParaRPr>
          </a:p>
        </p:txBody>
      </p:sp>
    </p:spTree>
    <p:extLst>
      <p:ext uri="{BB962C8B-B14F-4D97-AF65-F5344CB8AC3E}">
        <p14:creationId xmlns:p14="http://schemas.microsoft.com/office/powerpoint/2010/main" val="9946738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4 CuadroTexto"/>
              <p:cNvSpPr txBox="1">
                <a:spLocks noChangeArrowheads="1"/>
              </p:cNvSpPr>
              <p:nvPr/>
            </p:nvSpPr>
            <p:spPr bwMode="auto">
              <a:xfrm>
                <a:off x="761556" y="1646683"/>
                <a:ext cx="10988484" cy="41934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ts val="300"/>
                  </a:spcBef>
                  <a:buClr>
                    <a:srgbClr val="A04DA3"/>
                  </a:buClr>
                  <a:buFont typeface="Georgia" pitchFamily="18" charset="0"/>
                  <a:buChar char="•"/>
                  <a:defRPr sz="2800">
                    <a:solidFill>
                      <a:schemeClr val="tx1"/>
                    </a:solidFill>
                    <a:latin typeface="Georgia" pitchFamily="18" charset="0"/>
                  </a:defRPr>
                </a:lvl1pPr>
                <a:lvl2pPr marL="742950" indent="-285750" eaLnBrk="0" hangingPunct="0">
                  <a:spcBef>
                    <a:spcPts val="300"/>
                  </a:spcBef>
                  <a:buClr>
                    <a:schemeClr val="accent2"/>
                  </a:buClr>
                  <a:buFont typeface="Georgia" pitchFamily="18" charset="0"/>
                  <a:buChar char="▫"/>
                  <a:defRPr sz="2600">
                    <a:solidFill>
                      <a:schemeClr val="accent2"/>
                    </a:solidFill>
                    <a:latin typeface="Georgia" pitchFamily="18" charset="0"/>
                  </a:defRPr>
                </a:lvl2pPr>
                <a:lvl3pPr marL="1143000" indent="-228600" eaLnBrk="0" hangingPunct="0">
                  <a:spcBef>
                    <a:spcPts val="300"/>
                  </a:spcBef>
                  <a:buClr>
                    <a:schemeClr val="accent1"/>
                  </a:buClr>
                  <a:buFont typeface="Wingdings 2" pitchFamily="18" charset="2"/>
                  <a:buChar char=""/>
                  <a:defRPr sz="2400">
                    <a:solidFill>
                      <a:schemeClr val="accent1"/>
                    </a:solidFill>
                    <a:latin typeface="Georgia" pitchFamily="18" charset="0"/>
                  </a:defRPr>
                </a:lvl3pPr>
                <a:lvl4pPr marL="1600200" indent="-228600" eaLnBrk="0" hangingPunct="0">
                  <a:spcBef>
                    <a:spcPts val="300"/>
                  </a:spcBef>
                  <a:buClr>
                    <a:schemeClr val="accent1"/>
                  </a:buClr>
                  <a:buFont typeface="Wingdings 2" pitchFamily="18" charset="2"/>
                  <a:buChar char=""/>
                  <a:defRPr sz="2200">
                    <a:solidFill>
                      <a:schemeClr val="accent1"/>
                    </a:solidFill>
                    <a:latin typeface="Georgia" pitchFamily="18" charset="0"/>
                  </a:defRPr>
                </a:lvl4pPr>
                <a:lvl5pPr marL="2057400" indent="-228600" eaLnBrk="0" hangingPunct="0">
                  <a:spcBef>
                    <a:spcPts val="300"/>
                  </a:spcBef>
                  <a:buClr>
                    <a:srgbClr val="A04DA3"/>
                  </a:buClr>
                  <a:buFont typeface="Georgia" pitchFamily="18" charset="0"/>
                  <a:buChar char="▫"/>
                  <a:defRPr sz="2000">
                    <a:solidFill>
                      <a:srgbClr val="A04DA3"/>
                    </a:solidFill>
                    <a:latin typeface="Georgia" pitchFamily="18" charset="0"/>
                  </a:defRPr>
                </a:lvl5pPr>
                <a:lvl6pPr marL="25146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6pPr>
                <a:lvl7pPr marL="29718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7pPr>
                <a:lvl8pPr marL="34290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8pPr>
                <a:lvl9pPr marL="3886200" indent="-228600" eaLnBrk="0" fontAlgn="base" hangingPunct="0">
                  <a:spcBef>
                    <a:spcPts val="300"/>
                  </a:spcBef>
                  <a:spcAft>
                    <a:spcPct val="0"/>
                  </a:spcAft>
                  <a:buClr>
                    <a:srgbClr val="A04DA3"/>
                  </a:buClr>
                  <a:buFont typeface="Georgia" pitchFamily="18" charset="0"/>
                  <a:buChar char="▫"/>
                  <a:defRPr sz="2000">
                    <a:solidFill>
                      <a:srgbClr val="A04DA3"/>
                    </a:solidFill>
                    <a:latin typeface="Georgia" pitchFamily="18" charset="0"/>
                  </a:defRPr>
                </a:lvl9pPr>
              </a:lstStyle>
              <a:p>
                <a:pPr>
                  <a:buNone/>
                </a:pPr>
                <a:r>
                  <a:rPr lang="es-MX" sz="2400" dirty="0">
                    <a:latin typeface="Bookman Old Style" panose="02050604050505020204" pitchFamily="18" charset="0"/>
                  </a:rPr>
                  <a:t>Un artículo sugiere que la resistencia a ceder (lb/pulg2) de un acero grado A36 está normalmente distribuida con  </a:t>
                </a:r>
                <a14:m>
                  <m:oMath xmlns:m="http://schemas.openxmlformats.org/officeDocument/2006/math">
                    <m:r>
                      <a:rPr lang="es-MX" sz="2400" i="1" dirty="0">
                        <a:latin typeface="Cambria Math" panose="02040503050406030204" pitchFamily="18" charset="0"/>
                      </a:rPr>
                      <m:t>𝜇</m:t>
                    </m:r>
                    <m:r>
                      <a:rPr lang="es-MX" sz="2400" i="1" dirty="0">
                        <a:latin typeface="Cambria Math" panose="02040503050406030204" pitchFamily="18" charset="0"/>
                      </a:rPr>
                      <m:t>=43</m:t>
                    </m:r>
                  </m:oMath>
                </a14:m>
                <a:r>
                  <a:rPr lang="es-MX" sz="2400" dirty="0">
                    <a:latin typeface="Bookman Old Style" panose="02050604050505020204" pitchFamily="18" charset="0"/>
                  </a:rPr>
                  <a:t> y</a:t>
                </a:r>
                <a:r>
                  <a:rPr lang="es-MX" sz="2400" i="1" dirty="0">
                    <a:latin typeface="Bookman Old Style" panose="02050604050505020204" pitchFamily="18" charset="0"/>
                  </a:rPr>
                  <a:t> </a:t>
                </a:r>
                <a:r>
                  <a:rPr lang="es-MX" sz="2400" dirty="0">
                    <a:latin typeface="Bookman Old Style" panose="02050604050505020204" pitchFamily="18" charset="0"/>
                  </a:rPr>
                  <a:t> </a:t>
                </a:r>
                <a14:m>
                  <m:oMath xmlns:m="http://schemas.openxmlformats.org/officeDocument/2006/math">
                    <m:r>
                      <a:rPr lang="es-MX" sz="2400" i="1" dirty="0">
                        <a:latin typeface="Cambria Math" panose="02040503050406030204" pitchFamily="18" charset="0"/>
                      </a:rPr>
                      <m:t>𝜎</m:t>
                    </m:r>
                    <m:r>
                      <a:rPr lang="es-MX" sz="2400" i="1" dirty="0">
                        <a:latin typeface="Cambria Math" panose="02040503050406030204" pitchFamily="18" charset="0"/>
                      </a:rPr>
                      <m:t>=4.5</m:t>
                    </m:r>
                  </m:oMath>
                </a14:m>
                <a:r>
                  <a:rPr lang="es-MX" sz="2400" dirty="0">
                    <a:latin typeface="Bookman Old Style" panose="02050604050505020204" pitchFamily="18" charset="0"/>
                  </a:rPr>
                  <a:t>.</a:t>
                </a:r>
              </a:p>
              <a:p>
                <a:pPr>
                  <a:buNone/>
                </a:pPr>
                <a:endParaRPr lang="es-MX" sz="2400" dirty="0">
                  <a:latin typeface="Bookman Old Style" panose="02050604050505020204" pitchFamily="18" charset="0"/>
                </a:endParaRPr>
              </a:p>
              <a:p>
                <a:pPr marL="514350" indent="-514350" algn="just" eaLnBrk="1" hangingPunct="1">
                  <a:spcBef>
                    <a:spcPct val="0"/>
                  </a:spcBef>
                  <a:buClrTx/>
                  <a:buFont typeface="+mj-lt"/>
                  <a:buAutoNum type="alphaLcPeriod"/>
                </a:pPr>
                <a:r>
                  <a:rPr lang="es-MX" sz="2400" dirty="0">
                    <a:latin typeface="Bookman Old Style" panose="02050604050505020204" pitchFamily="18" charset="0"/>
                  </a:rPr>
                  <a:t>¿Cuál es la probabilidad de que la resistencia a ceder sea cuando mucho de 40? </a:t>
                </a:r>
              </a:p>
              <a:p>
                <a:pPr marL="514350" indent="-514350" algn="just" eaLnBrk="1" hangingPunct="1">
                  <a:spcBef>
                    <a:spcPct val="0"/>
                  </a:spcBef>
                  <a:buClrTx/>
                  <a:buFont typeface="+mj-lt"/>
                  <a:buAutoNum type="alphaLcPeriod"/>
                </a:pPr>
                <a:endParaRPr lang="es-MX" sz="2400" dirty="0">
                  <a:latin typeface="Bookman Old Style" panose="02050604050505020204" pitchFamily="18" charset="0"/>
                </a:endParaRPr>
              </a:p>
              <a:p>
                <a:pPr marL="514350" indent="-514350" algn="just" eaLnBrk="1" hangingPunct="1">
                  <a:spcBef>
                    <a:spcPct val="0"/>
                  </a:spcBef>
                  <a:buClrTx/>
                  <a:buFont typeface="+mj-lt"/>
                  <a:buAutoNum type="alphaLcPeriod"/>
                </a:pPr>
                <a:r>
                  <a:rPr lang="es-MX" sz="2400" dirty="0">
                    <a:latin typeface="Bookman Old Style" panose="02050604050505020204" pitchFamily="18" charset="0"/>
                  </a:rPr>
                  <a:t>¿Qué valor de resistencia a ceder separa al 75% más resistente del resto?</a:t>
                </a:r>
              </a:p>
              <a:p>
                <a:pPr marL="514350" indent="-514350" algn="just" eaLnBrk="1" hangingPunct="1">
                  <a:spcBef>
                    <a:spcPct val="0"/>
                  </a:spcBef>
                  <a:buClrTx/>
                  <a:buFont typeface="+mj-lt"/>
                  <a:buAutoNum type="alphaLcPeriod"/>
                </a:pPr>
                <a:endParaRPr lang="es-MX" sz="2400" dirty="0">
                  <a:latin typeface="Bookman Old Style" panose="02050604050505020204" pitchFamily="18" charset="0"/>
                </a:endParaRPr>
              </a:p>
              <a:p>
                <a:pPr marL="514350" indent="-514350" algn="just" eaLnBrk="1" hangingPunct="1">
                  <a:spcBef>
                    <a:spcPct val="0"/>
                  </a:spcBef>
                  <a:buClrTx/>
                  <a:buFont typeface="+mj-lt"/>
                  <a:buAutoNum type="alphaLcPeriod"/>
                </a:pPr>
                <a:r>
                  <a:rPr lang="es-MX" sz="2400" dirty="0">
                    <a:latin typeface="Bookman Old Style" panose="02050604050505020204" pitchFamily="18" charset="0"/>
                  </a:rPr>
                  <a:t>¿Qué valor máximo de resistencia a ceder caracteriza al 35% menos resistentes?</a:t>
                </a:r>
                <a:endParaRPr lang="es-MX" altLang="es-MX" sz="2400" dirty="0">
                  <a:latin typeface="Bookman Old Style" pitchFamily="18" charset="0"/>
                </a:endParaRPr>
              </a:p>
            </p:txBody>
          </p:sp>
        </mc:Choice>
        <mc:Fallback xmlns="">
          <p:sp>
            <p:nvSpPr>
              <p:cNvPr id="5" name="4 CuadroTexto"/>
              <p:cNvSpPr txBox="1">
                <a:spLocks noRot="1" noChangeAspect="1" noMove="1" noResize="1" noEditPoints="1" noAdjustHandles="1" noChangeArrowheads="1" noChangeShapeType="1" noTextEdit="1"/>
              </p:cNvSpPr>
              <p:nvPr/>
            </p:nvSpPr>
            <p:spPr bwMode="auto">
              <a:xfrm>
                <a:off x="761556" y="1646683"/>
                <a:ext cx="10988484" cy="4193456"/>
              </a:xfrm>
              <a:prstGeom prst="rect">
                <a:avLst/>
              </a:prstGeom>
              <a:blipFill>
                <a:blip r:embed="rId2"/>
                <a:stretch>
                  <a:fillRect l="-887" t="-1017" r="-776" b="-24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sp>
        <p:nvSpPr>
          <p:cNvPr id="3" name="Rectangle 33"/>
          <p:cNvSpPr>
            <a:spLocks noChangeArrowheads="1"/>
          </p:cNvSpPr>
          <p:nvPr/>
        </p:nvSpPr>
        <p:spPr bwMode="auto">
          <a:xfrm>
            <a:off x="786384" y="428513"/>
            <a:ext cx="5218032" cy="769441"/>
          </a:xfrm>
          <a:prstGeom prst="rect">
            <a:avLst/>
          </a:prstGeom>
        </p:spPr>
        <p:txBody>
          <a:bodyPr vert="horz" anchor="ctr">
            <a:normAutofit fontScale="90000"/>
          </a:bodyPr>
          <a:lstStyle/>
          <a:p>
            <a:pPr>
              <a:spcBef>
                <a:spcPct val="0"/>
              </a:spcBef>
            </a:pPr>
            <a:r>
              <a:rPr lang="es-MX" altLang="es-MX" sz="4400" cap="small" dirty="0">
                <a:solidFill>
                  <a:schemeClr val="tx2"/>
                </a:solidFill>
                <a:latin typeface="+mj-lt"/>
                <a:ea typeface="+mj-ea"/>
                <a:cs typeface="+mj-cs"/>
                <a:sym typeface="Symbol" pitchFamily="18" charset="2"/>
              </a:rPr>
              <a:t>Ejercicios de aplicación</a:t>
            </a:r>
            <a:endParaRPr lang="es-MX" altLang="es-MX" sz="4400" cap="small" dirty="0">
              <a:solidFill>
                <a:schemeClr val="tx2"/>
              </a:solidFill>
              <a:latin typeface="+mj-lt"/>
              <a:ea typeface="+mj-ea"/>
              <a:cs typeface="+mj-cs"/>
            </a:endParaRPr>
          </a:p>
        </p:txBody>
      </p:sp>
    </p:spTree>
    <p:extLst>
      <p:ext uri="{BB962C8B-B14F-4D97-AF65-F5344CB8AC3E}">
        <p14:creationId xmlns:p14="http://schemas.microsoft.com/office/powerpoint/2010/main" val="293923164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lases">
  <a:themeElements>
    <a:clrScheme name="ProbabilidadMIA">
      <a:dk1>
        <a:srgbClr val="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MIA">
      <a:majorFont>
        <a:latin typeface="Tw Cen MT"/>
        <a:ea typeface=""/>
        <a:cs typeface=""/>
      </a:majorFont>
      <a:minorFont>
        <a:latin typeface="Tw Cen MT"/>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Clases" id="{9EBB52DD-B029-4F7F-8523-2B69245E6C93}" vid="{D41EFB03-12EE-4837-A29A-372AAB24CCD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F65C9D3F1165A46AA79859A4CBE1A83" ma:contentTypeVersion="2" ma:contentTypeDescription="Crear nuevo documento." ma:contentTypeScope="" ma:versionID="01736e14c28897ccba3159aff2bd290d">
  <xsd:schema xmlns:xsd="http://www.w3.org/2001/XMLSchema" xmlns:xs="http://www.w3.org/2001/XMLSchema" xmlns:p="http://schemas.microsoft.com/office/2006/metadata/properties" xmlns:ns2="51a94bd8-9d2e-4e88-b2a9-d34e36fbf870" targetNamespace="http://schemas.microsoft.com/office/2006/metadata/properties" ma:root="true" ma:fieldsID="1d7e3f6c2a2e15cf87697fee242a794e" ns2:_="">
    <xsd:import namespace="51a94bd8-9d2e-4e88-b2a9-d34e36fbf87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a94bd8-9d2e-4e88-b2a9-d34e36fbf8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FAD2A09-32C7-4755-8B86-C8A925426D8F}"/>
</file>

<file path=customXml/itemProps2.xml><?xml version="1.0" encoding="utf-8"?>
<ds:datastoreItem xmlns:ds="http://schemas.openxmlformats.org/officeDocument/2006/customXml" ds:itemID="{FBC84DBE-7E7C-4F84-8988-3F764C521793}"/>
</file>

<file path=customXml/itemProps3.xml><?xml version="1.0" encoding="utf-8"?>
<ds:datastoreItem xmlns:ds="http://schemas.openxmlformats.org/officeDocument/2006/customXml" ds:itemID="{1D61983E-DD8D-461D-8FF0-6DF912907180}"/>
</file>

<file path=docProps/app.xml><?xml version="1.0" encoding="utf-8"?>
<Properties xmlns="http://schemas.openxmlformats.org/officeDocument/2006/extended-properties" xmlns:vt="http://schemas.openxmlformats.org/officeDocument/2006/docPropsVTypes">
  <Template>Clases</Template>
  <TotalTime>5504</TotalTime>
  <Words>4356</Words>
  <Application>Microsoft Macintosh PowerPoint</Application>
  <PresentationFormat>Panorámica</PresentationFormat>
  <Paragraphs>634</Paragraphs>
  <Slides>98</Slides>
  <Notes>4</Notes>
  <HiddenSlides>0</HiddenSlides>
  <MMClips>0</MMClips>
  <ScaleCrop>false</ScaleCrop>
  <HeadingPairs>
    <vt:vector size="8" baseType="variant">
      <vt:variant>
        <vt:lpstr>Fuentes usadas</vt:lpstr>
      </vt:variant>
      <vt:variant>
        <vt:i4>13</vt:i4>
      </vt:variant>
      <vt:variant>
        <vt:lpstr>Tema</vt:lpstr>
      </vt:variant>
      <vt:variant>
        <vt:i4>1</vt:i4>
      </vt:variant>
      <vt:variant>
        <vt:lpstr>Servidores OLE incrustados</vt:lpstr>
      </vt:variant>
      <vt:variant>
        <vt:i4>1</vt:i4>
      </vt:variant>
      <vt:variant>
        <vt:lpstr>Títulos de diapositiva</vt:lpstr>
      </vt:variant>
      <vt:variant>
        <vt:i4>98</vt:i4>
      </vt:variant>
    </vt:vector>
  </HeadingPairs>
  <TitlesOfParts>
    <vt:vector size="113" baseType="lpstr">
      <vt:lpstr>Arial</vt:lpstr>
      <vt:lpstr>Arial Black</vt:lpstr>
      <vt:lpstr>Bodoni MT</vt:lpstr>
      <vt:lpstr>Bookman Old Style</vt:lpstr>
      <vt:lpstr>Calibri</vt:lpstr>
      <vt:lpstr>Cambria Math</vt:lpstr>
      <vt:lpstr>Comic Sans MS</vt:lpstr>
      <vt:lpstr>Franklin Gothic Book</vt:lpstr>
      <vt:lpstr>Georgia</vt:lpstr>
      <vt:lpstr>Times New Roman</vt:lpstr>
      <vt:lpstr>Tw Cen MT</vt:lpstr>
      <vt:lpstr>Wingdings</vt:lpstr>
      <vt:lpstr>Wingdings 2</vt:lpstr>
      <vt:lpstr>Clases</vt:lpstr>
      <vt:lpstr>Equation</vt:lpstr>
      <vt:lpstr>Presentación de PowerPoint</vt:lpstr>
      <vt:lpstr>Introducción</vt:lpstr>
      <vt:lpstr>Variable Aleatoria Continua</vt:lpstr>
      <vt:lpstr>Variable aleatoria continua</vt:lpstr>
      <vt:lpstr>Variable aleatoria continua</vt:lpstr>
      <vt:lpstr>Variable aleatoria continua</vt:lpstr>
      <vt:lpstr>Función de distribución acumulada para VAC</vt:lpstr>
      <vt:lpstr>Uso de FDA para calcular probabilidades</vt:lpstr>
      <vt:lpstr>Presentación de PowerPoint</vt:lpstr>
      <vt:lpstr>Presentación de PowerPoint</vt:lpstr>
      <vt:lpstr>Función de Densidad de Probabilidad Normal</vt:lpstr>
      <vt:lpstr>Presentación de PowerPoint</vt:lpstr>
      <vt:lpstr>Presentación de PowerPoint</vt:lpstr>
      <vt:lpstr>Función de distribución de probabilidad Normal</vt:lpstr>
      <vt:lpstr>Función de distribución de probabilidad Normal</vt:lpstr>
      <vt:lpstr>Presentación de PowerPoint</vt:lpstr>
      <vt:lpstr>Presentación de PowerPoint</vt:lpstr>
      <vt:lpstr>Función de distribución de probabilidad Normal</vt:lpstr>
      <vt:lpstr>Función de distribución de probabilidad Normal</vt:lpstr>
      <vt:lpstr>Función de distribución de probabilidad Normal</vt:lpstr>
      <vt:lpstr>Función de distribución de probabilidad Normal</vt:lpstr>
      <vt:lpstr>Función de distribución de probabilidad Normal</vt:lpstr>
      <vt:lpstr>Función de distribución de probabilidad Normal</vt:lpstr>
      <vt:lpstr>Función de probabilidad Normal en R</vt:lpstr>
      <vt:lpstr>Uso de las tablas</vt:lpstr>
      <vt:lpstr>Presentación de PowerPoint</vt:lpstr>
      <vt:lpstr>Presentación de PowerPoint</vt:lpstr>
      <vt:lpstr>¿Cómo se usan las tablas?</vt:lpstr>
      <vt:lpstr>¿Cómo se usan las tablas?</vt:lpstr>
      <vt:lpstr>¿Cómo se usan las tablas?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 R</vt:lpstr>
      <vt:lpstr>Con R</vt:lpstr>
      <vt:lpstr>Con R</vt:lpstr>
      <vt:lpstr>Ejemplo de aplicación</vt:lpstr>
      <vt:lpstr>Presentación de PowerPoint</vt:lpstr>
      <vt:lpstr>Presentación de PowerPoint</vt:lpstr>
      <vt:lpstr>Ejemplos de aplicación</vt:lpstr>
      <vt:lpstr>Presentación de PowerPoint</vt:lpstr>
      <vt:lpstr>Presentación de PowerPoint</vt:lpstr>
      <vt:lpstr>Ejemplos de aplicación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En general el uso de la inversa es:</vt:lpstr>
      <vt:lpstr>Presentación de PowerPoint</vt:lpstr>
      <vt:lpstr>Presentación de PowerPoint</vt:lpstr>
      <vt:lpstr>Presentación de PowerPoint</vt:lpstr>
      <vt:lpstr>Aproximación de la binomial</vt:lpstr>
      <vt:lpstr>Aproximación de la binomial</vt:lpstr>
      <vt:lpstr>Aproximación de la binomial</vt:lpstr>
      <vt:lpstr>Presentación de PowerPoint</vt:lpstr>
      <vt:lpstr>Aproximación de la distribución Binomial a la Normal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Vanesa</dc:creator>
  <cp:lastModifiedBy>Vanesa Avalos Gaytan</cp:lastModifiedBy>
  <cp:revision>324</cp:revision>
  <cp:lastPrinted>2021-08-30T18:03:31Z</cp:lastPrinted>
  <dcterms:created xsi:type="dcterms:W3CDTF">2018-02-07T03:23:20Z</dcterms:created>
  <dcterms:modified xsi:type="dcterms:W3CDTF">2022-08-30T23:06:21Z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0x0101006F65C9D3F1165A46AA79859A4CBE1A83</vt:lpwstr>
  </property>
</Properties>
</file>